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5"/>
  </p:notesMasterIdLst>
  <p:sldIdLst>
    <p:sldId id="257" r:id="rId5"/>
    <p:sldId id="264" r:id="rId6"/>
    <p:sldId id="263" r:id="rId7"/>
    <p:sldId id="265" r:id="rId8"/>
    <p:sldId id="262" r:id="rId9"/>
    <p:sldId id="266" r:id="rId10"/>
    <p:sldId id="271" r:id="rId11"/>
    <p:sldId id="268" r:id="rId12"/>
    <p:sldId id="267" r:id="rId13"/>
    <p:sldId id="269" r:id="rId14"/>
    <p:sldId id="270" r:id="rId15"/>
    <p:sldId id="272" r:id="rId16"/>
    <p:sldId id="273" r:id="rId17"/>
    <p:sldId id="282" r:id="rId18"/>
    <p:sldId id="274" r:id="rId19"/>
    <p:sldId id="289" r:id="rId20"/>
    <p:sldId id="290" r:id="rId21"/>
    <p:sldId id="275" r:id="rId22"/>
    <p:sldId id="276" r:id="rId23"/>
    <p:sldId id="277" r:id="rId24"/>
    <p:sldId id="278" r:id="rId25"/>
    <p:sldId id="279" r:id="rId26"/>
    <p:sldId id="280" r:id="rId27"/>
    <p:sldId id="288" r:id="rId28"/>
    <p:sldId id="281" r:id="rId29"/>
    <p:sldId id="286" r:id="rId30"/>
    <p:sldId id="287" r:id="rId31"/>
    <p:sldId id="292" r:id="rId32"/>
    <p:sldId id="291"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EDF"/>
    <a:srgbClr val="578F3F"/>
    <a:srgbClr val="F03F2B"/>
    <a:srgbClr val="344529"/>
    <a:srgbClr val="2B3922"/>
    <a:srgbClr val="2E3722"/>
    <a:srgbClr val="FCF7F1"/>
    <a:srgbClr val="B8D233"/>
    <a:srgbClr val="5CC6D6"/>
    <a:srgbClr val="F8D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0819" autoAdjust="0"/>
  </p:normalViewPr>
  <p:slideViewPr>
    <p:cSldViewPr snapToGrid="0">
      <p:cViewPr varScale="1">
        <p:scale>
          <a:sx n="52" d="100"/>
          <a:sy n="52" d="100"/>
        </p:scale>
        <p:origin x="25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70883-D8F2-402E-BA8A-AF01CCB4D148}" type="datetimeFigureOut">
              <a:rPr lang="pl-PL" smtClean="0"/>
              <a:t>06.05.2021</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6C775-15FF-418C-B2A3-A1C316AC5F8B}" type="slidenum">
              <a:rPr lang="pl-PL" smtClean="0"/>
              <a:t>‹#›</a:t>
            </a:fld>
            <a:endParaRPr lang="pl-PL"/>
          </a:p>
        </p:txBody>
      </p:sp>
    </p:spTree>
    <p:extLst>
      <p:ext uri="{BB962C8B-B14F-4D97-AF65-F5344CB8AC3E}">
        <p14:creationId xmlns:p14="http://schemas.microsoft.com/office/powerpoint/2010/main" val="1787281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DF16C775-15FF-418C-B2A3-A1C316AC5F8B}" type="slidenum">
              <a:rPr lang="pl-PL" smtClean="0"/>
              <a:t>13</a:t>
            </a:fld>
            <a:endParaRPr lang="pl-PL"/>
          </a:p>
        </p:txBody>
      </p:sp>
    </p:spTree>
    <p:extLst>
      <p:ext uri="{BB962C8B-B14F-4D97-AF65-F5344CB8AC3E}">
        <p14:creationId xmlns:p14="http://schemas.microsoft.com/office/powerpoint/2010/main" val="202543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Azure resource groups</a:t>
            </a:r>
          </a:p>
          <a:p>
            <a:pPr algn="l"/>
            <a:r>
              <a:rPr lang="en-US" b="0" i="0" dirty="0">
                <a:solidFill>
                  <a:srgbClr val="171717"/>
                </a:solidFill>
                <a:effectLst/>
                <a:latin typeface="Segoe UI" panose="020B0502040204020203" pitchFamily="34" charset="0"/>
              </a:rPr>
              <a:t>Resource groups are a fundamental element of the Azure platform. A resource group is a logical container for resources deployed on Azure. These resources are anything you create in an Azure subscription like VMs, Azure Application Gateway instances, and Azure Cosmos DB instances. All resources must be in a resource group, and a resource can only be a member of a single resource group. Many resources can be moved between resource groups with some services having specific limitations or requirements to move. Resource groups can't be nested. Before any resource can be provisioned, you need a resource group for it to be placed in.</a:t>
            </a:r>
          </a:p>
          <a:p>
            <a:pPr algn="l"/>
            <a:r>
              <a:rPr lang="en-US" b="1" i="0" dirty="0">
                <a:solidFill>
                  <a:srgbClr val="171717"/>
                </a:solidFill>
                <a:effectLst/>
                <a:latin typeface="Segoe UI" panose="020B0502040204020203" pitchFamily="34" charset="0"/>
              </a:rPr>
              <a:t>Logical grouping</a:t>
            </a:r>
          </a:p>
          <a:p>
            <a:pPr algn="l"/>
            <a:r>
              <a:rPr lang="en-US" b="0" i="0" dirty="0">
                <a:solidFill>
                  <a:srgbClr val="171717"/>
                </a:solidFill>
                <a:effectLst/>
                <a:latin typeface="Segoe UI" panose="020B0502040204020203" pitchFamily="34" charset="0"/>
              </a:rPr>
              <a:t>Resource groups exist to help manage and organize your Azure resources. By placing resources of similar usage, type, or location in a resource group, you can provide order and organization to resources you create in Azure. Logical grouping is the aspect that you're most interested in here, because there's a lot of disorder among our resources.</a:t>
            </a:r>
          </a:p>
          <a:p>
            <a:pPr algn="l"/>
            <a:r>
              <a:rPr lang="en-US" b="1" i="0" dirty="0">
                <a:solidFill>
                  <a:srgbClr val="171717"/>
                </a:solidFill>
                <a:effectLst/>
                <a:latin typeface="Segoe UI" panose="020B0502040204020203" pitchFamily="34" charset="0"/>
              </a:rPr>
              <a:t>Life cycle</a:t>
            </a:r>
          </a:p>
          <a:p>
            <a:pPr algn="l"/>
            <a:r>
              <a:rPr lang="en-US" b="0" i="0" dirty="0">
                <a:solidFill>
                  <a:srgbClr val="171717"/>
                </a:solidFill>
                <a:effectLst/>
                <a:latin typeface="Segoe UI" panose="020B0502040204020203" pitchFamily="34" charset="0"/>
              </a:rPr>
              <a:t>If you delete a resource group, all resources contained within it are also deleted. Organizing resources by life cycle can be useful in nonproduction environments, where you might try an experiment and then dispose of it. Resource groups make it easy to remove a set of resources all at once.</a:t>
            </a:r>
          </a:p>
          <a:p>
            <a:pPr algn="l"/>
            <a:r>
              <a:rPr lang="en-US" b="1" i="0" dirty="0">
                <a:solidFill>
                  <a:srgbClr val="171717"/>
                </a:solidFill>
                <a:effectLst/>
                <a:latin typeface="Segoe UI" panose="020B0502040204020203" pitchFamily="34" charset="0"/>
              </a:rPr>
              <a:t>Authorization</a:t>
            </a:r>
          </a:p>
          <a:p>
            <a:pPr algn="l"/>
            <a:r>
              <a:rPr lang="en-US" b="0" i="0" dirty="0">
                <a:solidFill>
                  <a:srgbClr val="171717"/>
                </a:solidFill>
                <a:effectLst/>
                <a:latin typeface="Segoe UI" panose="020B0502040204020203" pitchFamily="34" charset="0"/>
              </a:rPr>
              <a:t>Resource groups are also a scope for applying role-based access control (RBAC) permissions. By applying RBAC permissions to a resource group, you can ease administration and limit access to allow only what's needed.</a:t>
            </a:r>
          </a:p>
          <a:p>
            <a:endParaRPr lang="pl-PL" dirty="0"/>
          </a:p>
        </p:txBody>
      </p:sp>
      <p:sp>
        <p:nvSpPr>
          <p:cNvPr id="4" name="Slide Number Placeholder 3"/>
          <p:cNvSpPr>
            <a:spLocks noGrp="1"/>
          </p:cNvSpPr>
          <p:nvPr>
            <p:ph type="sldNum" sz="quarter" idx="5"/>
          </p:nvPr>
        </p:nvSpPr>
        <p:spPr/>
        <p:txBody>
          <a:bodyPr/>
          <a:lstStyle/>
          <a:p>
            <a:fld id="{DF16C775-15FF-418C-B2A3-A1C316AC5F8B}" type="slidenum">
              <a:rPr lang="pl-PL" smtClean="0"/>
              <a:t>28</a:t>
            </a:fld>
            <a:endParaRPr lang="pl-PL"/>
          </a:p>
        </p:txBody>
      </p:sp>
    </p:spTree>
    <p:extLst>
      <p:ext uri="{BB962C8B-B14F-4D97-AF65-F5344CB8AC3E}">
        <p14:creationId xmlns:p14="http://schemas.microsoft.com/office/powerpoint/2010/main" val="2805490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Availability</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zones</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are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physically</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separate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datacenters</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within</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an</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Azure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region.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Each</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availability</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zone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is</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made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up</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of one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or</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more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datacenters</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equipped</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with independent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power</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cooling</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and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networking</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An</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availability</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zone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is</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set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up</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to be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an</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1"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isolation</a:t>
            </a:r>
            <a:r>
              <a:rPr kumimoji="0" lang="pl-PL" altLang="pl-PL" sz="1200" b="0" i="1"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1"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boundary</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If</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one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zone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goes</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down, the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other</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continues</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working</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Availability</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zones</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are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connected</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through</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high-</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speed</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private</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fiber-optic</a:t>
            </a: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networks.</a:t>
            </a:r>
            <a:endParaRPr kumimoji="0" lang="pl-PL" altLang="pl-PL"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pl-PL" altLang="pl-PL" sz="24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endParaRPr kumimoji="0" lang="pl-PL" altLang="pl-PL" sz="1800" b="0" i="0" u="none" strike="noStrike" cap="none" normalizeH="0" baseline="0" dirty="0">
              <a:ln>
                <a:noFill/>
              </a:ln>
              <a:solidFill>
                <a:schemeClr val="tx1"/>
              </a:solidFill>
              <a:effectLst/>
              <a:latin typeface="Arial" panose="020B0604020202020204" pitchFamily="34" charset="0"/>
            </a:endParaRPr>
          </a:p>
          <a:p>
            <a:endParaRPr lang="pl-PL" dirty="0"/>
          </a:p>
        </p:txBody>
      </p:sp>
      <p:sp>
        <p:nvSpPr>
          <p:cNvPr id="4" name="Slide Number Placeholder 3"/>
          <p:cNvSpPr>
            <a:spLocks noGrp="1"/>
          </p:cNvSpPr>
          <p:nvPr>
            <p:ph type="sldNum" sz="quarter" idx="5"/>
          </p:nvPr>
        </p:nvSpPr>
        <p:spPr/>
        <p:txBody>
          <a:bodyPr/>
          <a:lstStyle/>
          <a:p>
            <a:fld id="{DF16C775-15FF-418C-B2A3-A1C316AC5F8B}" type="slidenum">
              <a:rPr lang="pl-PL" smtClean="0"/>
              <a:t>30</a:t>
            </a:fld>
            <a:endParaRPr lang="pl-PL"/>
          </a:p>
        </p:txBody>
      </p:sp>
    </p:spTree>
    <p:extLst>
      <p:ext uri="{BB962C8B-B14F-4D97-AF65-F5344CB8AC3E}">
        <p14:creationId xmlns:p14="http://schemas.microsoft.com/office/powerpoint/2010/main" val="397133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4/30/2021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4/30/2021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4/30/2021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4/30/2021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4/30/2021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pl-pl/global-infrastructure/services/?products=all" TargetMode="External"/><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vailability-zones/az-reg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hyperlink" Target="https://query.prod.cms.rt.microsoft.com/cms/api/am/binary/RE3VwUY" TargetMode="External"/><Relationship Id="rId7" Type="http://schemas.openxmlformats.org/officeDocument/2006/relationships/hyperlink" Target="https://www.udemy.com/course/microsoft-azure-beginners-guide/" TargetMode="External"/><Relationship Id="rId2" Type="http://schemas.openxmlformats.org/officeDocument/2006/relationships/hyperlink" Target="https://docs.microsoft.com/en-us/learn/certifications/exams/az-900" TargetMode="External"/><Relationship Id="rId1" Type="http://schemas.openxmlformats.org/officeDocument/2006/relationships/slideLayout" Target="../slideLayouts/slideLayout2.xml"/><Relationship Id="rId6" Type="http://schemas.openxmlformats.org/officeDocument/2006/relationships/hyperlink" Target="https://app.pluralsight.com/paths/certificate/microsoft-azure-fundamentals-az-900" TargetMode="External"/><Relationship Id="rId5" Type="http://schemas.openxmlformats.org/officeDocument/2006/relationships/hyperlink" Target="https://www.microsoft.com/pl-pl/trainingdays" TargetMode="External"/><Relationship Id="rId4" Type="http://schemas.openxmlformats.org/officeDocument/2006/relationships/hyperlink" Target="https://docs.microsoft.com/en-us/learn/paths/az-900-describe-cloud-concep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pl-PL" sz="4400" dirty="0" err="1">
                <a:solidFill>
                  <a:schemeClr val="tx1"/>
                </a:solidFill>
              </a:rPr>
              <a:t>Azure</a:t>
            </a:r>
            <a:r>
              <a:rPr lang="pl-PL" sz="4400" dirty="0">
                <a:solidFill>
                  <a:schemeClr val="tx1"/>
                </a:solidFill>
              </a:rPr>
              <a:t> </a:t>
            </a:r>
            <a:r>
              <a:rPr lang="pl-PL" sz="4400" dirty="0" err="1">
                <a:solidFill>
                  <a:schemeClr val="tx1"/>
                </a:solidFill>
              </a:rPr>
              <a:t>fundamentals</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pl-PL" dirty="0">
                <a:solidFill>
                  <a:schemeClr val="tx1"/>
                </a:solidFill>
              </a:rPr>
              <a:t>Przygotowania do certyfikatu AZ-900</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A3DD4-7202-49F1-BBCD-48BA6BA9E98E}"/>
              </a:ext>
            </a:extLst>
          </p:cNvPr>
          <p:cNvSpPr>
            <a:spLocks noGrp="1"/>
          </p:cNvSpPr>
          <p:nvPr>
            <p:ph type="title"/>
          </p:nvPr>
        </p:nvSpPr>
        <p:spPr/>
        <p:txBody>
          <a:bodyPr/>
          <a:lstStyle/>
          <a:p>
            <a:r>
              <a:rPr lang="pl-PL" dirty="0"/>
              <a:t>Czym jest chmura?</a:t>
            </a:r>
          </a:p>
        </p:txBody>
      </p:sp>
      <p:pic>
        <p:nvPicPr>
          <p:cNvPr id="4" name="Grafika 26">
            <a:extLst>
              <a:ext uri="{FF2B5EF4-FFF2-40B4-BE49-F238E27FC236}">
                <a16:creationId xmlns:a16="http://schemas.microsoft.com/office/drawing/2014/main" id="{E6B72D5A-CFF2-41D5-9487-66098D4910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3188" y="1819275"/>
            <a:ext cx="7625624" cy="4003454"/>
          </a:xfrm>
          <a:prstGeom prst="rect">
            <a:avLst/>
          </a:prstGeom>
          <a:effectLst>
            <a:outerShdw blurRad="927100" sx="102000" sy="102000" algn="ctr" rotWithShape="0">
              <a:prstClr val="black">
                <a:alpha val="9000"/>
              </a:prstClr>
            </a:outerShdw>
          </a:effectLst>
        </p:spPr>
      </p:pic>
      <p:sp>
        <p:nvSpPr>
          <p:cNvPr id="6" name="TextBox 19">
            <a:extLst>
              <a:ext uri="{FF2B5EF4-FFF2-40B4-BE49-F238E27FC236}">
                <a16:creationId xmlns:a16="http://schemas.microsoft.com/office/drawing/2014/main" id="{8508D151-6210-4C52-AEE6-F55E73F26A69}"/>
              </a:ext>
            </a:extLst>
          </p:cNvPr>
          <p:cNvSpPr txBox="1"/>
          <p:nvPr/>
        </p:nvSpPr>
        <p:spPr>
          <a:xfrm>
            <a:off x="3145870" y="3291542"/>
            <a:ext cx="5670957" cy="2246769"/>
          </a:xfrm>
          <a:prstGeom prst="rect">
            <a:avLst/>
          </a:prstGeom>
          <a:noFill/>
        </p:spPr>
        <p:txBody>
          <a:bodyPr wrap="square" rtlCol="0">
            <a:spAutoFit/>
          </a:bodyPr>
          <a:lstStyle/>
          <a:p>
            <a:pPr algn="ctr"/>
            <a:r>
              <a:rPr lang="pl-PL" sz="2000" dirty="0">
                <a:solidFill>
                  <a:schemeClr val="tx1">
                    <a:lumMod val="75000"/>
                    <a:lumOff val="25000"/>
                  </a:schemeClr>
                </a:solidFill>
              </a:rPr>
              <a:t>To rozległa sieć serwerów zdalnych znajdujących się </a:t>
            </a:r>
            <a:r>
              <a:rPr lang="pl-PL" sz="2000" dirty="0" err="1">
                <a:solidFill>
                  <a:schemeClr val="tx1">
                    <a:lumMod val="75000"/>
                    <a:lumOff val="25000"/>
                  </a:schemeClr>
                </a:solidFill>
              </a:rPr>
              <a:t>w różnych</a:t>
            </a:r>
            <a:r>
              <a:rPr lang="pl-PL" sz="2000" dirty="0">
                <a:solidFill>
                  <a:schemeClr val="tx1">
                    <a:lumMod val="75000"/>
                    <a:lumOff val="25000"/>
                  </a:schemeClr>
                </a:solidFill>
              </a:rPr>
              <a:t> miejscach na świecie. Serwery są połączone </a:t>
            </a:r>
            <a:r>
              <a:rPr lang="pl-PL" sz="2000" dirty="0" err="1">
                <a:solidFill>
                  <a:schemeClr val="tx1">
                    <a:lumMod val="75000"/>
                    <a:lumOff val="25000"/>
                  </a:schemeClr>
                </a:solidFill>
              </a:rPr>
              <a:t>i działają</a:t>
            </a:r>
            <a:r>
              <a:rPr lang="pl-PL" sz="2000" dirty="0">
                <a:solidFill>
                  <a:schemeClr val="tx1">
                    <a:lumMod val="75000"/>
                    <a:lumOff val="25000"/>
                  </a:schemeClr>
                </a:solidFill>
              </a:rPr>
              <a:t> jak jeden ekosystem. Pełnią one różne funkcje: przechowują dane </a:t>
            </a:r>
            <a:r>
              <a:rPr lang="pl-PL" sz="2000" dirty="0" err="1">
                <a:solidFill>
                  <a:schemeClr val="tx1">
                    <a:lumMod val="75000"/>
                    <a:lumOff val="25000"/>
                  </a:schemeClr>
                </a:solidFill>
              </a:rPr>
              <a:t>i umożliwiają</a:t>
            </a:r>
            <a:r>
              <a:rPr lang="pl-PL" sz="2000" dirty="0">
                <a:solidFill>
                  <a:schemeClr val="tx1">
                    <a:lumMod val="75000"/>
                    <a:lumOff val="25000"/>
                  </a:schemeClr>
                </a:solidFill>
              </a:rPr>
              <a:t> zarządzenie nimi, obsługują aplikacje oraz dostarczają zawartość lub usługi</a:t>
            </a:r>
            <a:endParaRPr lang="en-US" sz="2000" dirty="0">
              <a:solidFill>
                <a:schemeClr val="tx1">
                  <a:lumMod val="75000"/>
                  <a:lumOff val="25000"/>
                </a:schemeClr>
              </a:solidFill>
            </a:endParaRPr>
          </a:p>
        </p:txBody>
      </p:sp>
    </p:spTree>
    <p:extLst>
      <p:ext uri="{BB962C8B-B14F-4D97-AF65-F5344CB8AC3E}">
        <p14:creationId xmlns:p14="http://schemas.microsoft.com/office/powerpoint/2010/main" val="285770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D9739-B8BF-4A5F-B362-CD4C9CECA500}"/>
              </a:ext>
            </a:extLst>
          </p:cNvPr>
          <p:cNvSpPr>
            <a:spLocks noGrp="1"/>
          </p:cNvSpPr>
          <p:nvPr>
            <p:ph type="title"/>
          </p:nvPr>
        </p:nvSpPr>
        <p:spPr>
          <a:xfrm>
            <a:off x="1066800" y="413837"/>
            <a:ext cx="10058400" cy="1371600"/>
          </a:xfrm>
        </p:spPr>
        <p:txBody>
          <a:bodyPr/>
          <a:lstStyle/>
          <a:p>
            <a:r>
              <a:rPr lang="pl-PL" dirty="0"/>
              <a:t>Regiony geograficzne</a:t>
            </a:r>
          </a:p>
        </p:txBody>
      </p:sp>
      <p:sp>
        <p:nvSpPr>
          <p:cNvPr id="4" name="Prostokąt: zaokrąglone rogi 5">
            <a:extLst>
              <a:ext uri="{FF2B5EF4-FFF2-40B4-BE49-F238E27FC236}">
                <a16:creationId xmlns:a16="http://schemas.microsoft.com/office/drawing/2014/main" id="{05AB95E7-D5DF-4286-A36F-035CEB859F5D}"/>
              </a:ext>
            </a:extLst>
          </p:cNvPr>
          <p:cNvSpPr/>
          <p:nvPr/>
        </p:nvSpPr>
        <p:spPr>
          <a:xfrm>
            <a:off x="377505" y="1577129"/>
            <a:ext cx="11442583" cy="1493241"/>
          </a:xfrm>
          <a:prstGeom prst="roundRect">
            <a:avLst>
              <a:gd name="adj" fmla="val 0"/>
            </a:avLst>
          </a:prstGeom>
          <a:gradFill flip="none" rotWithShape="1">
            <a:gsLst>
              <a:gs pos="23000">
                <a:srgbClr val="0E6EDF"/>
              </a:gs>
              <a:gs pos="77000">
                <a:srgbClr val="33BA9D"/>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5" name="Content Placeholder 5">
            <a:extLst>
              <a:ext uri="{FF2B5EF4-FFF2-40B4-BE49-F238E27FC236}">
                <a16:creationId xmlns:a16="http://schemas.microsoft.com/office/drawing/2014/main" id="{55A2BB4F-EDED-41CE-8E07-434FC0FF2A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64025" y="2014194"/>
            <a:ext cx="8882687" cy="4570883"/>
          </a:xfrm>
          <a:prstGeom prst="rect">
            <a:avLst/>
          </a:prstGeom>
          <a:effectLst>
            <a:outerShdw blurRad="279400" dist="38100" dir="10800000" algn="r" rotWithShape="0">
              <a:prstClr val="black">
                <a:alpha val="6000"/>
              </a:prstClr>
            </a:outerShdw>
          </a:effectLst>
        </p:spPr>
      </p:pic>
      <p:grpSp>
        <p:nvGrpSpPr>
          <p:cNvPr id="6" name="Grupa 4">
            <a:extLst>
              <a:ext uri="{FF2B5EF4-FFF2-40B4-BE49-F238E27FC236}">
                <a16:creationId xmlns:a16="http://schemas.microsoft.com/office/drawing/2014/main" id="{0DDAEF4A-120F-4220-8FF7-6FF7CE441ADD}"/>
              </a:ext>
            </a:extLst>
          </p:cNvPr>
          <p:cNvGrpSpPr/>
          <p:nvPr/>
        </p:nvGrpSpPr>
        <p:grpSpPr>
          <a:xfrm>
            <a:off x="2205050" y="1762766"/>
            <a:ext cx="2923459" cy="698597"/>
            <a:chOff x="821685" y="1484784"/>
            <a:chExt cx="2769096" cy="677108"/>
          </a:xfrm>
        </p:grpSpPr>
        <p:sp>
          <p:nvSpPr>
            <p:cNvPr id="7" name="pole tekstowe 6">
              <a:extLst>
                <a:ext uri="{FF2B5EF4-FFF2-40B4-BE49-F238E27FC236}">
                  <a16:creationId xmlns:a16="http://schemas.microsoft.com/office/drawing/2014/main" id="{913BBA5E-C059-4126-BE8E-84361FD9C76C}"/>
                </a:ext>
              </a:extLst>
            </p:cNvPr>
            <p:cNvSpPr txBox="1"/>
            <p:nvPr/>
          </p:nvSpPr>
          <p:spPr>
            <a:xfrm>
              <a:off x="1394029" y="1628800"/>
              <a:ext cx="2196752" cy="453907"/>
            </a:xfrm>
            <a:prstGeom prst="rect">
              <a:avLst/>
            </a:prstGeom>
            <a:noFill/>
          </p:spPr>
          <p:txBody>
            <a:bodyPr wrap="square" rtlCol="0">
              <a:spAutoFit/>
            </a:bodyPr>
            <a:lstStyle/>
            <a:p>
              <a:pPr>
                <a:lnSpc>
                  <a:spcPts val="1400"/>
                </a:lnSpc>
              </a:pPr>
              <a:r>
                <a:rPr lang="pl-PL" sz="1400" dirty="0">
                  <a:solidFill>
                    <a:schemeClr val="bg1"/>
                  </a:solidFill>
                </a:rPr>
                <a:t>lokalizacji</a:t>
              </a:r>
            </a:p>
            <a:p>
              <a:pPr>
                <a:lnSpc>
                  <a:spcPts val="1400"/>
                </a:lnSpc>
              </a:pPr>
              <a:r>
                <a:rPr lang="pl-PL" sz="1400" dirty="0">
                  <a:solidFill>
                    <a:schemeClr val="bg1"/>
                  </a:solidFill>
                </a:rPr>
                <a:t>geograficznych</a:t>
              </a:r>
              <a:endParaRPr lang="en-GB" sz="1400" dirty="0">
                <a:solidFill>
                  <a:schemeClr val="bg1"/>
                </a:solidFill>
              </a:endParaRPr>
            </a:p>
          </p:txBody>
        </p:sp>
        <p:sp>
          <p:nvSpPr>
            <p:cNvPr id="8" name="pole tekstowe 7">
              <a:extLst>
                <a:ext uri="{FF2B5EF4-FFF2-40B4-BE49-F238E27FC236}">
                  <a16:creationId xmlns:a16="http://schemas.microsoft.com/office/drawing/2014/main" id="{D9CA48BD-F459-45A0-8059-440383FE8818}"/>
                </a:ext>
              </a:extLst>
            </p:cNvPr>
            <p:cNvSpPr txBox="1"/>
            <p:nvPr/>
          </p:nvSpPr>
          <p:spPr>
            <a:xfrm>
              <a:off x="821685" y="1484784"/>
              <a:ext cx="788368" cy="677108"/>
            </a:xfrm>
            <a:prstGeom prst="rect">
              <a:avLst/>
            </a:prstGeom>
            <a:noFill/>
          </p:spPr>
          <p:txBody>
            <a:bodyPr wrap="square" rtlCol="0">
              <a:spAutoFit/>
            </a:bodyPr>
            <a:lstStyle/>
            <a:p>
              <a:r>
                <a:rPr lang="pl-PL" sz="3800" b="1" dirty="0">
                  <a:solidFill>
                    <a:schemeClr val="bg1"/>
                  </a:solidFill>
                </a:rPr>
                <a:t>18</a:t>
              </a:r>
              <a:endParaRPr lang="en-GB" sz="3800" b="1" dirty="0">
                <a:solidFill>
                  <a:schemeClr val="bg1"/>
                </a:solidFill>
              </a:endParaRPr>
            </a:p>
          </p:txBody>
        </p:sp>
      </p:grpSp>
      <p:grpSp>
        <p:nvGrpSpPr>
          <p:cNvPr id="9" name="Grupa 12">
            <a:extLst>
              <a:ext uri="{FF2B5EF4-FFF2-40B4-BE49-F238E27FC236}">
                <a16:creationId xmlns:a16="http://schemas.microsoft.com/office/drawing/2014/main" id="{2E702B68-363E-458A-AC22-954BE74282D0}"/>
              </a:ext>
            </a:extLst>
          </p:cNvPr>
          <p:cNvGrpSpPr/>
          <p:nvPr/>
        </p:nvGrpSpPr>
        <p:grpSpPr>
          <a:xfrm>
            <a:off x="4954530" y="1762766"/>
            <a:ext cx="3156572" cy="698597"/>
            <a:chOff x="3611234" y="1484784"/>
            <a:chExt cx="2989900" cy="677108"/>
          </a:xfrm>
        </p:grpSpPr>
        <p:sp>
          <p:nvSpPr>
            <p:cNvPr id="10" name="pole tekstowe 8">
              <a:extLst>
                <a:ext uri="{FF2B5EF4-FFF2-40B4-BE49-F238E27FC236}">
                  <a16:creationId xmlns:a16="http://schemas.microsoft.com/office/drawing/2014/main" id="{53134B2F-A111-49DC-831D-06F6B7D8C3AA}"/>
                </a:ext>
              </a:extLst>
            </p:cNvPr>
            <p:cNvSpPr txBox="1"/>
            <p:nvPr/>
          </p:nvSpPr>
          <p:spPr>
            <a:xfrm>
              <a:off x="4404382" y="1718568"/>
              <a:ext cx="2196752" cy="274370"/>
            </a:xfrm>
            <a:prstGeom prst="rect">
              <a:avLst/>
            </a:prstGeom>
            <a:noFill/>
          </p:spPr>
          <p:txBody>
            <a:bodyPr wrap="square" rtlCol="0">
              <a:spAutoFit/>
            </a:bodyPr>
            <a:lstStyle/>
            <a:p>
              <a:pPr>
                <a:lnSpc>
                  <a:spcPts val="1400"/>
                </a:lnSpc>
              </a:pPr>
              <a:r>
                <a:rPr lang="pl-PL" sz="1400" dirty="0">
                  <a:solidFill>
                    <a:schemeClr val="bg1"/>
                  </a:solidFill>
                </a:rPr>
                <a:t>regionów</a:t>
              </a:r>
              <a:endParaRPr lang="en-GB" sz="1400" dirty="0">
                <a:solidFill>
                  <a:schemeClr val="bg1"/>
                </a:solidFill>
              </a:endParaRPr>
            </a:p>
          </p:txBody>
        </p:sp>
        <p:sp>
          <p:nvSpPr>
            <p:cNvPr id="11" name="pole tekstowe 9">
              <a:extLst>
                <a:ext uri="{FF2B5EF4-FFF2-40B4-BE49-F238E27FC236}">
                  <a16:creationId xmlns:a16="http://schemas.microsoft.com/office/drawing/2014/main" id="{1108B849-7F4D-40F0-9077-AF0C7B14EED5}"/>
                </a:ext>
              </a:extLst>
            </p:cNvPr>
            <p:cNvSpPr txBox="1"/>
            <p:nvPr/>
          </p:nvSpPr>
          <p:spPr>
            <a:xfrm>
              <a:off x="3611234" y="1484784"/>
              <a:ext cx="1009172" cy="677108"/>
            </a:xfrm>
            <a:prstGeom prst="rect">
              <a:avLst/>
            </a:prstGeom>
            <a:noFill/>
          </p:spPr>
          <p:txBody>
            <a:bodyPr wrap="square" rtlCol="0">
              <a:spAutoFit/>
            </a:bodyPr>
            <a:lstStyle/>
            <a:p>
              <a:r>
                <a:rPr lang="pl-PL" sz="3800" b="1" dirty="0">
                  <a:solidFill>
                    <a:schemeClr val="bg1"/>
                  </a:solidFill>
                </a:rPr>
                <a:t>60+</a:t>
              </a:r>
              <a:endParaRPr lang="en-GB" sz="3800" b="1" dirty="0">
                <a:solidFill>
                  <a:schemeClr val="bg1"/>
                </a:solidFill>
              </a:endParaRPr>
            </a:p>
          </p:txBody>
        </p:sp>
      </p:grpSp>
      <p:grpSp>
        <p:nvGrpSpPr>
          <p:cNvPr id="12" name="Grupa 13">
            <a:extLst>
              <a:ext uri="{FF2B5EF4-FFF2-40B4-BE49-F238E27FC236}">
                <a16:creationId xmlns:a16="http://schemas.microsoft.com/office/drawing/2014/main" id="{73840FEA-41E9-4131-8EDE-92ABB00BA260}"/>
              </a:ext>
            </a:extLst>
          </p:cNvPr>
          <p:cNvGrpSpPr/>
          <p:nvPr/>
        </p:nvGrpSpPr>
        <p:grpSpPr>
          <a:xfrm>
            <a:off x="7482941" y="1762766"/>
            <a:ext cx="3432872" cy="698597"/>
            <a:chOff x="6330028" y="1484784"/>
            <a:chExt cx="3251611" cy="677108"/>
          </a:xfrm>
        </p:grpSpPr>
        <p:sp>
          <p:nvSpPr>
            <p:cNvPr id="13" name="pole tekstowe 10">
              <a:extLst>
                <a:ext uri="{FF2B5EF4-FFF2-40B4-BE49-F238E27FC236}">
                  <a16:creationId xmlns:a16="http://schemas.microsoft.com/office/drawing/2014/main" id="{C34A0DBE-1DCF-4A7E-86FB-1D7CB49B8EE5}"/>
                </a:ext>
              </a:extLst>
            </p:cNvPr>
            <p:cNvSpPr txBox="1"/>
            <p:nvPr/>
          </p:nvSpPr>
          <p:spPr>
            <a:xfrm>
              <a:off x="7384887" y="1628800"/>
              <a:ext cx="2196752" cy="453907"/>
            </a:xfrm>
            <a:prstGeom prst="rect">
              <a:avLst/>
            </a:prstGeom>
            <a:noFill/>
          </p:spPr>
          <p:txBody>
            <a:bodyPr wrap="square" rtlCol="0">
              <a:spAutoFit/>
            </a:bodyPr>
            <a:lstStyle/>
            <a:p>
              <a:pPr>
                <a:lnSpc>
                  <a:spcPts val="1400"/>
                </a:lnSpc>
              </a:pPr>
              <a:r>
                <a:rPr lang="pl-PL" sz="1400" dirty="0">
                  <a:solidFill>
                    <a:schemeClr val="bg1"/>
                  </a:solidFill>
                </a:rPr>
                <a:t>centrów</a:t>
              </a:r>
            </a:p>
            <a:p>
              <a:pPr>
                <a:lnSpc>
                  <a:spcPts val="1400"/>
                </a:lnSpc>
              </a:pPr>
              <a:r>
                <a:rPr lang="pl-PL" sz="1400" dirty="0">
                  <a:solidFill>
                    <a:schemeClr val="bg1"/>
                  </a:solidFill>
                </a:rPr>
                <a:t>danych</a:t>
              </a:r>
              <a:endParaRPr lang="en-GB" sz="1400" dirty="0">
                <a:solidFill>
                  <a:schemeClr val="bg1"/>
                </a:solidFill>
              </a:endParaRPr>
            </a:p>
          </p:txBody>
        </p:sp>
        <p:sp>
          <p:nvSpPr>
            <p:cNvPr id="14" name="pole tekstowe 11">
              <a:extLst>
                <a:ext uri="{FF2B5EF4-FFF2-40B4-BE49-F238E27FC236}">
                  <a16:creationId xmlns:a16="http://schemas.microsoft.com/office/drawing/2014/main" id="{A5E10BA5-6B5B-42BB-9F3A-6B6D659014BF}"/>
                </a:ext>
              </a:extLst>
            </p:cNvPr>
            <p:cNvSpPr txBox="1"/>
            <p:nvPr/>
          </p:nvSpPr>
          <p:spPr>
            <a:xfrm>
              <a:off x="6330028" y="1484784"/>
              <a:ext cx="1270883" cy="677108"/>
            </a:xfrm>
            <a:prstGeom prst="rect">
              <a:avLst/>
            </a:prstGeom>
            <a:noFill/>
          </p:spPr>
          <p:txBody>
            <a:bodyPr wrap="square" rtlCol="0">
              <a:spAutoFit/>
            </a:bodyPr>
            <a:lstStyle/>
            <a:p>
              <a:r>
                <a:rPr lang="pl-PL" sz="3800" b="1" dirty="0">
                  <a:solidFill>
                    <a:schemeClr val="bg1"/>
                  </a:solidFill>
                </a:rPr>
                <a:t>160+</a:t>
              </a:r>
              <a:endParaRPr lang="en-GB" sz="3800" b="1" dirty="0">
                <a:solidFill>
                  <a:schemeClr val="bg1"/>
                </a:solidFill>
              </a:endParaRPr>
            </a:p>
          </p:txBody>
        </p:sp>
      </p:grpSp>
    </p:spTree>
    <p:extLst>
      <p:ext uri="{BB962C8B-B14F-4D97-AF65-F5344CB8AC3E}">
        <p14:creationId xmlns:p14="http://schemas.microsoft.com/office/powerpoint/2010/main" val="65845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BACA-2AD9-4F2B-A1BF-FEEF8A110399}"/>
              </a:ext>
            </a:extLst>
          </p:cNvPr>
          <p:cNvSpPr>
            <a:spLocks noGrp="1"/>
          </p:cNvSpPr>
          <p:nvPr>
            <p:ph type="title"/>
          </p:nvPr>
        </p:nvSpPr>
        <p:spPr/>
        <p:txBody>
          <a:bodyPr/>
          <a:lstStyle/>
          <a:p>
            <a:r>
              <a:rPr lang="en-US" dirty="0" err="1"/>
              <a:t>Struktura</a:t>
            </a:r>
            <a:r>
              <a:rPr lang="en-US" dirty="0"/>
              <a:t> Azure</a:t>
            </a:r>
            <a:endParaRPr lang="pl-PL" dirty="0"/>
          </a:p>
        </p:txBody>
      </p:sp>
      <p:grpSp>
        <p:nvGrpSpPr>
          <p:cNvPr id="4" name="Group 3">
            <a:extLst>
              <a:ext uri="{FF2B5EF4-FFF2-40B4-BE49-F238E27FC236}">
                <a16:creationId xmlns:a16="http://schemas.microsoft.com/office/drawing/2014/main" id="{28B10B46-CB6B-430A-900B-0E19D9E04569}"/>
              </a:ext>
            </a:extLst>
          </p:cNvPr>
          <p:cNvGrpSpPr/>
          <p:nvPr/>
        </p:nvGrpSpPr>
        <p:grpSpPr>
          <a:xfrm>
            <a:off x="2290062" y="2014194"/>
            <a:ext cx="7449688" cy="4392488"/>
            <a:chOff x="847156" y="1556792"/>
            <a:chExt cx="7449688" cy="4392488"/>
          </a:xfrm>
        </p:grpSpPr>
        <p:sp>
          <p:nvSpPr>
            <p:cNvPr id="5" name="Prostokąt 1">
              <a:extLst>
                <a:ext uri="{FF2B5EF4-FFF2-40B4-BE49-F238E27FC236}">
                  <a16:creationId xmlns:a16="http://schemas.microsoft.com/office/drawing/2014/main" id="{B7D9E386-6E66-4599-9A0D-4596380AD622}"/>
                </a:ext>
              </a:extLst>
            </p:cNvPr>
            <p:cNvSpPr/>
            <p:nvPr/>
          </p:nvSpPr>
          <p:spPr>
            <a:xfrm>
              <a:off x="847156" y="1556792"/>
              <a:ext cx="7449688" cy="4392488"/>
            </a:xfrm>
            <a:prstGeom prst="rect">
              <a:avLst/>
            </a:prstGeom>
            <a:gradFill>
              <a:gsLst>
                <a:gs pos="31000">
                  <a:srgbClr val="2EA7FA"/>
                </a:gs>
                <a:gs pos="100000">
                  <a:schemeClr val="tx2">
                    <a:lumMod val="20000"/>
                    <a:lumOff val="80000"/>
                  </a:schemeClr>
                </a:gs>
              </a:gsLst>
              <a:lin ang="8100000" scaled="1"/>
            </a:gradFill>
            <a:ln>
              <a:noFill/>
            </a:ln>
            <a:effectLst>
              <a:outerShdw blurRad="685800" dist="38100" dir="16560000" sx="99000" sy="99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ole tekstowe 21">
              <a:extLst>
                <a:ext uri="{FF2B5EF4-FFF2-40B4-BE49-F238E27FC236}">
                  <a16:creationId xmlns:a16="http://schemas.microsoft.com/office/drawing/2014/main" id="{16B60F6D-4FB1-4E49-A380-A2824560D380}"/>
                </a:ext>
              </a:extLst>
            </p:cNvPr>
            <p:cNvSpPr txBox="1"/>
            <p:nvPr/>
          </p:nvSpPr>
          <p:spPr>
            <a:xfrm>
              <a:off x="1115616" y="1815767"/>
              <a:ext cx="2196752" cy="281103"/>
            </a:xfrm>
            <a:prstGeom prst="rect">
              <a:avLst/>
            </a:prstGeom>
            <a:noFill/>
          </p:spPr>
          <p:txBody>
            <a:bodyPr wrap="square" rtlCol="0">
              <a:spAutoFit/>
            </a:bodyPr>
            <a:lstStyle/>
            <a:p>
              <a:pPr>
                <a:lnSpc>
                  <a:spcPts val="1400"/>
                </a:lnSpc>
              </a:pPr>
              <a:r>
                <a:rPr lang="pl-PL" sz="1600" dirty="0">
                  <a:solidFill>
                    <a:schemeClr val="bg1"/>
                  </a:solidFill>
                </a:rPr>
                <a:t>GEOGRAPHY</a:t>
              </a:r>
              <a:endParaRPr lang="en-GB" sz="1600" dirty="0">
                <a:solidFill>
                  <a:schemeClr val="bg1"/>
                </a:solidFill>
              </a:endParaRPr>
            </a:p>
          </p:txBody>
        </p:sp>
      </p:grpSp>
      <p:grpSp>
        <p:nvGrpSpPr>
          <p:cNvPr id="7" name="Group 6">
            <a:extLst>
              <a:ext uri="{FF2B5EF4-FFF2-40B4-BE49-F238E27FC236}">
                <a16:creationId xmlns:a16="http://schemas.microsoft.com/office/drawing/2014/main" id="{459F41CA-8497-461C-9505-9C08B65B0E6B}"/>
              </a:ext>
            </a:extLst>
          </p:cNvPr>
          <p:cNvGrpSpPr/>
          <p:nvPr/>
        </p:nvGrpSpPr>
        <p:grpSpPr>
          <a:xfrm>
            <a:off x="2663350" y="2734273"/>
            <a:ext cx="6703113" cy="3351857"/>
            <a:chOff x="1220444" y="2276871"/>
            <a:chExt cx="6703113" cy="3351857"/>
          </a:xfrm>
        </p:grpSpPr>
        <p:sp>
          <p:nvSpPr>
            <p:cNvPr id="8" name="Prostokąt 20">
              <a:extLst>
                <a:ext uri="{FF2B5EF4-FFF2-40B4-BE49-F238E27FC236}">
                  <a16:creationId xmlns:a16="http://schemas.microsoft.com/office/drawing/2014/main" id="{25A98FD8-2BED-4B99-9FBF-B441031C497F}"/>
                </a:ext>
              </a:extLst>
            </p:cNvPr>
            <p:cNvSpPr/>
            <p:nvPr/>
          </p:nvSpPr>
          <p:spPr>
            <a:xfrm>
              <a:off x="1220444" y="2276871"/>
              <a:ext cx="6703113" cy="3351857"/>
            </a:xfrm>
            <a:prstGeom prst="rect">
              <a:avLst/>
            </a:prstGeom>
            <a:gradFill>
              <a:gsLst>
                <a:gs pos="23000">
                  <a:srgbClr val="0E6EDF"/>
                </a:gs>
                <a:gs pos="100000">
                  <a:srgbClr val="7A57B7"/>
                </a:gs>
              </a:gsLst>
              <a:lin ang="18900000" scaled="1"/>
            </a:gradFill>
            <a:ln>
              <a:noFill/>
            </a:ln>
            <a:effectLst>
              <a:outerShdw blurRad="1778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ole tekstowe 22">
              <a:extLst>
                <a:ext uri="{FF2B5EF4-FFF2-40B4-BE49-F238E27FC236}">
                  <a16:creationId xmlns:a16="http://schemas.microsoft.com/office/drawing/2014/main" id="{3012D9E3-8268-49B3-8E75-18ECE9A8EDD9}"/>
                </a:ext>
              </a:extLst>
            </p:cNvPr>
            <p:cNvSpPr txBox="1"/>
            <p:nvPr/>
          </p:nvSpPr>
          <p:spPr>
            <a:xfrm>
              <a:off x="1331640" y="2496360"/>
              <a:ext cx="2196752" cy="281103"/>
            </a:xfrm>
            <a:prstGeom prst="rect">
              <a:avLst/>
            </a:prstGeom>
            <a:noFill/>
          </p:spPr>
          <p:txBody>
            <a:bodyPr wrap="square" rtlCol="0">
              <a:spAutoFit/>
            </a:bodyPr>
            <a:lstStyle/>
            <a:p>
              <a:pPr>
                <a:lnSpc>
                  <a:spcPts val="1400"/>
                </a:lnSpc>
              </a:pPr>
              <a:r>
                <a:rPr lang="pl-PL" sz="1600" dirty="0">
                  <a:solidFill>
                    <a:schemeClr val="bg1"/>
                  </a:solidFill>
                </a:rPr>
                <a:t>REGIONAL PAIR</a:t>
              </a:r>
              <a:endParaRPr lang="en-GB" sz="1600" dirty="0">
                <a:solidFill>
                  <a:schemeClr val="bg1"/>
                </a:solidFill>
              </a:endParaRPr>
            </a:p>
          </p:txBody>
        </p:sp>
      </p:grpSp>
      <p:grpSp>
        <p:nvGrpSpPr>
          <p:cNvPr id="10" name="Group 9">
            <a:extLst>
              <a:ext uri="{FF2B5EF4-FFF2-40B4-BE49-F238E27FC236}">
                <a16:creationId xmlns:a16="http://schemas.microsoft.com/office/drawing/2014/main" id="{9B999785-BEC2-4244-9D4A-56C75F8A9111}"/>
              </a:ext>
            </a:extLst>
          </p:cNvPr>
          <p:cNvGrpSpPr/>
          <p:nvPr/>
        </p:nvGrpSpPr>
        <p:grpSpPr>
          <a:xfrm>
            <a:off x="3063359" y="3607615"/>
            <a:ext cx="2794285" cy="2150996"/>
            <a:chOff x="1620453" y="3150213"/>
            <a:chExt cx="2794285" cy="2150996"/>
          </a:xfrm>
        </p:grpSpPr>
        <p:sp>
          <p:nvSpPr>
            <p:cNvPr id="11" name="Prostokąt 36">
              <a:extLst>
                <a:ext uri="{FF2B5EF4-FFF2-40B4-BE49-F238E27FC236}">
                  <a16:creationId xmlns:a16="http://schemas.microsoft.com/office/drawing/2014/main" id="{2F36FA60-9C18-48D4-9F19-0B0CECC3EB03}"/>
                </a:ext>
              </a:extLst>
            </p:cNvPr>
            <p:cNvSpPr/>
            <p:nvPr/>
          </p:nvSpPr>
          <p:spPr>
            <a:xfrm>
              <a:off x="1620453" y="3150213"/>
              <a:ext cx="2794285" cy="2150996"/>
            </a:xfrm>
            <a:prstGeom prst="rect">
              <a:avLst/>
            </a:prstGeom>
            <a:gradFill>
              <a:gsLst>
                <a:gs pos="23000">
                  <a:schemeClr val="accent1"/>
                </a:gs>
                <a:gs pos="100000">
                  <a:schemeClr val="accent1">
                    <a:lumMod val="60000"/>
                    <a:lumOff val="40000"/>
                  </a:schemeClr>
                </a:gs>
              </a:gsLst>
              <a:lin ang="18900000" scaled="1"/>
            </a:gradFill>
            <a:ln>
              <a:noFill/>
            </a:ln>
            <a:effectLst>
              <a:outerShdw blurRad="1778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ole tekstowe 32">
              <a:extLst>
                <a:ext uri="{FF2B5EF4-FFF2-40B4-BE49-F238E27FC236}">
                  <a16:creationId xmlns:a16="http://schemas.microsoft.com/office/drawing/2014/main" id="{2230D74F-44B4-4F0D-AE4A-9E66FAE89CD6}"/>
                </a:ext>
              </a:extLst>
            </p:cNvPr>
            <p:cNvSpPr txBox="1"/>
            <p:nvPr/>
          </p:nvSpPr>
          <p:spPr>
            <a:xfrm flipH="1">
              <a:off x="1730187" y="3356990"/>
              <a:ext cx="967610" cy="281103"/>
            </a:xfrm>
            <a:prstGeom prst="rect">
              <a:avLst/>
            </a:prstGeom>
            <a:noFill/>
          </p:spPr>
          <p:txBody>
            <a:bodyPr wrap="square" rtlCol="0">
              <a:spAutoFit/>
            </a:bodyPr>
            <a:lstStyle/>
            <a:p>
              <a:pPr>
                <a:lnSpc>
                  <a:spcPts val="1400"/>
                </a:lnSpc>
              </a:pPr>
              <a:r>
                <a:rPr lang="pl-PL" sz="1600" dirty="0">
                  <a:solidFill>
                    <a:schemeClr val="bg1"/>
                  </a:solidFill>
                </a:rPr>
                <a:t>REGION</a:t>
              </a:r>
              <a:endParaRPr lang="en-GB" sz="1600" dirty="0">
                <a:solidFill>
                  <a:schemeClr val="bg1"/>
                </a:solidFill>
              </a:endParaRPr>
            </a:p>
          </p:txBody>
        </p:sp>
      </p:grpSp>
      <p:grpSp>
        <p:nvGrpSpPr>
          <p:cNvPr id="13" name="Group 12">
            <a:extLst>
              <a:ext uri="{FF2B5EF4-FFF2-40B4-BE49-F238E27FC236}">
                <a16:creationId xmlns:a16="http://schemas.microsoft.com/office/drawing/2014/main" id="{B0A7B07C-9DE3-4340-AA8C-DFDE601A8FF9}"/>
              </a:ext>
            </a:extLst>
          </p:cNvPr>
          <p:cNvGrpSpPr/>
          <p:nvPr/>
        </p:nvGrpSpPr>
        <p:grpSpPr>
          <a:xfrm>
            <a:off x="6172169" y="3607615"/>
            <a:ext cx="2794285" cy="2150996"/>
            <a:chOff x="4729263" y="3150213"/>
            <a:chExt cx="2794285" cy="2150996"/>
          </a:xfrm>
        </p:grpSpPr>
        <p:sp>
          <p:nvSpPr>
            <p:cNvPr id="14" name="Prostokąt 38">
              <a:extLst>
                <a:ext uri="{FF2B5EF4-FFF2-40B4-BE49-F238E27FC236}">
                  <a16:creationId xmlns:a16="http://schemas.microsoft.com/office/drawing/2014/main" id="{0CB70586-9353-4614-BB7C-252B39EC45A5}"/>
                </a:ext>
              </a:extLst>
            </p:cNvPr>
            <p:cNvSpPr/>
            <p:nvPr/>
          </p:nvSpPr>
          <p:spPr>
            <a:xfrm>
              <a:off x="4729263" y="3150213"/>
              <a:ext cx="2794285" cy="2150996"/>
            </a:xfrm>
            <a:prstGeom prst="rect">
              <a:avLst/>
            </a:prstGeom>
            <a:gradFill>
              <a:gsLst>
                <a:gs pos="23000">
                  <a:schemeClr val="accent1"/>
                </a:gs>
                <a:gs pos="100000">
                  <a:schemeClr val="accent1">
                    <a:lumMod val="60000"/>
                    <a:lumOff val="40000"/>
                  </a:schemeClr>
                </a:gs>
              </a:gsLst>
              <a:lin ang="18900000" scaled="1"/>
            </a:gradFill>
            <a:ln>
              <a:noFill/>
            </a:ln>
            <a:effectLst>
              <a:outerShdw blurRad="1778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ole tekstowe 39">
              <a:extLst>
                <a:ext uri="{FF2B5EF4-FFF2-40B4-BE49-F238E27FC236}">
                  <a16:creationId xmlns:a16="http://schemas.microsoft.com/office/drawing/2014/main" id="{4B61F294-D591-42AA-87B8-72AF332D51D9}"/>
                </a:ext>
              </a:extLst>
            </p:cNvPr>
            <p:cNvSpPr txBox="1"/>
            <p:nvPr/>
          </p:nvSpPr>
          <p:spPr>
            <a:xfrm flipH="1">
              <a:off x="4828526" y="3356990"/>
              <a:ext cx="967610" cy="281103"/>
            </a:xfrm>
            <a:prstGeom prst="rect">
              <a:avLst/>
            </a:prstGeom>
            <a:noFill/>
          </p:spPr>
          <p:txBody>
            <a:bodyPr wrap="square" rtlCol="0">
              <a:spAutoFit/>
            </a:bodyPr>
            <a:lstStyle/>
            <a:p>
              <a:pPr>
                <a:lnSpc>
                  <a:spcPts val="1400"/>
                </a:lnSpc>
              </a:pPr>
              <a:r>
                <a:rPr lang="pl-PL" sz="1600" dirty="0">
                  <a:solidFill>
                    <a:schemeClr val="bg1"/>
                  </a:solidFill>
                </a:rPr>
                <a:t>REGION</a:t>
              </a:r>
              <a:endParaRPr lang="en-GB" sz="1600" dirty="0">
                <a:solidFill>
                  <a:schemeClr val="bg1"/>
                </a:solidFill>
              </a:endParaRPr>
            </a:p>
          </p:txBody>
        </p:sp>
      </p:grpSp>
      <p:grpSp>
        <p:nvGrpSpPr>
          <p:cNvPr id="16" name="Group 15">
            <a:extLst>
              <a:ext uri="{FF2B5EF4-FFF2-40B4-BE49-F238E27FC236}">
                <a16:creationId xmlns:a16="http://schemas.microsoft.com/office/drawing/2014/main" id="{0A228CC0-13A7-456D-9035-31554DC84A36}"/>
              </a:ext>
            </a:extLst>
          </p:cNvPr>
          <p:cNvGrpSpPr/>
          <p:nvPr/>
        </p:nvGrpSpPr>
        <p:grpSpPr>
          <a:xfrm>
            <a:off x="3510931" y="4255679"/>
            <a:ext cx="1899139" cy="1160585"/>
            <a:chOff x="2068025" y="3798277"/>
            <a:chExt cx="1899139" cy="1160585"/>
          </a:xfrm>
        </p:grpSpPr>
        <p:sp>
          <p:nvSpPr>
            <p:cNvPr id="17" name="Dowolny kształt: kształt 8">
              <a:extLst>
                <a:ext uri="{FF2B5EF4-FFF2-40B4-BE49-F238E27FC236}">
                  <a16:creationId xmlns:a16="http://schemas.microsoft.com/office/drawing/2014/main" id="{BA455A20-E794-4FD3-8B89-05DF37F78642}"/>
                </a:ext>
              </a:extLst>
            </p:cNvPr>
            <p:cNvSpPr/>
            <p:nvPr/>
          </p:nvSpPr>
          <p:spPr>
            <a:xfrm>
              <a:off x="2068025" y="3798277"/>
              <a:ext cx="1899139" cy="1160585"/>
            </a:xfrm>
            <a:custGeom>
              <a:avLst/>
              <a:gdLst>
                <a:gd name="connsiteX0" fmla="*/ 0 w 1899139"/>
                <a:gd name="connsiteY0" fmla="*/ 0 h 1160585"/>
                <a:gd name="connsiteX1" fmla="*/ 1556239 w 1899139"/>
                <a:gd name="connsiteY1" fmla="*/ 0 h 1160585"/>
                <a:gd name="connsiteX2" fmla="*/ 1556239 w 1899139"/>
                <a:gd name="connsiteY2" fmla="*/ 237392 h 1160585"/>
                <a:gd name="connsiteX3" fmla="*/ 1899139 w 1899139"/>
                <a:gd name="connsiteY3" fmla="*/ 237392 h 1160585"/>
                <a:gd name="connsiteX4" fmla="*/ 1899139 w 1899139"/>
                <a:gd name="connsiteY4" fmla="*/ 1160585 h 1160585"/>
                <a:gd name="connsiteX5" fmla="*/ 378070 w 1899139"/>
                <a:gd name="connsiteY5" fmla="*/ 1160585 h 1160585"/>
                <a:gd name="connsiteX6" fmla="*/ 378070 w 1899139"/>
                <a:gd name="connsiteY6" fmla="*/ 905608 h 1160585"/>
                <a:gd name="connsiteX7" fmla="*/ 0 w 1899139"/>
                <a:gd name="connsiteY7" fmla="*/ 905608 h 1160585"/>
                <a:gd name="connsiteX8" fmla="*/ 0 w 1899139"/>
                <a:gd name="connsiteY8" fmla="*/ 0 h 116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9139" h="1160585">
                  <a:moveTo>
                    <a:pt x="0" y="0"/>
                  </a:moveTo>
                  <a:lnTo>
                    <a:pt x="1556239" y="0"/>
                  </a:lnTo>
                  <a:lnTo>
                    <a:pt x="1556239" y="237392"/>
                  </a:lnTo>
                  <a:lnTo>
                    <a:pt x="1899139" y="237392"/>
                  </a:lnTo>
                  <a:lnTo>
                    <a:pt x="1899139" y="1160585"/>
                  </a:lnTo>
                  <a:lnTo>
                    <a:pt x="378070" y="1160585"/>
                  </a:lnTo>
                  <a:lnTo>
                    <a:pt x="378070" y="905608"/>
                  </a:lnTo>
                  <a:lnTo>
                    <a:pt x="0" y="905608"/>
                  </a:lnTo>
                  <a:lnTo>
                    <a:pt x="0" y="0"/>
                  </a:lnTo>
                  <a:close/>
                </a:path>
              </a:pathLst>
            </a:custGeom>
            <a:gradFill>
              <a:gsLst>
                <a:gs pos="23000">
                  <a:srgbClr val="3D1B5B"/>
                </a:gs>
                <a:gs pos="100000">
                  <a:srgbClr val="7A57B7"/>
                </a:gs>
              </a:gsLst>
              <a:lin ang="18900000" scaled="1"/>
            </a:gradFill>
            <a:ln>
              <a:noFill/>
            </a:ln>
            <a:effectLst>
              <a:outerShdw blurRad="203200" sx="106000" sy="106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ole tekstowe 24">
              <a:extLst>
                <a:ext uri="{FF2B5EF4-FFF2-40B4-BE49-F238E27FC236}">
                  <a16:creationId xmlns:a16="http://schemas.microsoft.com/office/drawing/2014/main" id="{40D85FF0-2F13-4D5E-854A-CE50A25045F5}"/>
                </a:ext>
              </a:extLst>
            </p:cNvPr>
            <p:cNvSpPr txBox="1"/>
            <p:nvPr/>
          </p:nvSpPr>
          <p:spPr>
            <a:xfrm flipH="1">
              <a:off x="2197915" y="4260880"/>
              <a:ext cx="1603375" cy="272510"/>
            </a:xfrm>
            <a:prstGeom prst="rect">
              <a:avLst/>
            </a:prstGeom>
            <a:noFill/>
          </p:spPr>
          <p:txBody>
            <a:bodyPr wrap="square" rtlCol="0">
              <a:spAutoFit/>
            </a:bodyPr>
            <a:lstStyle/>
            <a:p>
              <a:pPr algn="ctr">
                <a:lnSpc>
                  <a:spcPts val="1400"/>
                </a:lnSpc>
              </a:pPr>
              <a:r>
                <a:rPr lang="pl-PL" sz="1600" dirty="0">
                  <a:solidFill>
                    <a:schemeClr val="bg1"/>
                  </a:solidFill>
                </a:rPr>
                <a:t>DATACENTERS</a:t>
              </a:r>
              <a:endParaRPr lang="en-GB" sz="1600" dirty="0">
                <a:solidFill>
                  <a:schemeClr val="bg1"/>
                </a:solidFill>
              </a:endParaRPr>
            </a:p>
          </p:txBody>
        </p:sp>
      </p:grpSp>
      <p:grpSp>
        <p:nvGrpSpPr>
          <p:cNvPr id="19" name="Group 18">
            <a:extLst>
              <a:ext uri="{FF2B5EF4-FFF2-40B4-BE49-F238E27FC236}">
                <a16:creationId xmlns:a16="http://schemas.microsoft.com/office/drawing/2014/main" id="{8EFA07CC-80FD-4370-8CF8-E95E0221B9C9}"/>
              </a:ext>
            </a:extLst>
          </p:cNvPr>
          <p:cNvGrpSpPr/>
          <p:nvPr/>
        </p:nvGrpSpPr>
        <p:grpSpPr>
          <a:xfrm>
            <a:off x="6629648" y="4255679"/>
            <a:ext cx="1899139" cy="1160585"/>
            <a:chOff x="5186742" y="3798277"/>
            <a:chExt cx="1899139" cy="1160585"/>
          </a:xfrm>
        </p:grpSpPr>
        <p:sp>
          <p:nvSpPr>
            <p:cNvPr id="20" name="Dowolny kształt: kształt 40">
              <a:extLst>
                <a:ext uri="{FF2B5EF4-FFF2-40B4-BE49-F238E27FC236}">
                  <a16:creationId xmlns:a16="http://schemas.microsoft.com/office/drawing/2014/main" id="{2E20AA95-4A1E-46B4-98A8-CC117B59A18D}"/>
                </a:ext>
              </a:extLst>
            </p:cNvPr>
            <p:cNvSpPr/>
            <p:nvPr/>
          </p:nvSpPr>
          <p:spPr>
            <a:xfrm>
              <a:off x="5186742" y="3798277"/>
              <a:ext cx="1899139" cy="1160585"/>
            </a:xfrm>
            <a:custGeom>
              <a:avLst/>
              <a:gdLst>
                <a:gd name="connsiteX0" fmla="*/ 0 w 1899139"/>
                <a:gd name="connsiteY0" fmla="*/ 0 h 1160585"/>
                <a:gd name="connsiteX1" fmla="*/ 1556239 w 1899139"/>
                <a:gd name="connsiteY1" fmla="*/ 0 h 1160585"/>
                <a:gd name="connsiteX2" fmla="*/ 1556239 w 1899139"/>
                <a:gd name="connsiteY2" fmla="*/ 237392 h 1160585"/>
                <a:gd name="connsiteX3" fmla="*/ 1899139 w 1899139"/>
                <a:gd name="connsiteY3" fmla="*/ 237392 h 1160585"/>
                <a:gd name="connsiteX4" fmla="*/ 1899139 w 1899139"/>
                <a:gd name="connsiteY4" fmla="*/ 1160585 h 1160585"/>
                <a:gd name="connsiteX5" fmla="*/ 378070 w 1899139"/>
                <a:gd name="connsiteY5" fmla="*/ 1160585 h 1160585"/>
                <a:gd name="connsiteX6" fmla="*/ 378070 w 1899139"/>
                <a:gd name="connsiteY6" fmla="*/ 905608 h 1160585"/>
                <a:gd name="connsiteX7" fmla="*/ 0 w 1899139"/>
                <a:gd name="connsiteY7" fmla="*/ 905608 h 1160585"/>
                <a:gd name="connsiteX8" fmla="*/ 0 w 1899139"/>
                <a:gd name="connsiteY8" fmla="*/ 0 h 116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9139" h="1160585">
                  <a:moveTo>
                    <a:pt x="0" y="0"/>
                  </a:moveTo>
                  <a:lnTo>
                    <a:pt x="1556239" y="0"/>
                  </a:lnTo>
                  <a:lnTo>
                    <a:pt x="1556239" y="237392"/>
                  </a:lnTo>
                  <a:lnTo>
                    <a:pt x="1899139" y="237392"/>
                  </a:lnTo>
                  <a:lnTo>
                    <a:pt x="1899139" y="1160585"/>
                  </a:lnTo>
                  <a:lnTo>
                    <a:pt x="378070" y="1160585"/>
                  </a:lnTo>
                  <a:lnTo>
                    <a:pt x="378070" y="905608"/>
                  </a:lnTo>
                  <a:lnTo>
                    <a:pt x="0" y="905608"/>
                  </a:lnTo>
                  <a:lnTo>
                    <a:pt x="0" y="0"/>
                  </a:lnTo>
                  <a:close/>
                </a:path>
              </a:pathLst>
            </a:custGeom>
            <a:gradFill>
              <a:gsLst>
                <a:gs pos="23000">
                  <a:srgbClr val="3D1B5B"/>
                </a:gs>
                <a:gs pos="100000">
                  <a:srgbClr val="7A57B7"/>
                </a:gs>
              </a:gsLst>
              <a:lin ang="18900000" scaled="1"/>
            </a:gradFill>
            <a:ln>
              <a:noFill/>
            </a:ln>
            <a:effectLst>
              <a:outerShdw blurRad="203200" sx="106000" sy="106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ole tekstowe 41">
              <a:extLst>
                <a:ext uri="{FF2B5EF4-FFF2-40B4-BE49-F238E27FC236}">
                  <a16:creationId xmlns:a16="http://schemas.microsoft.com/office/drawing/2014/main" id="{88EAB6B2-96F5-46C2-9E6F-30CC19A7DE82}"/>
                </a:ext>
              </a:extLst>
            </p:cNvPr>
            <p:cNvSpPr txBox="1"/>
            <p:nvPr/>
          </p:nvSpPr>
          <p:spPr>
            <a:xfrm flipH="1">
              <a:off x="5333029" y="4272734"/>
              <a:ext cx="1630385" cy="281103"/>
            </a:xfrm>
            <a:prstGeom prst="rect">
              <a:avLst/>
            </a:prstGeom>
            <a:noFill/>
          </p:spPr>
          <p:txBody>
            <a:bodyPr wrap="square" rtlCol="0">
              <a:spAutoFit/>
            </a:bodyPr>
            <a:lstStyle/>
            <a:p>
              <a:pPr algn="ctr">
                <a:lnSpc>
                  <a:spcPts val="1400"/>
                </a:lnSpc>
              </a:pPr>
              <a:r>
                <a:rPr lang="pl-PL" sz="1600" dirty="0">
                  <a:solidFill>
                    <a:schemeClr val="bg1"/>
                  </a:solidFill>
                </a:rPr>
                <a:t>DATACENTERS</a:t>
              </a:r>
              <a:endParaRPr lang="en-GB" sz="1600" dirty="0">
                <a:solidFill>
                  <a:schemeClr val="bg1"/>
                </a:solidFill>
              </a:endParaRPr>
            </a:p>
          </p:txBody>
        </p:sp>
      </p:grpSp>
    </p:spTree>
    <p:extLst>
      <p:ext uri="{BB962C8B-B14F-4D97-AF65-F5344CB8AC3E}">
        <p14:creationId xmlns:p14="http://schemas.microsoft.com/office/powerpoint/2010/main" val="161198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F34F-FED4-4CA4-BAF5-FDB6432AED71}"/>
              </a:ext>
            </a:extLst>
          </p:cNvPr>
          <p:cNvSpPr>
            <a:spLocks noGrp="1"/>
          </p:cNvSpPr>
          <p:nvPr>
            <p:ph type="title"/>
          </p:nvPr>
        </p:nvSpPr>
        <p:spPr/>
        <p:txBody>
          <a:bodyPr/>
          <a:lstStyle/>
          <a:p>
            <a:r>
              <a:rPr lang="en-US" dirty="0"/>
              <a:t>Centra </a:t>
            </a:r>
            <a:r>
              <a:rPr lang="en-US" dirty="0" err="1"/>
              <a:t>danych</a:t>
            </a:r>
            <a:endParaRPr lang="pl-PL" dirty="0"/>
          </a:p>
        </p:txBody>
      </p:sp>
      <p:grpSp>
        <p:nvGrpSpPr>
          <p:cNvPr id="4" name="Grupa 695">
            <a:extLst>
              <a:ext uri="{FF2B5EF4-FFF2-40B4-BE49-F238E27FC236}">
                <a16:creationId xmlns:a16="http://schemas.microsoft.com/office/drawing/2014/main" id="{8F5FD1D8-45C1-4627-803F-D7C9FD12CD14}"/>
              </a:ext>
            </a:extLst>
          </p:cNvPr>
          <p:cNvGrpSpPr/>
          <p:nvPr/>
        </p:nvGrpSpPr>
        <p:grpSpPr>
          <a:xfrm>
            <a:off x="5117326" y="2785336"/>
            <a:ext cx="318832" cy="298639"/>
            <a:chOff x="2387600" y="2130425"/>
            <a:chExt cx="476250" cy="446088"/>
          </a:xfrm>
          <a:solidFill>
            <a:schemeClr val="bg2"/>
          </a:solidFill>
        </p:grpSpPr>
        <p:sp>
          <p:nvSpPr>
            <p:cNvPr id="5" name="Freeform 112">
              <a:extLst>
                <a:ext uri="{FF2B5EF4-FFF2-40B4-BE49-F238E27FC236}">
                  <a16:creationId xmlns:a16="http://schemas.microsoft.com/office/drawing/2014/main" id="{A6ABCEBE-BE80-4CCB-A2AA-3357CAD08F89}"/>
                </a:ext>
              </a:extLst>
            </p:cNvPr>
            <p:cNvSpPr>
              <a:spLocks noEditPoints="1"/>
            </p:cNvSpPr>
            <p:nvPr/>
          </p:nvSpPr>
          <p:spPr bwMode="auto">
            <a:xfrm>
              <a:off x="2387600" y="2130425"/>
              <a:ext cx="476250" cy="446088"/>
            </a:xfrm>
            <a:custGeom>
              <a:avLst/>
              <a:gdLst>
                <a:gd name="T0" fmla="*/ 3260 w 3597"/>
                <a:gd name="T1" fmla="*/ 2988 h 3091"/>
                <a:gd name="T2" fmla="*/ 3484 w 3597"/>
                <a:gd name="T3" fmla="*/ 2885 h 3091"/>
                <a:gd name="T4" fmla="*/ 112 w 3597"/>
                <a:gd name="T5" fmla="*/ 2885 h 3091"/>
                <a:gd name="T6" fmla="*/ 337 w 3597"/>
                <a:gd name="T7" fmla="*/ 2988 h 3091"/>
                <a:gd name="T8" fmla="*/ 112 w 3597"/>
                <a:gd name="T9" fmla="*/ 2885 h 3091"/>
                <a:gd name="T10" fmla="*/ 274 w 3597"/>
                <a:gd name="T11" fmla="*/ 106 h 3091"/>
                <a:gd name="T12" fmla="*/ 209 w 3597"/>
                <a:gd name="T13" fmla="*/ 127 h 3091"/>
                <a:gd name="T14" fmla="*/ 158 w 3597"/>
                <a:gd name="T15" fmla="*/ 167 h 3091"/>
                <a:gd name="T16" fmla="*/ 124 w 3597"/>
                <a:gd name="T17" fmla="*/ 220 h 3091"/>
                <a:gd name="T18" fmla="*/ 112 w 3597"/>
                <a:gd name="T19" fmla="*/ 283 h 3091"/>
                <a:gd name="T20" fmla="*/ 3484 w 3597"/>
                <a:gd name="T21" fmla="*/ 2782 h 3091"/>
                <a:gd name="T22" fmla="*/ 3481 w 3597"/>
                <a:gd name="T23" fmla="*/ 251 h 3091"/>
                <a:gd name="T24" fmla="*/ 3457 w 3597"/>
                <a:gd name="T25" fmla="*/ 192 h 3091"/>
                <a:gd name="T26" fmla="*/ 3415 w 3597"/>
                <a:gd name="T27" fmla="*/ 145 h 3091"/>
                <a:gd name="T28" fmla="*/ 3356 w 3597"/>
                <a:gd name="T29" fmla="*/ 114 h 3091"/>
                <a:gd name="T30" fmla="*/ 3287 w 3597"/>
                <a:gd name="T31" fmla="*/ 103 h 3091"/>
                <a:gd name="T32" fmla="*/ 309 w 3597"/>
                <a:gd name="T33" fmla="*/ 0 h 3091"/>
                <a:gd name="T34" fmla="*/ 3333 w 3597"/>
                <a:gd name="T35" fmla="*/ 3 h 3091"/>
                <a:gd name="T36" fmla="*/ 3418 w 3597"/>
                <a:gd name="T37" fmla="*/ 26 h 3091"/>
                <a:gd name="T38" fmla="*/ 3490 w 3597"/>
                <a:gd name="T39" fmla="*/ 69 h 3091"/>
                <a:gd name="T40" fmla="*/ 3547 w 3597"/>
                <a:gd name="T41" fmla="*/ 129 h 3091"/>
                <a:gd name="T42" fmla="*/ 3584 w 3597"/>
                <a:gd name="T43" fmla="*/ 201 h 3091"/>
                <a:gd name="T44" fmla="*/ 3597 w 3597"/>
                <a:gd name="T45" fmla="*/ 283 h 3091"/>
                <a:gd name="T46" fmla="*/ 3593 w 3597"/>
                <a:gd name="T47" fmla="*/ 3012 h 3091"/>
                <a:gd name="T48" fmla="*/ 3572 w 3597"/>
                <a:gd name="T49" fmla="*/ 3053 h 3091"/>
                <a:gd name="T50" fmla="*/ 3533 w 3597"/>
                <a:gd name="T51" fmla="*/ 3081 h 3091"/>
                <a:gd name="T52" fmla="*/ 3484 w 3597"/>
                <a:gd name="T53" fmla="*/ 3091 h 3091"/>
                <a:gd name="T54" fmla="*/ 3233 w 3597"/>
                <a:gd name="T55" fmla="*/ 3089 h 3091"/>
                <a:gd name="T56" fmla="*/ 3189 w 3597"/>
                <a:gd name="T57" fmla="*/ 3069 h 3091"/>
                <a:gd name="T58" fmla="*/ 3158 w 3597"/>
                <a:gd name="T59" fmla="*/ 3034 h 3091"/>
                <a:gd name="T60" fmla="*/ 3147 w 3597"/>
                <a:gd name="T61" fmla="*/ 2988 h 3091"/>
                <a:gd name="T62" fmla="*/ 449 w 3597"/>
                <a:gd name="T63" fmla="*/ 2885 h 3091"/>
                <a:gd name="T64" fmla="*/ 446 w 3597"/>
                <a:gd name="T65" fmla="*/ 3012 h 3091"/>
                <a:gd name="T66" fmla="*/ 424 w 3597"/>
                <a:gd name="T67" fmla="*/ 3053 h 3091"/>
                <a:gd name="T68" fmla="*/ 386 w 3597"/>
                <a:gd name="T69" fmla="*/ 3081 h 3091"/>
                <a:gd name="T70" fmla="*/ 337 w 3597"/>
                <a:gd name="T71" fmla="*/ 3091 h 3091"/>
                <a:gd name="T72" fmla="*/ 86 w 3597"/>
                <a:gd name="T73" fmla="*/ 3089 h 3091"/>
                <a:gd name="T74" fmla="*/ 43 w 3597"/>
                <a:gd name="T75" fmla="*/ 3069 h 3091"/>
                <a:gd name="T76" fmla="*/ 11 w 3597"/>
                <a:gd name="T77" fmla="*/ 3034 h 3091"/>
                <a:gd name="T78" fmla="*/ 0 w 3597"/>
                <a:gd name="T79" fmla="*/ 2988 h 3091"/>
                <a:gd name="T80" fmla="*/ 3 w 3597"/>
                <a:gd name="T81" fmla="*/ 241 h 3091"/>
                <a:gd name="T82" fmla="*/ 28 w 3597"/>
                <a:gd name="T83" fmla="*/ 164 h 3091"/>
                <a:gd name="T84" fmla="*/ 76 w 3597"/>
                <a:gd name="T85" fmla="*/ 97 h 3091"/>
                <a:gd name="T86" fmla="*/ 141 w 3597"/>
                <a:gd name="T87" fmla="*/ 45 h 3091"/>
                <a:gd name="T88" fmla="*/ 220 w 3597"/>
                <a:gd name="T89" fmla="*/ 12 h 3091"/>
                <a:gd name="T90" fmla="*/ 309 w 3597"/>
                <a:gd name="T91" fmla="*/ 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7" h="3091">
                  <a:moveTo>
                    <a:pt x="3260" y="2885"/>
                  </a:moveTo>
                  <a:lnTo>
                    <a:pt x="3260" y="2988"/>
                  </a:lnTo>
                  <a:lnTo>
                    <a:pt x="3484" y="2988"/>
                  </a:lnTo>
                  <a:lnTo>
                    <a:pt x="3484" y="2885"/>
                  </a:lnTo>
                  <a:lnTo>
                    <a:pt x="3260" y="2885"/>
                  </a:lnTo>
                  <a:close/>
                  <a:moveTo>
                    <a:pt x="112" y="2885"/>
                  </a:moveTo>
                  <a:lnTo>
                    <a:pt x="112" y="2988"/>
                  </a:lnTo>
                  <a:lnTo>
                    <a:pt x="337" y="2988"/>
                  </a:lnTo>
                  <a:lnTo>
                    <a:pt x="337" y="2885"/>
                  </a:lnTo>
                  <a:lnTo>
                    <a:pt x="112" y="2885"/>
                  </a:lnTo>
                  <a:close/>
                  <a:moveTo>
                    <a:pt x="309" y="103"/>
                  </a:moveTo>
                  <a:lnTo>
                    <a:pt x="274" y="106"/>
                  </a:lnTo>
                  <a:lnTo>
                    <a:pt x="240" y="114"/>
                  </a:lnTo>
                  <a:lnTo>
                    <a:pt x="209" y="127"/>
                  </a:lnTo>
                  <a:lnTo>
                    <a:pt x="182" y="145"/>
                  </a:lnTo>
                  <a:lnTo>
                    <a:pt x="158" y="167"/>
                  </a:lnTo>
                  <a:lnTo>
                    <a:pt x="140" y="192"/>
                  </a:lnTo>
                  <a:lnTo>
                    <a:pt x="124" y="220"/>
                  </a:lnTo>
                  <a:lnTo>
                    <a:pt x="116" y="251"/>
                  </a:lnTo>
                  <a:lnTo>
                    <a:pt x="112" y="283"/>
                  </a:lnTo>
                  <a:lnTo>
                    <a:pt x="112" y="2782"/>
                  </a:lnTo>
                  <a:lnTo>
                    <a:pt x="3484" y="2782"/>
                  </a:lnTo>
                  <a:lnTo>
                    <a:pt x="3484" y="283"/>
                  </a:lnTo>
                  <a:lnTo>
                    <a:pt x="3481" y="251"/>
                  </a:lnTo>
                  <a:lnTo>
                    <a:pt x="3471" y="220"/>
                  </a:lnTo>
                  <a:lnTo>
                    <a:pt x="3457" y="192"/>
                  </a:lnTo>
                  <a:lnTo>
                    <a:pt x="3437" y="167"/>
                  </a:lnTo>
                  <a:lnTo>
                    <a:pt x="3415" y="145"/>
                  </a:lnTo>
                  <a:lnTo>
                    <a:pt x="3386" y="127"/>
                  </a:lnTo>
                  <a:lnTo>
                    <a:pt x="3356" y="114"/>
                  </a:lnTo>
                  <a:lnTo>
                    <a:pt x="3323" y="106"/>
                  </a:lnTo>
                  <a:lnTo>
                    <a:pt x="3287" y="103"/>
                  </a:lnTo>
                  <a:lnTo>
                    <a:pt x="309" y="103"/>
                  </a:lnTo>
                  <a:close/>
                  <a:moveTo>
                    <a:pt x="309" y="0"/>
                  </a:moveTo>
                  <a:lnTo>
                    <a:pt x="3287" y="0"/>
                  </a:lnTo>
                  <a:lnTo>
                    <a:pt x="3333" y="3"/>
                  </a:lnTo>
                  <a:lnTo>
                    <a:pt x="3376" y="12"/>
                  </a:lnTo>
                  <a:lnTo>
                    <a:pt x="3418" y="26"/>
                  </a:lnTo>
                  <a:lnTo>
                    <a:pt x="3456" y="45"/>
                  </a:lnTo>
                  <a:lnTo>
                    <a:pt x="3490" y="69"/>
                  </a:lnTo>
                  <a:lnTo>
                    <a:pt x="3520" y="97"/>
                  </a:lnTo>
                  <a:lnTo>
                    <a:pt x="3547" y="129"/>
                  </a:lnTo>
                  <a:lnTo>
                    <a:pt x="3567" y="164"/>
                  </a:lnTo>
                  <a:lnTo>
                    <a:pt x="3584" y="201"/>
                  </a:lnTo>
                  <a:lnTo>
                    <a:pt x="3593" y="241"/>
                  </a:lnTo>
                  <a:lnTo>
                    <a:pt x="3597" y="283"/>
                  </a:lnTo>
                  <a:lnTo>
                    <a:pt x="3597" y="2988"/>
                  </a:lnTo>
                  <a:lnTo>
                    <a:pt x="3593" y="3012"/>
                  </a:lnTo>
                  <a:lnTo>
                    <a:pt x="3585" y="3034"/>
                  </a:lnTo>
                  <a:lnTo>
                    <a:pt x="3572" y="3053"/>
                  </a:lnTo>
                  <a:lnTo>
                    <a:pt x="3554" y="3069"/>
                  </a:lnTo>
                  <a:lnTo>
                    <a:pt x="3533" y="3081"/>
                  </a:lnTo>
                  <a:lnTo>
                    <a:pt x="3509" y="3089"/>
                  </a:lnTo>
                  <a:lnTo>
                    <a:pt x="3484" y="3091"/>
                  </a:lnTo>
                  <a:lnTo>
                    <a:pt x="3260" y="3091"/>
                  </a:lnTo>
                  <a:lnTo>
                    <a:pt x="3233" y="3089"/>
                  </a:lnTo>
                  <a:lnTo>
                    <a:pt x="3209" y="3081"/>
                  </a:lnTo>
                  <a:lnTo>
                    <a:pt x="3189" y="3069"/>
                  </a:lnTo>
                  <a:lnTo>
                    <a:pt x="3171" y="3053"/>
                  </a:lnTo>
                  <a:lnTo>
                    <a:pt x="3158" y="3034"/>
                  </a:lnTo>
                  <a:lnTo>
                    <a:pt x="3149" y="3012"/>
                  </a:lnTo>
                  <a:lnTo>
                    <a:pt x="3147" y="2988"/>
                  </a:lnTo>
                  <a:lnTo>
                    <a:pt x="3147" y="2885"/>
                  </a:lnTo>
                  <a:lnTo>
                    <a:pt x="449" y="2885"/>
                  </a:lnTo>
                  <a:lnTo>
                    <a:pt x="449" y="2988"/>
                  </a:lnTo>
                  <a:lnTo>
                    <a:pt x="446" y="3012"/>
                  </a:lnTo>
                  <a:lnTo>
                    <a:pt x="439" y="3034"/>
                  </a:lnTo>
                  <a:lnTo>
                    <a:pt x="424" y="3053"/>
                  </a:lnTo>
                  <a:lnTo>
                    <a:pt x="407" y="3069"/>
                  </a:lnTo>
                  <a:lnTo>
                    <a:pt x="386" y="3081"/>
                  </a:lnTo>
                  <a:lnTo>
                    <a:pt x="363" y="3089"/>
                  </a:lnTo>
                  <a:lnTo>
                    <a:pt x="337" y="3091"/>
                  </a:lnTo>
                  <a:lnTo>
                    <a:pt x="112" y="3091"/>
                  </a:lnTo>
                  <a:lnTo>
                    <a:pt x="86" y="3089"/>
                  </a:lnTo>
                  <a:lnTo>
                    <a:pt x="63" y="3081"/>
                  </a:lnTo>
                  <a:lnTo>
                    <a:pt x="43" y="3069"/>
                  </a:lnTo>
                  <a:lnTo>
                    <a:pt x="25" y="3053"/>
                  </a:lnTo>
                  <a:lnTo>
                    <a:pt x="11" y="3034"/>
                  </a:lnTo>
                  <a:lnTo>
                    <a:pt x="3" y="3012"/>
                  </a:lnTo>
                  <a:lnTo>
                    <a:pt x="0" y="2988"/>
                  </a:lnTo>
                  <a:lnTo>
                    <a:pt x="0" y="283"/>
                  </a:lnTo>
                  <a:lnTo>
                    <a:pt x="3" y="241"/>
                  </a:lnTo>
                  <a:lnTo>
                    <a:pt x="13" y="201"/>
                  </a:lnTo>
                  <a:lnTo>
                    <a:pt x="28" y="164"/>
                  </a:lnTo>
                  <a:lnTo>
                    <a:pt x="50" y="129"/>
                  </a:lnTo>
                  <a:lnTo>
                    <a:pt x="76" y="97"/>
                  </a:lnTo>
                  <a:lnTo>
                    <a:pt x="107" y="69"/>
                  </a:lnTo>
                  <a:lnTo>
                    <a:pt x="141" y="45"/>
                  </a:lnTo>
                  <a:lnTo>
                    <a:pt x="179" y="26"/>
                  </a:lnTo>
                  <a:lnTo>
                    <a:pt x="220" y="12"/>
                  </a:lnTo>
                  <a:lnTo>
                    <a:pt x="263" y="3"/>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 name="Freeform 113">
              <a:extLst>
                <a:ext uri="{FF2B5EF4-FFF2-40B4-BE49-F238E27FC236}">
                  <a16:creationId xmlns:a16="http://schemas.microsoft.com/office/drawing/2014/main" id="{298BDB04-CAD4-44BF-9E5B-CBDF8E5C43BF}"/>
                </a:ext>
              </a:extLst>
            </p:cNvPr>
            <p:cNvSpPr>
              <a:spLocks/>
            </p:cNvSpPr>
            <p:nvPr/>
          </p:nvSpPr>
          <p:spPr bwMode="auto">
            <a:xfrm>
              <a:off x="2744788" y="2166938"/>
              <a:ext cx="30163" cy="15875"/>
            </a:xfrm>
            <a:custGeom>
              <a:avLst/>
              <a:gdLst>
                <a:gd name="T0" fmla="*/ 55 w 225"/>
                <a:gd name="T1" fmla="*/ 0 h 103"/>
                <a:gd name="T2" fmla="*/ 168 w 225"/>
                <a:gd name="T3" fmla="*/ 0 h 103"/>
                <a:gd name="T4" fmla="*/ 185 w 225"/>
                <a:gd name="T5" fmla="*/ 3 h 103"/>
                <a:gd name="T6" fmla="*/ 202 w 225"/>
                <a:gd name="T7" fmla="*/ 10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3 h 103"/>
                <a:gd name="T20" fmla="*/ 185 w 225"/>
                <a:gd name="T21" fmla="*/ 101 h 103"/>
                <a:gd name="T22" fmla="*/ 168 w 225"/>
                <a:gd name="T23" fmla="*/ 103 h 103"/>
                <a:gd name="T24" fmla="*/ 55 w 225"/>
                <a:gd name="T25" fmla="*/ 103 h 103"/>
                <a:gd name="T26" fmla="*/ 38 w 225"/>
                <a:gd name="T27" fmla="*/ 101 h 103"/>
                <a:gd name="T28" fmla="*/ 23 w 225"/>
                <a:gd name="T29" fmla="*/ 93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10 h 103"/>
                <a:gd name="T42" fmla="*/ 38 w 225"/>
                <a:gd name="T43" fmla="*/ 3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3"/>
                  </a:lnTo>
                  <a:lnTo>
                    <a:pt x="202" y="10"/>
                  </a:lnTo>
                  <a:lnTo>
                    <a:pt x="214" y="21"/>
                  </a:lnTo>
                  <a:lnTo>
                    <a:pt x="221" y="35"/>
                  </a:lnTo>
                  <a:lnTo>
                    <a:pt x="225" y="52"/>
                  </a:lnTo>
                  <a:lnTo>
                    <a:pt x="221" y="68"/>
                  </a:lnTo>
                  <a:lnTo>
                    <a:pt x="214" y="82"/>
                  </a:lnTo>
                  <a:lnTo>
                    <a:pt x="202" y="93"/>
                  </a:lnTo>
                  <a:lnTo>
                    <a:pt x="185" y="101"/>
                  </a:lnTo>
                  <a:lnTo>
                    <a:pt x="168" y="103"/>
                  </a:lnTo>
                  <a:lnTo>
                    <a:pt x="55" y="103"/>
                  </a:lnTo>
                  <a:lnTo>
                    <a:pt x="38" y="101"/>
                  </a:lnTo>
                  <a:lnTo>
                    <a:pt x="23" y="93"/>
                  </a:lnTo>
                  <a:lnTo>
                    <a:pt x="11" y="82"/>
                  </a:lnTo>
                  <a:lnTo>
                    <a:pt x="2" y="68"/>
                  </a:lnTo>
                  <a:lnTo>
                    <a:pt x="0" y="52"/>
                  </a:lnTo>
                  <a:lnTo>
                    <a:pt x="2" y="35"/>
                  </a:lnTo>
                  <a:lnTo>
                    <a:pt x="11" y="21"/>
                  </a:lnTo>
                  <a:lnTo>
                    <a:pt x="23" y="10"/>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7" name="Freeform 114">
              <a:extLst>
                <a:ext uri="{FF2B5EF4-FFF2-40B4-BE49-F238E27FC236}">
                  <a16:creationId xmlns:a16="http://schemas.microsoft.com/office/drawing/2014/main" id="{9E0585A5-2E72-4F84-A376-AED53948474E}"/>
                </a:ext>
              </a:extLst>
            </p:cNvPr>
            <p:cNvSpPr>
              <a:spLocks/>
            </p:cNvSpPr>
            <p:nvPr/>
          </p:nvSpPr>
          <p:spPr bwMode="auto">
            <a:xfrm>
              <a:off x="2424113" y="2166938"/>
              <a:ext cx="304800" cy="163513"/>
            </a:xfrm>
            <a:custGeom>
              <a:avLst/>
              <a:gdLst>
                <a:gd name="T0" fmla="*/ 113 w 2304"/>
                <a:gd name="T1" fmla="*/ 0 h 1133"/>
                <a:gd name="T2" fmla="*/ 2248 w 2304"/>
                <a:gd name="T3" fmla="*/ 0 h 1133"/>
                <a:gd name="T4" fmla="*/ 2265 w 2304"/>
                <a:gd name="T5" fmla="*/ 3 h 1133"/>
                <a:gd name="T6" fmla="*/ 2280 w 2304"/>
                <a:gd name="T7" fmla="*/ 10 h 1133"/>
                <a:gd name="T8" fmla="*/ 2294 w 2304"/>
                <a:gd name="T9" fmla="*/ 21 h 1133"/>
                <a:gd name="T10" fmla="*/ 2301 w 2304"/>
                <a:gd name="T11" fmla="*/ 35 h 1133"/>
                <a:gd name="T12" fmla="*/ 2304 w 2304"/>
                <a:gd name="T13" fmla="*/ 52 h 1133"/>
                <a:gd name="T14" fmla="*/ 2301 w 2304"/>
                <a:gd name="T15" fmla="*/ 68 h 1133"/>
                <a:gd name="T16" fmla="*/ 2294 w 2304"/>
                <a:gd name="T17" fmla="*/ 82 h 1133"/>
                <a:gd name="T18" fmla="*/ 2280 w 2304"/>
                <a:gd name="T19" fmla="*/ 93 h 1133"/>
                <a:gd name="T20" fmla="*/ 2265 w 2304"/>
                <a:gd name="T21" fmla="*/ 101 h 1133"/>
                <a:gd name="T22" fmla="*/ 2248 w 2304"/>
                <a:gd name="T23" fmla="*/ 103 h 1133"/>
                <a:gd name="T24" fmla="*/ 113 w 2304"/>
                <a:gd name="T25" fmla="*/ 103 h 1133"/>
                <a:gd name="T26" fmla="*/ 113 w 2304"/>
                <a:gd name="T27" fmla="*/ 1030 h 1133"/>
                <a:gd name="T28" fmla="*/ 281 w 2304"/>
                <a:gd name="T29" fmla="*/ 1030 h 1133"/>
                <a:gd name="T30" fmla="*/ 298 w 2304"/>
                <a:gd name="T31" fmla="*/ 1033 h 1133"/>
                <a:gd name="T32" fmla="*/ 315 w 2304"/>
                <a:gd name="T33" fmla="*/ 1040 h 1133"/>
                <a:gd name="T34" fmla="*/ 327 w 2304"/>
                <a:gd name="T35" fmla="*/ 1052 h 1133"/>
                <a:gd name="T36" fmla="*/ 334 w 2304"/>
                <a:gd name="T37" fmla="*/ 1066 h 1133"/>
                <a:gd name="T38" fmla="*/ 338 w 2304"/>
                <a:gd name="T39" fmla="*/ 1082 h 1133"/>
                <a:gd name="T40" fmla="*/ 334 w 2304"/>
                <a:gd name="T41" fmla="*/ 1098 h 1133"/>
                <a:gd name="T42" fmla="*/ 327 w 2304"/>
                <a:gd name="T43" fmla="*/ 1112 h 1133"/>
                <a:gd name="T44" fmla="*/ 315 w 2304"/>
                <a:gd name="T45" fmla="*/ 1124 h 1133"/>
                <a:gd name="T46" fmla="*/ 298 w 2304"/>
                <a:gd name="T47" fmla="*/ 1131 h 1133"/>
                <a:gd name="T48" fmla="*/ 281 w 2304"/>
                <a:gd name="T49" fmla="*/ 1133 h 1133"/>
                <a:gd name="T50" fmla="*/ 113 w 2304"/>
                <a:gd name="T51" fmla="*/ 1133 h 1133"/>
                <a:gd name="T52" fmla="*/ 87 w 2304"/>
                <a:gd name="T53" fmla="*/ 1131 h 1133"/>
                <a:gd name="T54" fmla="*/ 63 w 2304"/>
                <a:gd name="T55" fmla="*/ 1123 h 1133"/>
                <a:gd name="T56" fmla="*/ 42 w 2304"/>
                <a:gd name="T57" fmla="*/ 1111 h 1133"/>
                <a:gd name="T58" fmla="*/ 24 w 2304"/>
                <a:gd name="T59" fmla="*/ 1095 h 1133"/>
                <a:gd name="T60" fmla="*/ 11 w 2304"/>
                <a:gd name="T61" fmla="*/ 1076 h 1133"/>
                <a:gd name="T62" fmla="*/ 3 w 2304"/>
                <a:gd name="T63" fmla="*/ 1054 h 1133"/>
                <a:gd name="T64" fmla="*/ 0 w 2304"/>
                <a:gd name="T65" fmla="*/ 1030 h 1133"/>
                <a:gd name="T66" fmla="*/ 0 w 2304"/>
                <a:gd name="T67" fmla="*/ 103 h 1133"/>
                <a:gd name="T68" fmla="*/ 3 w 2304"/>
                <a:gd name="T69" fmla="*/ 80 h 1133"/>
                <a:gd name="T70" fmla="*/ 11 w 2304"/>
                <a:gd name="T71" fmla="*/ 58 h 1133"/>
                <a:gd name="T72" fmla="*/ 24 w 2304"/>
                <a:gd name="T73" fmla="*/ 39 h 1133"/>
                <a:gd name="T74" fmla="*/ 42 w 2304"/>
                <a:gd name="T75" fmla="*/ 23 h 1133"/>
                <a:gd name="T76" fmla="*/ 63 w 2304"/>
                <a:gd name="T77" fmla="*/ 11 h 1133"/>
                <a:gd name="T78" fmla="*/ 87 w 2304"/>
                <a:gd name="T79" fmla="*/ 3 h 1133"/>
                <a:gd name="T80" fmla="*/ 113 w 2304"/>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4" h="1133">
                  <a:moveTo>
                    <a:pt x="113" y="0"/>
                  </a:moveTo>
                  <a:lnTo>
                    <a:pt x="2248" y="0"/>
                  </a:lnTo>
                  <a:lnTo>
                    <a:pt x="2265" y="3"/>
                  </a:lnTo>
                  <a:lnTo>
                    <a:pt x="2280" y="10"/>
                  </a:lnTo>
                  <a:lnTo>
                    <a:pt x="2294" y="21"/>
                  </a:lnTo>
                  <a:lnTo>
                    <a:pt x="2301" y="35"/>
                  </a:lnTo>
                  <a:lnTo>
                    <a:pt x="2304" y="52"/>
                  </a:lnTo>
                  <a:lnTo>
                    <a:pt x="2301" y="68"/>
                  </a:lnTo>
                  <a:lnTo>
                    <a:pt x="2294" y="82"/>
                  </a:lnTo>
                  <a:lnTo>
                    <a:pt x="2280" y="93"/>
                  </a:lnTo>
                  <a:lnTo>
                    <a:pt x="2265" y="101"/>
                  </a:lnTo>
                  <a:lnTo>
                    <a:pt x="2248" y="103"/>
                  </a:lnTo>
                  <a:lnTo>
                    <a:pt x="113" y="103"/>
                  </a:lnTo>
                  <a:lnTo>
                    <a:pt x="113" y="1030"/>
                  </a:lnTo>
                  <a:lnTo>
                    <a:pt x="281" y="1030"/>
                  </a:lnTo>
                  <a:lnTo>
                    <a:pt x="298" y="1033"/>
                  </a:lnTo>
                  <a:lnTo>
                    <a:pt x="315" y="1040"/>
                  </a:lnTo>
                  <a:lnTo>
                    <a:pt x="327" y="1052"/>
                  </a:lnTo>
                  <a:lnTo>
                    <a:pt x="334" y="1066"/>
                  </a:lnTo>
                  <a:lnTo>
                    <a:pt x="338" y="1082"/>
                  </a:lnTo>
                  <a:lnTo>
                    <a:pt x="334" y="1098"/>
                  </a:lnTo>
                  <a:lnTo>
                    <a:pt x="327" y="1112"/>
                  </a:lnTo>
                  <a:lnTo>
                    <a:pt x="315" y="1124"/>
                  </a:lnTo>
                  <a:lnTo>
                    <a:pt x="298" y="1131"/>
                  </a:lnTo>
                  <a:lnTo>
                    <a:pt x="281" y="1133"/>
                  </a:lnTo>
                  <a:lnTo>
                    <a:pt x="113" y="1133"/>
                  </a:lnTo>
                  <a:lnTo>
                    <a:pt x="87" y="1131"/>
                  </a:lnTo>
                  <a:lnTo>
                    <a:pt x="63" y="1123"/>
                  </a:lnTo>
                  <a:lnTo>
                    <a:pt x="42" y="1111"/>
                  </a:lnTo>
                  <a:lnTo>
                    <a:pt x="24" y="1095"/>
                  </a:lnTo>
                  <a:lnTo>
                    <a:pt x="11" y="1076"/>
                  </a:lnTo>
                  <a:lnTo>
                    <a:pt x="3" y="1054"/>
                  </a:lnTo>
                  <a:lnTo>
                    <a:pt x="0" y="1030"/>
                  </a:lnTo>
                  <a:lnTo>
                    <a:pt x="0" y="103"/>
                  </a:lnTo>
                  <a:lnTo>
                    <a:pt x="3" y="80"/>
                  </a:lnTo>
                  <a:lnTo>
                    <a:pt x="11" y="58"/>
                  </a:lnTo>
                  <a:lnTo>
                    <a:pt x="24" y="39"/>
                  </a:lnTo>
                  <a:lnTo>
                    <a:pt x="42" y="23"/>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8" name="Freeform 115">
              <a:extLst>
                <a:ext uri="{FF2B5EF4-FFF2-40B4-BE49-F238E27FC236}">
                  <a16:creationId xmlns:a16="http://schemas.microsoft.com/office/drawing/2014/main" id="{70098683-07BE-4F07-A91B-C0CE81D993AB}"/>
                </a:ext>
              </a:extLst>
            </p:cNvPr>
            <p:cNvSpPr>
              <a:spLocks/>
            </p:cNvSpPr>
            <p:nvPr/>
          </p:nvSpPr>
          <p:spPr bwMode="auto">
            <a:xfrm>
              <a:off x="2617788" y="2166938"/>
              <a:ext cx="207963" cy="163513"/>
            </a:xfrm>
            <a:custGeom>
              <a:avLst/>
              <a:gdLst>
                <a:gd name="T0" fmla="*/ 1349 w 1573"/>
                <a:gd name="T1" fmla="*/ 0 h 1133"/>
                <a:gd name="T2" fmla="*/ 1461 w 1573"/>
                <a:gd name="T3" fmla="*/ 0 h 1133"/>
                <a:gd name="T4" fmla="*/ 1487 w 1573"/>
                <a:gd name="T5" fmla="*/ 3 h 1133"/>
                <a:gd name="T6" fmla="*/ 1510 w 1573"/>
                <a:gd name="T7" fmla="*/ 11 h 1133"/>
                <a:gd name="T8" fmla="*/ 1532 w 1573"/>
                <a:gd name="T9" fmla="*/ 23 h 1133"/>
                <a:gd name="T10" fmla="*/ 1549 w 1573"/>
                <a:gd name="T11" fmla="*/ 39 h 1133"/>
                <a:gd name="T12" fmla="*/ 1562 w 1573"/>
                <a:gd name="T13" fmla="*/ 58 h 1133"/>
                <a:gd name="T14" fmla="*/ 1571 w 1573"/>
                <a:gd name="T15" fmla="*/ 80 h 1133"/>
                <a:gd name="T16" fmla="*/ 1573 w 1573"/>
                <a:gd name="T17" fmla="*/ 103 h 1133"/>
                <a:gd name="T18" fmla="*/ 1573 w 1573"/>
                <a:gd name="T19" fmla="*/ 1030 h 1133"/>
                <a:gd name="T20" fmla="*/ 1571 w 1573"/>
                <a:gd name="T21" fmla="*/ 1054 h 1133"/>
                <a:gd name="T22" fmla="*/ 1562 w 1573"/>
                <a:gd name="T23" fmla="*/ 1076 h 1133"/>
                <a:gd name="T24" fmla="*/ 1549 w 1573"/>
                <a:gd name="T25" fmla="*/ 1095 h 1133"/>
                <a:gd name="T26" fmla="*/ 1532 w 1573"/>
                <a:gd name="T27" fmla="*/ 1111 h 1133"/>
                <a:gd name="T28" fmla="*/ 1510 w 1573"/>
                <a:gd name="T29" fmla="*/ 1123 h 1133"/>
                <a:gd name="T30" fmla="*/ 1487 w 1573"/>
                <a:gd name="T31" fmla="*/ 1131 h 1133"/>
                <a:gd name="T32" fmla="*/ 1461 w 1573"/>
                <a:gd name="T33" fmla="*/ 1133 h 1133"/>
                <a:gd name="T34" fmla="*/ 56 w 1573"/>
                <a:gd name="T35" fmla="*/ 1133 h 1133"/>
                <a:gd name="T36" fmla="*/ 38 w 1573"/>
                <a:gd name="T37" fmla="*/ 1131 h 1133"/>
                <a:gd name="T38" fmla="*/ 23 w 1573"/>
                <a:gd name="T39" fmla="*/ 1124 h 1133"/>
                <a:gd name="T40" fmla="*/ 11 w 1573"/>
                <a:gd name="T41" fmla="*/ 1112 h 1133"/>
                <a:gd name="T42" fmla="*/ 2 w 1573"/>
                <a:gd name="T43" fmla="*/ 1098 h 1133"/>
                <a:gd name="T44" fmla="*/ 0 w 1573"/>
                <a:gd name="T45" fmla="*/ 1082 h 1133"/>
                <a:gd name="T46" fmla="*/ 2 w 1573"/>
                <a:gd name="T47" fmla="*/ 1066 h 1133"/>
                <a:gd name="T48" fmla="*/ 11 w 1573"/>
                <a:gd name="T49" fmla="*/ 1052 h 1133"/>
                <a:gd name="T50" fmla="*/ 23 w 1573"/>
                <a:gd name="T51" fmla="*/ 1040 h 1133"/>
                <a:gd name="T52" fmla="*/ 38 w 1573"/>
                <a:gd name="T53" fmla="*/ 1033 h 1133"/>
                <a:gd name="T54" fmla="*/ 56 w 1573"/>
                <a:gd name="T55" fmla="*/ 1030 h 1133"/>
                <a:gd name="T56" fmla="*/ 1461 w 1573"/>
                <a:gd name="T57" fmla="*/ 1030 h 1133"/>
                <a:gd name="T58" fmla="*/ 1461 w 1573"/>
                <a:gd name="T59" fmla="*/ 103 h 1133"/>
                <a:gd name="T60" fmla="*/ 1349 w 1573"/>
                <a:gd name="T61" fmla="*/ 103 h 1133"/>
                <a:gd name="T62" fmla="*/ 1331 w 1573"/>
                <a:gd name="T63" fmla="*/ 101 h 1133"/>
                <a:gd name="T64" fmla="*/ 1316 w 1573"/>
                <a:gd name="T65" fmla="*/ 93 h 1133"/>
                <a:gd name="T66" fmla="*/ 1304 w 1573"/>
                <a:gd name="T67" fmla="*/ 82 h 1133"/>
                <a:gd name="T68" fmla="*/ 1295 w 1573"/>
                <a:gd name="T69" fmla="*/ 68 h 1133"/>
                <a:gd name="T70" fmla="*/ 1293 w 1573"/>
                <a:gd name="T71" fmla="*/ 52 h 1133"/>
                <a:gd name="T72" fmla="*/ 1295 w 1573"/>
                <a:gd name="T73" fmla="*/ 35 h 1133"/>
                <a:gd name="T74" fmla="*/ 1304 w 1573"/>
                <a:gd name="T75" fmla="*/ 21 h 1133"/>
                <a:gd name="T76" fmla="*/ 1316 w 1573"/>
                <a:gd name="T77" fmla="*/ 10 h 1133"/>
                <a:gd name="T78" fmla="*/ 1331 w 1573"/>
                <a:gd name="T79" fmla="*/ 3 h 1133"/>
                <a:gd name="T80" fmla="*/ 1349 w 1573"/>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3" h="1133">
                  <a:moveTo>
                    <a:pt x="1349" y="0"/>
                  </a:moveTo>
                  <a:lnTo>
                    <a:pt x="1461" y="0"/>
                  </a:lnTo>
                  <a:lnTo>
                    <a:pt x="1487" y="3"/>
                  </a:lnTo>
                  <a:lnTo>
                    <a:pt x="1510" y="11"/>
                  </a:lnTo>
                  <a:lnTo>
                    <a:pt x="1532" y="23"/>
                  </a:lnTo>
                  <a:lnTo>
                    <a:pt x="1549" y="39"/>
                  </a:lnTo>
                  <a:lnTo>
                    <a:pt x="1562" y="58"/>
                  </a:lnTo>
                  <a:lnTo>
                    <a:pt x="1571" y="80"/>
                  </a:lnTo>
                  <a:lnTo>
                    <a:pt x="1573" y="103"/>
                  </a:lnTo>
                  <a:lnTo>
                    <a:pt x="1573" y="1030"/>
                  </a:lnTo>
                  <a:lnTo>
                    <a:pt x="1571" y="1054"/>
                  </a:lnTo>
                  <a:lnTo>
                    <a:pt x="1562" y="1076"/>
                  </a:lnTo>
                  <a:lnTo>
                    <a:pt x="1549" y="1095"/>
                  </a:lnTo>
                  <a:lnTo>
                    <a:pt x="1532" y="1111"/>
                  </a:lnTo>
                  <a:lnTo>
                    <a:pt x="1510" y="1123"/>
                  </a:lnTo>
                  <a:lnTo>
                    <a:pt x="1487" y="1131"/>
                  </a:lnTo>
                  <a:lnTo>
                    <a:pt x="1461" y="1133"/>
                  </a:lnTo>
                  <a:lnTo>
                    <a:pt x="56" y="1133"/>
                  </a:lnTo>
                  <a:lnTo>
                    <a:pt x="38" y="1131"/>
                  </a:lnTo>
                  <a:lnTo>
                    <a:pt x="23" y="1124"/>
                  </a:lnTo>
                  <a:lnTo>
                    <a:pt x="11" y="1112"/>
                  </a:lnTo>
                  <a:lnTo>
                    <a:pt x="2" y="1098"/>
                  </a:lnTo>
                  <a:lnTo>
                    <a:pt x="0" y="1082"/>
                  </a:lnTo>
                  <a:lnTo>
                    <a:pt x="2" y="1066"/>
                  </a:lnTo>
                  <a:lnTo>
                    <a:pt x="11" y="1052"/>
                  </a:lnTo>
                  <a:lnTo>
                    <a:pt x="23" y="1040"/>
                  </a:lnTo>
                  <a:lnTo>
                    <a:pt x="38" y="1033"/>
                  </a:lnTo>
                  <a:lnTo>
                    <a:pt x="56" y="1030"/>
                  </a:lnTo>
                  <a:lnTo>
                    <a:pt x="1461" y="1030"/>
                  </a:lnTo>
                  <a:lnTo>
                    <a:pt x="1461" y="103"/>
                  </a:lnTo>
                  <a:lnTo>
                    <a:pt x="1349" y="103"/>
                  </a:lnTo>
                  <a:lnTo>
                    <a:pt x="1331" y="101"/>
                  </a:lnTo>
                  <a:lnTo>
                    <a:pt x="1316" y="93"/>
                  </a:lnTo>
                  <a:lnTo>
                    <a:pt x="1304" y="82"/>
                  </a:lnTo>
                  <a:lnTo>
                    <a:pt x="1295" y="68"/>
                  </a:lnTo>
                  <a:lnTo>
                    <a:pt x="1293" y="52"/>
                  </a:lnTo>
                  <a:lnTo>
                    <a:pt x="1295" y="35"/>
                  </a:lnTo>
                  <a:lnTo>
                    <a:pt x="1304" y="21"/>
                  </a:lnTo>
                  <a:lnTo>
                    <a:pt x="1316" y="10"/>
                  </a:lnTo>
                  <a:lnTo>
                    <a:pt x="1331" y="3"/>
                  </a:lnTo>
                  <a:lnTo>
                    <a:pt x="1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9" name="Freeform 116">
              <a:extLst>
                <a:ext uri="{FF2B5EF4-FFF2-40B4-BE49-F238E27FC236}">
                  <a16:creationId xmlns:a16="http://schemas.microsoft.com/office/drawing/2014/main" id="{BDA3B840-16B5-43DB-970B-A44F5582EB68}"/>
                </a:ext>
              </a:extLst>
            </p:cNvPr>
            <p:cNvSpPr>
              <a:spLocks/>
            </p:cNvSpPr>
            <p:nvPr/>
          </p:nvSpPr>
          <p:spPr bwMode="auto">
            <a:xfrm>
              <a:off x="2744788" y="2346325"/>
              <a:ext cx="30163" cy="14288"/>
            </a:xfrm>
            <a:custGeom>
              <a:avLst/>
              <a:gdLst>
                <a:gd name="T0" fmla="*/ 55 w 225"/>
                <a:gd name="T1" fmla="*/ 0 h 103"/>
                <a:gd name="T2" fmla="*/ 168 w 225"/>
                <a:gd name="T3" fmla="*/ 0 h 103"/>
                <a:gd name="T4" fmla="*/ 185 w 225"/>
                <a:gd name="T5" fmla="*/ 2 h 103"/>
                <a:gd name="T6" fmla="*/ 202 w 225"/>
                <a:gd name="T7" fmla="*/ 9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4 h 103"/>
                <a:gd name="T20" fmla="*/ 185 w 225"/>
                <a:gd name="T21" fmla="*/ 101 h 103"/>
                <a:gd name="T22" fmla="*/ 168 w 225"/>
                <a:gd name="T23" fmla="*/ 103 h 103"/>
                <a:gd name="T24" fmla="*/ 55 w 225"/>
                <a:gd name="T25" fmla="*/ 103 h 103"/>
                <a:gd name="T26" fmla="*/ 38 w 225"/>
                <a:gd name="T27" fmla="*/ 101 h 103"/>
                <a:gd name="T28" fmla="*/ 23 w 225"/>
                <a:gd name="T29" fmla="*/ 94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9 h 103"/>
                <a:gd name="T42" fmla="*/ 38 w 225"/>
                <a:gd name="T43" fmla="*/ 2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2"/>
                  </a:lnTo>
                  <a:lnTo>
                    <a:pt x="202" y="9"/>
                  </a:lnTo>
                  <a:lnTo>
                    <a:pt x="214" y="21"/>
                  </a:lnTo>
                  <a:lnTo>
                    <a:pt x="221" y="35"/>
                  </a:lnTo>
                  <a:lnTo>
                    <a:pt x="225" y="52"/>
                  </a:lnTo>
                  <a:lnTo>
                    <a:pt x="221" y="68"/>
                  </a:lnTo>
                  <a:lnTo>
                    <a:pt x="214" y="82"/>
                  </a:lnTo>
                  <a:lnTo>
                    <a:pt x="202" y="94"/>
                  </a:lnTo>
                  <a:lnTo>
                    <a:pt x="185" y="101"/>
                  </a:lnTo>
                  <a:lnTo>
                    <a:pt x="168" y="103"/>
                  </a:lnTo>
                  <a:lnTo>
                    <a:pt x="55" y="103"/>
                  </a:lnTo>
                  <a:lnTo>
                    <a:pt x="38" y="101"/>
                  </a:lnTo>
                  <a:lnTo>
                    <a:pt x="23" y="94"/>
                  </a:lnTo>
                  <a:lnTo>
                    <a:pt x="11" y="82"/>
                  </a:lnTo>
                  <a:lnTo>
                    <a:pt x="2" y="68"/>
                  </a:lnTo>
                  <a:lnTo>
                    <a:pt x="0" y="52"/>
                  </a:lnTo>
                  <a:lnTo>
                    <a:pt x="2" y="35"/>
                  </a:lnTo>
                  <a:lnTo>
                    <a:pt x="11" y="21"/>
                  </a:lnTo>
                  <a:lnTo>
                    <a:pt x="23" y="9"/>
                  </a:lnTo>
                  <a:lnTo>
                    <a:pt x="38" y="2"/>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10" name="Freeform 117">
              <a:extLst>
                <a:ext uri="{FF2B5EF4-FFF2-40B4-BE49-F238E27FC236}">
                  <a16:creationId xmlns:a16="http://schemas.microsoft.com/office/drawing/2014/main" id="{0F204D67-013B-4195-A8AD-BB630896D924}"/>
                </a:ext>
              </a:extLst>
            </p:cNvPr>
            <p:cNvSpPr>
              <a:spLocks noEditPoints="1"/>
            </p:cNvSpPr>
            <p:nvPr/>
          </p:nvSpPr>
          <p:spPr bwMode="auto">
            <a:xfrm>
              <a:off x="2424113" y="2271713"/>
              <a:ext cx="401638" cy="238125"/>
            </a:xfrm>
            <a:custGeom>
              <a:avLst/>
              <a:gdLst>
                <a:gd name="T0" fmla="*/ 473 w 3034"/>
                <a:gd name="T1" fmla="*/ 515 h 1649"/>
                <a:gd name="T2" fmla="*/ 899 w 3034"/>
                <a:gd name="T3" fmla="*/ 124 h 1649"/>
                <a:gd name="T4" fmla="*/ 924 w 3034"/>
                <a:gd name="T5" fmla="*/ 5 h 1649"/>
                <a:gd name="T6" fmla="*/ 1484 w 3034"/>
                <a:gd name="T7" fmla="*/ 515 h 1649"/>
                <a:gd name="T8" fmla="*/ 2265 w 3034"/>
                <a:gd name="T9" fmla="*/ 517 h 1649"/>
                <a:gd name="T10" fmla="*/ 2294 w 3034"/>
                <a:gd name="T11" fmla="*/ 536 h 1649"/>
                <a:gd name="T12" fmla="*/ 2304 w 3034"/>
                <a:gd name="T13" fmla="*/ 567 h 1649"/>
                <a:gd name="T14" fmla="*/ 2294 w 3034"/>
                <a:gd name="T15" fmla="*/ 597 h 1649"/>
                <a:gd name="T16" fmla="*/ 2265 w 3034"/>
                <a:gd name="T17" fmla="*/ 616 h 1649"/>
                <a:gd name="T18" fmla="*/ 113 w 3034"/>
                <a:gd name="T19" fmla="*/ 618 h 1649"/>
                <a:gd name="T20" fmla="*/ 2922 w 3034"/>
                <a:gd name="T21" fmla="*/ 1546 h 1649"/>
                <a:gd name="T22" fmla="*/ 2810 w 3034"/>
                <a:gd name="T23" fmla="*/ 618 h 1649"/>
                <a:gd name="T24" fmla="*/ 2777 w 3034"/>
                <a:gd name="T25" fmla="*/ 609 h 1649"/>
                <a:gd name="T26" fmla="*/ 2756 w 3034"/>
                <a:gd name="T27" fmla="*/ 583 h 1649"/>
                <a:gd name="T28" fmla="*/ 2756 w 3034"/>
                <a:gd name="T29" fmla="*/ 550 h 1649"/>
                <a:gd name="T30" fmla="*/ 2777 w 3034"/>
                <a:gd name="T31" fmla="*/ 524 h 1649"/>
                <a:gd name="T32" fmla="*/ 2810 w 3034"/>
                <a:gd name="T33" fmla="*/ 515 h 1649"/>
                <a:gd name="T34" fmla="*/ 2948 w 3034"/>
                <a:gd name="T35" fmla="*/ 517 h 1649"/>
                <a:gd name="T36" fmla="*/ 2993 w 3034"/>
                <a:gd name="T37" fmla="*/ 537 h 1649"/>
                <a:gd name="T38" fmla="*/ 3023 w 3034"/>
                <a:gd name="T39" fmla="*/ 573 h 1649"/>
                <a:gd name="T40" fmla="*/ 3034 w 3034"/>
                <a:gd name="T41" fmla="*/ 618 h 1649"/>
                <a:gd name="T42" fmla="*/ 3032 w 3034"/>
                <a:gd name="T43" fmla="*/ 1569 h 1649"/>
                <a:gd name="T44" fmla="*/ 3010 w 3034"/>
                <a:gd name="T45" fmla="*/ 1610 h 1649"/>
                <a:gd name="T46" fmla="*/ 2971 w 3034"/>
                <a:gd name="T47" fmla="*/ 1638 h 1649"/>
                <a:gd name="T48" fmla="*/ 2922 w 3034"/>
                <a:gd name="T49" fmla="*/ 1649 h 1649"/>
                <a:gd name="T50" fmla="*/ 87 w 3034"/>
                <a:gd name="T51" fmla="*/ 1646 h 1649"/>
                <a:gd name="T52" fmla="*/ 42 w 3034"/>
                <a:gd name="T53" fmla="*/ 1626 h 1649"/>
                <a:gd name="T54" fmla="*/ 11 w 3034"/>
                <a:gd name="T55" fmla="*/ 1591 h 1649"/>
                <a:gd name="T56" fmla="*/ 0 w 3034"/>
                <a:gd name="T57" fmla="*/ 1546 h 1649"/>
                <a:gd name="T58" fmla="*/ 3 w 3034"/>
                <a:gd name="T59" fmla="*/ 595 h 1649"/>
                <a:gd name="T60" fmla="*/ 24 w 3034"/>
                <a:gd name="T61" fmla="*/ 553 h 1649"/>
                <a:gd name="T62" fmla="*/ 63 w 3034"/>
                <a:gd name="T63" fmla="*/ 525 h 1649"/>
                <a:gd name="T64" fmla="*/ 113 w 3034"/>
                <a:gd name="T65" fmla="*/ 515 h 1649"/>
                <a:gd name="T66" fmla="*/ 859 w 3034"/>
                <a:gd name="T67" fmla="*/ 14 h 1649"/>
                <a:gd name="T68" fmla="*/ 891 w 3034"/>
                <a:gd name="T69" fmla="*/ 0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4" h="1649">
                  <a:moveTo>
                    <a:pt x="899" y="124"/>
                  </a:moveTo>
                  <a:lnTo>
                    <a:pt x="473" y="515"/>
                  </a:lnTo>
                  <a:lnTo>
                    <a:pt x="1326" y="515"/>
                  </a:lnTo>
                  <a:lnTo>
                    <a:pt x="899" y="124"/>
                  </a:lnTo>
                  <a:close/>
                  <a:moveTo>
                    <a:pt x="908" y="0"/>
                  </a:moveTo>
                  <a:lnTo>
                    <a:pt x="924" y="5"/>
                  </a:lnTo>
                  <a:lnTo>
                    <a:pt x="939" y="14"/>
                  </a:lnTo>
                  <a:lnTo>
                    <a:pt x="1484" y="515"/>
                  </a:lnTo>
                  <a:lnTo>
                    <a:pt x="2248" y="515"/>
                  </a:lnTo>
                  <a:lnTo>
                    <a:pt x="2265" y="517"/>
                  </a:lnTo>
                  <a:lnTo>
                    <a:pt x="2280" y="524"/>
                  </a:lnTo>
                  <a:lnTo>
                    <a:pt x="2294" y="536"/>
                  </a:lnTo>
                  <a:lnTo>
                    <a:pt x="2301" y="550"/>
                  </a:lnTo>
                  <a:lnTo>
                    <a:pt x="2304" y="567"/>
                  </a:lnTo>
                  <a:lnTo>
                    <a:pt x="2301" y="583"/>
                  </a:lnTo>
                  <a:lnTo>
                    <a:pt x="2294" y="597"/>
                  </a:lnTo>
                  <a:lnTo>
                    <a:pt x="2280" y="609"/>
                  </a:lnTo>
                  <a:lnTo>
                    <a:pt x="2265" y="616"/>
                  </a:lnTo>
                  <a:lnTo>
                    <a:pt x="2248" y="618"/>
                  </a:lnTo>
                  <a:lnTo>
                    <a:pt x="113" y="618"/>
                  </a:lnTo>
                  <a:lnTo>
                    <a:pt x="113" y="1546"/>
                  </a:lnTo>
                  <a:lnTo>
                    <a:pt x="2922" y="1546"/>
                  </a:lnTo>
                  <a:lnTo>
                    <a:pt x="2922" y="618"/>
                  </a:lnTo>
                  <a:lnTo>
                    <a:pt x="2810" y="618"/>
                  </a:lnTo>
                  <a:lnTo>
                    <a:pt x="2792" y="616"/>
                  </a:lnTo>
                  <a:lnTo>
                    <a:pt x="2777" y="609"/>
                  </a:lnTo>
                  <a:lnTo>
                    <a:pt x="2765" y="597"/>
                  </a:lnTo>
                  <a:lnTo>
                    <a:pt x="2756" y="583"/>
                  </a:lnTo>
                  <a:lnTo>
                    <a:pt x="2754" y="567"/>
                  </a:lnTo>
                  <a:lnTo>
                    <a:pt x="2756" y="550"/>
                  </a:lnTo>
                  <a:lnTo>
                    <a:pt x="2765" y="536"/>
                  </a:lnTo>
                  <a:lnTo>
                    <a:pt x="2777" y="524"/>
                  </a:lnTo>
                  <a:lnTo>
                    <a:pt x="2792" y="517"/>
                  </a:lnTo>
                  <a:lnTo>
                    <a:pt x="2810" y="515"/>
                  </a:lnTo>
                  <a:lnTo>
                    <a:pt x="2922" y="515"/>
                  </a:lnTo>
                  <a:lnTo>
                    <a:pt x="2948" y="517"/>
                  </a:lnTo>
                  <a:lnTo>
                    <a:pt x="2971" y="525"/>
                  </a:lnTo>
                  <a:lnTo>
                    <a:pt x="2993" y="537"/>
                  </a:lnTo>
                  <a:lnTo>
                    <a:pt x="3010" y="553"/>
                  </a:lnTo>
                  <a:lnTo>
                    <a:pt x="3023" y="573"/>
                  </a:lnTo>
                  <a:lnTo>
                    <a:pt x="3032" y="595"/>
                  </a:lnTo>
                  <a:lnTo>
                    <a:pt x="3034" y="618"/>
                  </a:lnTo>
                  <a:lnTo>
                    <a:pt x="3034" y="1546"/>
                  </a:lnTo>
                  <a:lnTo>
                    <a:pt x="3032" y="1569"/>
                  </a:lnTo>
                  <a:lnTo>
                    <a:pt x="3023" y="1591"/>
                  </a:lnTo>
                  <a:lnTo>
                    <a:pt x="3010" y="1610"/>
                  </a:lnTo>
                  <a:lnTo>
                    <a:pt x="2993" y="1626"/>
                  </a:lnTo>
                  <a:lnTo>
                    <a:pt x="2971" y="1638"/>
                  </a:lnTo>
                  <a:lnTo>
                    <a:pt x="2948" y="1646"/>
                  </a:lnTo>
                  <a:lnTo>
                    <a:pt x="2922" y="1649"/>
                  </a:lnTo>
                  <a:lnTo>
                    <a:pt x="113" y="1649"/>
                  </a:lnTo>
                  <a:lnTo>
                    <a:pt x="87" y="1646"/>
                  </a:lnTo>
                  <a:lnTo>
                    <a:pt x="63" y="1638"/>
                  </a:lnTo>
                  <a:lnTo>
                    <a:pt x="42" y="1626"/>
                  </a:lnTo>
                  <a:lnTo>
                    <a:pt x="24" y="1610"/>
                  </a:lnTo>
                  <a:lnTo>
                    <a:pt x="11" y="1591"/>
                  </a:lnTo>
                  <a:lnTo>
                    <a:pt x="3" y="1569"/>
                  </a:lnTo>
                  <a:lnTo>
                    <a:pt x="0" y="1546"/>
                  </a:lnTo>
                  <a:lnTo>
                    <a:pt x="0" y="618"/>
                  </a:lnTo>
                  <a:lnTo>
                    <a:pt x="3" y="595"/>
                  </a:lnTo>
                  <a:lnTo>
                    <a:pt x="11" y="573"/>
                  </a:lnTo>
                  <a:lnTo>
                    <a:pt x="24" y="553"/>
                  </a:lnTo>
                  <a:lnTo>
                    <a:pt x="42" y="537"/>
                  </a:lnTo>
                  <a:lnTo>
                    <a:pt x="63" y="525"/>
                  </a:lnTo>
                  <a:lnTo>
                    <a:pt x="87" y="517"/>
                  </a:lnTo>
                  <a:lnTo>
                    <a:pt x="113" y="515"/>
                  </a:lnTo>
                  <a:lnTo>
                    <a:pt x="314" y="515"/>
                  </a:lnTo>
                  <a:lnTo>
                    <a:pt x="859" y="14"/>
                  </a:lnTo>
                  <a:lnTo>
                    <a:pt x="874" y="5"/>
                  </a:lnTo>
                  <a:lnTo>
                    <a:pt x="891" y="0"/>
                  </a:lnTo>
                  <a:lnTo>
                    <a:pt x="9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11" name="Freeform 118">
              <a:extLst>
                <a:ext uri="{FF2B5EF4-FFF2-40B4-BE49-F238E27FC236}">
                  <a16:creationId xmlns:a16="http://schemas.microsoft.com/office/drawing/2014/main" id="{CD1B4832-B9F6-4C2E-B3B1-1C16140E3352}"/>
                </a:ext>
              </a:extLst>
            </p:cNvPr>
            <p:cNvSpPr>
              <a:spLocks noEditPoints="1"/>
            </p:cNvSpPr>
            <p:nvPr/>
          </p:nvSpPr>
          <p:spPr bwMode="auto">
            <a:xfrm>
              <a:off x="2543175" y="2227263"/>
              <a:ext cx="163513" cy="44450"/>
            </a:xfrm>
            <a:custGeom>
              <a:avLst/>
              <a:gdLst>
                <a:gd name="T0" fmla="*/ 168 w 1236"/>
                <a:gd name="T1" fmla="*/ 103 h 309"/>
                <a:gd name="T2" fmla="*/ 151 w 1236"/>
                <a:gd name="T3" fmla="*/ 106 h 309"/>
                <a:gd name="T4" fmla="*/ 136 w 1236"/>
                <a:gd name="T5" fmla="*/ 113 h 309"/>
                <a:gd name="T6" fmla="*/ 124 w 1236"/>
                <a:gd name="T7" fmla="*/ 124 h 309"/>
                <a:gd name="T8" fmla="*/ 115 w 1236"/>
                <a:gd name="T9" fmla="*/ 139 h 309"/>
                <a:gd name="T10" fmla="*/ 113 w 1236"/>
                <a:gd name="T11" fmla="*/ 155 h 309"/>
                <a:gd name="T12" fmla="*/ 115 w 1236"/>
                <a:gd name="T13" fmla="*/ 171 h 309"/>
                <a:gd name="T14" fmla="*/ 124 w 1236"/>
                <a:gd name="T15" fmla="*/ 185 h 309"/>
                <a:gd name="T16" fmla="*/ 136 w 1236"/>
                <a:gd name="T17" fmla="*/ 196 h 309"/>
                <a:gd name="T18" fmla="*/ 151 w 1236"/>
                <a:gd name="T19" fmla="*/ 204 h 309"/>
                <a:gd name="T20" fmla="*/ 168 w 1236"/>
                <a:gd name="T21" fmla="*/ 206 h 309"/>
                <a:gd name="T22" fmla="*/ 1067 w 1236"/>
                <a:gd name="T23" fmla="*/ 206 h 309"/>
                <a:gd name="T24" fmla="*/ 1086 w 1236"/>
                <a:gd name="T25" fmla="*/ 204 h 309"/>
                <a:gd name="T26" fmla="*/ 1101 w 1236"/>
                <a:gd name="T27" fmla="*/ 196 h 309"/>
                <a:gd name="T28" fmla="*/ 1113 w 1236"/>
                <a:gd name="T29" fmla="*/ 185 h 309"/>
                <a:gd name="T30" fmla="*/ 1121 w 1236"/>
                <a:gd name="T31" fmla="*/ 171 h 309"/>
                <a:gd name="T32" fmla="*/ 1124 w 1236"/>
                <a:gd name="T33" fmla="*/ 155 h 309"/>
                <a:gd name="T34" fmla="*/ 1121 w 1236"/>
                <a:gd name="T35" fmla="*/ 139 h 309"/>
                <a:gd name="T36" fmla="*/ 1113 w 1236"/>
                <a:gd name="T37" fmla="*/ 124 h 309"/>
                <a:gd name="T38" fmla="*/ 1101 w 1236"/>
                <a:gd name="T39" fmla="*/ 113 h 309"/>
                <a:gd name="T40" fmla="*/ 1086 w 1236"/>
                <a:gd name="T41" fmla="*/ 106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7 h 309"/>
                <a:gd name="T56" fmla="*/ 1187 w 1236"/>
                <a:gd name="T57" fmla="*/ 46 h 309"/>
                <a:gd name="T58" fmla="*/ 1208 w 1236"/>
                <a:gd name="T59" fmla="*/ 68 h 309"/>
                <a:gd name="T60" fmla="*/ 1223 w 1236"/>
                <a:gd name="T61" fmla="*/ 95 h 309"/>
                <a:gd name="T62" fmla="*/ 1233 w 1236"/>
                <a:gd name="T63" fmla="*/ 124 h 309"/>
                <a:gd name="T64" fmla="*/ 1236 w 1236"/>
                <a:gd name="T65" fmla="*/ 155 h 309"/>
                <a:gd name="T66" fmla="*/ 1233 w 1236"/>
                <a:gd name="T67" fmla="*/ 186 h 309"/>
                <a:gd name="T68" fmla="*/ 1223 w 1236"/>
                <a:gd name="T69" fmla="*/ 215 h 309"/>
                <a:gd name="T70" fmla="*/ 1208 w 1236"/>
                <a:gd name="T71" fmla="*/ 241 h 309"/>
                <a:gd name="T72" fmla="*/ 1187 w 1236"/>
                <a:gd name="T73" fmla="*/ 264 h 309"/>
                <a:gd name="T74" fmla="*/ 1162 w 1236"/>
                <a:gd name="T75" fmla="*/ 283 h 309"/>
                <a:gd name="T76" fmla="*/ 1134 w 1236"/>
                <a:gd name="T77" fmla="*/ 297 h 309"/>
                <a:gd name="T78" fmla="*/ 1102 w 1236"/>
                <a:gd name="T79" fmla="*/ 306 h 309"/>
                <a:gd name="T80" fmla="*/ 1067 w 1236"/>
                <a:gd name="T81" fmla="*/ 309 h 309"/>
                <a:gd name="T82" fmla="*/ 168 w 1236"/>
                <a:gd name="T83" fmla="*/ 309 h 309"/>
                <a:gd name="T84" fmla="*/ 135 w 1236"/>
                <a:gd name="T85" fmla="*/ 306 h 309"/>
                <a:gd name="T86" fmla="*/ 103 w 1236"/>
                <a:gd name="T87" fmla="*/ 297 h 309"/>
                <a:gd name="T88" fmla="*/ 75 w 1236"/>
                <a:gd name="T89" fmla="*/ 283 h 309"/>
                <a:gd name="T90" fmla="*/ 49 w 1236"/>
                <a:gd name="T91" fmla="*/ 264 h 309"/>
                <a:gd name="T92" fmla="*/ 29 w 1236"/>
                <a:gd name="T93" fmla="*/ 241 h 309"/>
                <a:gd name="T94" fmla="*/ 13 w 1236"/>
                <a:gd name="T95" fmla="*/ 215 h 309"/>
                <a:gd name="T96" fmla="*/ 4 w 1236"/>
                <a:gd name="T97" fmla="*/ 186 h 309"/>
                <a:gd name="T98" fmla="*/ 0 w 1236"/>
                <a:gd name="T99" fmla="*/ 155 h 309"/>
                <a:gd name="T100" fmla="*/ 4 w 1236"/>
                <a:gd name="T101" fmla="*/ 124 h 309"/>
                <a:gd name="T102" fmla="*/ 13 w 1236"/>
                <a:gd name="T103" fmla="*/ 95 h 309"/>
                <a:gd name="T104" fmla="*/ 29 w 1236"/>
                <a:gd name="T105" fmla="*/ 68 h 309"/>
                <a:gd name="T106" fmla="*/ 49 w 1236"/>
                <a:gd name="T107" fmla="*/ 46 h 309"/>
                <a:gd name="T108" fmla="*/ 75 w 1236"/>
                <a:gd name="T109" fmla="*/ 27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6"/>
                  </a:lnTo>
                  <a:lnTo>
                    <a:pt x="136" y="113"/>
                  </a:lnTo>
                  <a:lnTo>
                    <a:pt x="124" y="124"/>
                  </a:lnTo>
                  <a:lnTo>
                    <a:pt x="115" y="139"/>
                  </a:lnTo>
                  <a:lnTo>
                    <a:pt x="113" y="155"/>
                  </a:lnTo>
                  <a:lnTo>
                    <a:pt x="115" y="171"/>
                  </a:lnTo>
                  <a:lnTo>
                    <a:pt x="124" y="185"/>
                  </a:lnTo>
                  <a:lnTo>
                    <a:pt x="136" y="196"/>
                  </a:lnTo>
                  <a:lnTo>
                    <a:pt x="151" y="204"/>
                  </a:lnTo>
                  <a:lnTo>
                    <a:pt x="168" y="206"/>
                  </a:lnTo>
                  <a:lnTo>
                    <a:pt x="1067" y="206"/>
                  </a:lnTo>
                  <a:lnTo>
                    <a:pt x="1086" y="204"/>
                  </a:lnTo>
                  <a:lnTo>
                    <a:pt x="1101" y="196"/>
                  </a:lnTo>
                  <a:lnTo>
                    <a:pt x="1113" y="185"/>
                  </a:lnTo>
                  <a:lnTo>
                    <a:pt x="1121" y="171"/>
                  </a:lnTo>
                  <a:lnTo>
                    <a:pt x="1124" y="155"/>
                  </a:lnTo>
                  <a:lnTo>
                    <a:pt x="1121" y="139"/>
                  </a:lnTo>
                  <a:lnTo>
                    <a:pt x="1113" y="124"/>
                  </a:lnTo>
                  <a:lnTo>
                    <a:pt x="1101" y="113"/>
                  </a:lnTo>
                  <a:lnTo>
                    <a:pt x="1086" y="106"/>
                  </a:lnTo>
                  <a:lnTo>
                    <a:pt x="1067" y="103"/>
                  </a:lnTo>
                  <a:lnTo>
                    <a:pt x="168" y="103"/>
                  </a:lnTo>
                  <a:close/>
                  <a:moveTo>
                    <a:pt x="168" y="0"/>
                  </a:moveTo>
                  <a:lnTo>
                    <a:pt x="1067" y="0"/>
                  </a:lnTo>
                  <a:lnTo>
                    <a:pt x="1102" y="3"/>
                  </a:lnTo>
                  <a:lnTo>
                    <a:pt x="1134" y="12"/>
                  </a:lnTo>
                  <a:lnTo>
                    <a:pt x="1162" y="27"/>
                  </a:lnTo>
                  <a:lnTo>
                    <a:pt x="1187" y="46"/>
                  </a:lnTo>
                  <a:lnTo>
                    <a:pt x="1208" y="68"/>
                  </a:lnTo>
                  <a:lnTo>
                    <a:pt x="1223" y="95"/>
                  </a:lnTo>
                  <a:lnTo>
                    <a:pt x="1233" y="124"/>
                  </a:lnTo>
                  <a:lnTo>
                    <a:pt x="1236" y="155"/>
                  </a:lnTo>
                  <a:lnTo>
                    <a:pt x="1233" y="186"/>
                  </a:lnTo>
                  <a:lnTo>
                    <a:pt x="1223" y="215"/>
                  </a:lnTo>
                  <a:lnTo>
                    <a:pt x="1208" y="241"/>
                  </a:lnTo>
                  <a:lnTo>
                    <a:pt x="1187" y="264"/>
                  </a:lnTo>
                  <a:lnTo>
                    <a:pt x="1162" y="283"/>
                  </a:lnTo>
                  <a:lnTo>
                    <a:pt x="1134" y="297"/>
                  </a:lnTo>
                  <a:lnTo>
                    <a:pt x="1102" y="306"/>
                  </a:lnTo>
                  <a:lnTo>
                    <a:pt x="1067" y="309"/>
                  </a:lnTo>
                  <a:lnTo>
                    <a:pt x="168" y="309"/>
                  </a:lnTo>
                  <a:lnTo>
                    <a:pt x="135" y="306"/>
                  </a:lnTo>
                  <a:lnTo>
                    <a:pt x="103" y="297"/>
                  </a:lnTo>
                  <a:lnTo>
                    <a:pt x="75" y="283"/>
                  </a:lnTo>
                  <a:lnTo>
                    <a:pt x="49" y="264"/>
                  </a:lnTo>
                  <a:lnTo>
                    <a:pt x="29" y="241"/>
                  </a:lnTo>
                  <a:lnTo>
                    <a:pt x="13" y="215"/>
                  </a:lnTo>
                  <a:lnTo>
                    <a:pt x="4" y="186"/>
                  </a:lnTo>
                  <a:lnTo>
                    <a:pt x="0" y="155"/>
                  </a:lnTo>
                  <a:lnTo>
                    <a:pt x="4" y="124"/>
                  </a:lnTo>
                  <a:lnTo>
                    <a:pt x="13" y="95"/>
                  </a:lnTo>
                  <a:lnTo>
                    <a:pt x="29" y="68"/>
                  </a:lnTo>
                  <a:lnTo>
                    <a:pt x="49" y="46"/>
                  </a:lnTo>
                  <a:lnTo>
                    <a:pt x="75" y="27"/>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12" name="Freeform 119">
              <a:extLst>
                <a:ext uri="{FF2B5EF4-FFF2-40B4-BE49-F238E27FC236}">
                  <a16:creationId xmlns:a16="http://schemas.microsoft.com/office/drawing/2014/main" id="{E43FD37F-A199-4A64-8991-67F8FE084876}"/>
                </a:ext>
              </a:extLst>
            </p:cNvPr>
            <p:cNvSpPr>
              <a:spLocks noEditPoints="1"/>
            </p:cNvSpPr>
            <p:nvPr/>
          </p:nvSpPr>
          <p:spPr bwMode="auto">
            <a:xfrm>
              <a:off x="2543175" y="2405063"/>
              <a:ext cx="163513" cy="44450"/>
            </a:xfrm>
            <a:custGeom>
              <a:avLst/>
              <a:gdLst>
                <a:gd name="T0" fmla="*/ 168 w 1236"/>
                <a:gd name="T1" fmla="*/ 103 h 309"/>
                <a:gd name="T2" fmla="*/ 151 w 1236"/>
                <a:gd name="T3" fmla="*/ 105 h 309"/>
                <a:gd name="T4" fmla="*/ 136 w 1236"/>
                <a:gd name="T5" fmla="*/ 113 h 309"/>
                <a:gd name="T6" fmla="*/ 124 w 1236"/>
                <a:gd name="T7" fmla="*/ 124 h 309"/>
                <a:gd name="T8" fmla="*/ 115 w 1236"/>
                <a:gd name="T9" fmla="*/ 138 h 309"/>
                <a:gd name="T10" fmla="*/ 113 w 1236"/>
                <a:gd name="T11" fmla="*/ 154 h 309"/>
                <a:gd name="T12" fmla="*/ 115 w 1236"/>
                <a:gd name="T13" fmla="*/ 170 h 309"/>
                <a:gd name="T14" fmla="*/ 124 w 1236"/>
                <a:gd name="T15" fmla="*/ 185 h 309"/>
                <a:gd name="T16" fmla="*/ 136 w 1236"/>
                <a:gd name="T17" fmla="*/ 196 h 309"/>
                <a:gd name="T18" fmla="*/ 151 w 1236"/>
                <a:gd name="T19" fmla="*/ 203 h 309"/>
                <a:gd name="T20" fmla="*/ 168 w 1236"/>
                <a:gd name="T21" fmla="*/ 206 h 309"/>
                <a:gd name="T22" fmla="*/ 1067 w 1236"/>
                <a:gd name="T23" fmla="*/ 206 h 309"/>
                <a:gd name="T24" fmla="*/ 1086 w 1236"/>
                <a:gd name="T25" fmla="*/ 203 h 309"/>
                <a:gd name="T26" fmla="*/ 1101 w 1236"/>
                <a:gd name="T27" fmla="*/ 196 h 309"/>
                <a:gd name="T28" fmla="*/ 1113 w 1236"/>
                <a:gd name="T29" fmla="*/ 185 h 309"/>
                <a:gd name="T30" fmla="*/ 1121 w 1236"/>
                <a:gd name="T31" fmla="*/ 170 h 309"/>
                <a:gd name="T32" fmla="*/ 1124 w 1236"/>
                <a:gd name="T33" fmla="*/ 154 h 309"/>
                <a:gd name="T34" fmla="*/ 1121 w 1236"/>
                <a:gd name="T35" fmla="*/ 138 h 309"/>
                <a:gd name="T36" fmla="*/ 1113 w 1236"/>
                <a:gd name="T37" fmla="*/ 124 h 309"/>
                <a:gd name="T38" fmla="*/ 1101 w 1236"/>
                <a:gd name="T39" fmla="*/ 113 h 309"/>
                <a:gd name="T40" fmla="*/ 1086 w 1236"/>
                <a:gd name="T41" fmla="*/ 105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6 h 309"/>
                <a:gd name="T56" fmla="*/ 1187 w 1236"/>
                <a:gd name="T57" fmla="*/ 45 h 309"/>
                <a:gd name="T58" fmla="*/ 1208 w 1236"/>
                <a:gd name="T59" fmla="*/ 68 h 309"/>
                <a:gd name="T60" fmla="*/ 1223 w 1236"/>
                <a:gd name="T61" fmla="*/ 94 h 309"/>
                <a:gd name="T62" fmla="*/ 1233 w 1236"/>
                <a:gd name="T63" fmla="*/ 123 h 309"/>
                <a:gd name="T64" fmla="*/ 1236 w 1236"/>
                <a:gd name="T65" fmla="*/ 154 h 309"/>
                <a:gd name="T66" fmla="*/ 1233 w 1236"/>
                <a:gd name="T67" fmla="*/ 185 h 309"/>
                <a:gd name="T68" fmla="*/ 1223 w 1236"/>
                <a:gd name="T69" fmla="*/ 214 h 309"/>
                <a:gd name="T70" fmla="*/ 1208 w 1236"/>
                <a:gd name="T71" fmla="*/ 240 h 309"/>
                <a:gd name="T72" fmla="*/ 1187 w 1236"/>
                <a:gd name="T73" fmla="*/ 263 h 309"/>
                <a:gd name="T74" fmla="*/ 1162 w 1236"/>
                <a:gd name="T75" fmla="*/ 282 h 309"/>
                <a:gd name="T76" fmla="*/ 1134 w 1236"/>
                <a:gd name="T77" fmla="*/ 296 h 309"/>
                <a:gd name="T78" fmla="*/ 1102 w 1236"/>
                <a:gd name="T79" fmla="*/ 306 h 309"/>
                <a:gd name="T80" fmla="*/ 1067 w 1236"/>
                <a:gd name="T81" fmla="*/ 309 h 309"/>
                <a:gd name="T82" fmla="*/ 168 w 1236"/>
                <a:gd name="T83" fmla="*/ 309 h 309"/>
                <a:gd name="T84" fmla="*/ 135 w 1236"/>
                <a:gd name="T85" fmla="*/ 306 h 309"/>
                <a:gd name="T86" fmla="*/ 103 w 1236"/>
                <a:gd name="T87" fmla="*/ 296 h 309"/>
                <a:gd name="T88" fmla="*/ 75 w 1236"/>
                <a:gd name="T89" fmla="*/ 282 h 309"/>
                <a:gd name="T90" fmla="*/ 49 w 1236"/>
                <a:gd name="T91" fmla="*/ 263 h 309"/>
                <a:gd name="T92" fmla="*/ 29 w 1236"/>
                <a:gd name="T93" fmla="*/ 240 h 309"/>
                <a:gd name="T94" fmla="*/ 13 w 1236"/>
                <a:gd name="T95" fmla="*/ 214 h 309"/>
                <a:gd name="T96" fmla="*/ 4 w 1236"/>
                <a:gd name="T97" fmla="*/ 185 h 309"/>
                <a:gd name="T98" fmla="*/ 0 w 1236"/>
                <a:gd name="T99" fmla="*/ 154 h 309"/>
                <a:gd name="T100" fmla="*/ 4 w 1236"/>
                <a:gd name="T101" fmla="*/ 123 h 309"/>
                <a:gd name="T102" fmla="*/ 13 w 1236"/>
                <a:gd name="T103" fmla="*/ 94 h 309"/>
                <a:gd name="T104" fmla="*/ 29 w 1236"/>
                <a:gd name="T105" fmla="*/ 68 h 309"/>
                <a:gd name="T106" fmla="*/ 49 w 1236"/>
                <a:gd name="T107" fmla="*/ 45 h 309"/>
                <a:gd name="T108" fmla="*/ 75 w 1236"/>
                <a:gd name="T109" fmla="*/ 26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5"/>
                  </a:lnTo>
                  <a:lnTo>
                    <a:pt x="136" y="113"/>
                  </a:lnTo>
                  <a:lnTo>
                    <a:pt x="124" y="124"/>
                  </a:lnTo>
                  <a:lnTo>
                    <a:pt x="115" y="138"/>
                  </a:lnTo>
                  <a:lnTo>
                    <a:pt x="113" y="154"/>
                  </a:lnTo>
                  <a:lnTo>
                    <a:pt x="115" y="170"/>
                  </a:lnTo>
                  <a:lnTo>
                    <a:pt x="124" y="185"/>
                  </a:lnTo>
                  <a:lnTo>
                    <a:pt x="136" y="196"/>
                  </a:lnTo>
                  <a:lnTo>
                    <a:pt x="151" y="203"/>
                  </a:lnTo>
                  <a:lnTo>
                    <a:pt x="168" y="206"/>
                  </a:lnTo>
                  <a:lnTo>
                    <a:pt x="1067" y="206"/>
                  </a:lnTo>
                  <a:lnTo>
                    <a:pt x="1086" y="203"/>
                  </a:lnTo>
                  <a:lnTo>
                    <a:pt x="1101" y="196"/>
                  </a:lnTo>
                  <a:lnTo>
                    <a:pt x="1113" y="185"/>
                  </a:lnTo>
                  <a:lnTo>
                    <a:pt x="1121" y="170"/>
                  </a:lnTo>
                  <a:lnTo>
                    <a:pt x="1124" y="154"/>
                  </a:lnTo>
                  <a:lnTo>
                    <a:pt x="1121" y="138"/>
                  </a:lnTo>
                  <a:lnTo>
                    <a:pt x="1113" y="124"/>
                  </a:lnTo>
                  <a:lnTo>
                    <a:pt x="1101" y="113"/>
                  </a:lnTo>
                  <a:lnTo>
                    <a:pt x="1086" y="105"/>
                  </a:lnTo>
                  <a:lnTo>
                    <a:pt x="1067" y="103"/>
                  </a:lnTo>
                  <a:lnTo>
                    <a:pt x="168" y="103"/>
                  </a:lnTo>
                  <a:close/>
                  <a:moveTo>
                    <a:pt x="168" y="0"/>
                  </a:moveTo>
                  <a:lnTo>
                    <a:pt x="1067" y="0"/>
                  </a:lnTo>
                  <a:lnTo>
                    <a:pt x="1102" y="3"/>
                  </a:lnTo>
                  <a:lnTo>
                    <a:pt x="1134" y="12"/>
                  </a:lnTo>
                  <a:lnTo>
                    <a:pt x="1162" y="26"/>
                  </a:lnTo>
                  <a:lnTo>
                    <a:pt x="1187" y="45"/>
                  </a:lnTo>
                  <a:lnTo>
                    <a:pt x="1208" y="68"/>
                  </a:lnTo>
                  <a:lnTo>
                    <a:pt x="1223" y="94"/>
                  </a:lnTo>
                  <a:lnTo>
                    <a:pt x="1233" y="123"/>
                  </a:lnTo>
                  <a:lnTo>
                    <a:pt x="1236" y="154"/>
                  </a:lnTo>
                  <a:lnTo>
                    <a:pt x="1233" y="185"/>
                  </a:lnTo>
                  <a:lnTo>
                    <a:pt x="1223" y="214"/>
                  </a:lnTo>
                  <a:lnTo>
                    <a:pt x="1208" y="240"/>
                  </a:lnTo>
                  <a:lnTo>
                    <a:pt x="1187" y="263"/>
                  </a:lnTo>
                  <a:lnTo>
                    <a:pt x="1162" y="282"/>
                  </a:lnTo>
                  <a:lnTo>
                    <a:pt x="1134" y="296"/>
                  </a:lnTo>
                  <a:lnTo>
                    <a:pt x="1102" y="306"/>
                  </a:lnTo>
                  <a:lnTo>
                    <a:pt x="1067" y="309"/>
                  </a:lnTo>
                  <a:lnTo>
                    <a:pt x="168" y="309"/>
                  </a:lnTo>
                  <a:lnTo>
                    <a:pt x="135" y="306"/>
                  </a:lnTo>
                  <a:lnTo>
                    <a:pt x="103" y="296"/>
                  </a:lnTo>
                  <a:lnTo>
                    <a:pt x="75" y="282"/>
                  </a:lnTo>
                  <a:lnTo>
                    <a:pt x="49" y="263"/>
                  </a:lnTo>
                  <a:lnTo>
                    <a:pt x="29" y="240"/>
                  </a:lnTo>
                  <a:lnTo>
                    <a:pt x="13" y="214"/>
                  </a:lnTo>
                  <a:lnTo>
                    <a:pt x="4" y="185"/>
                  </a:lnTo>
                  <a:lnTo>
                    <a:pt x="0" y="154"/>
                  </a:lnTo>
                  <a:lnTo>
                    <a:pt x="4" y="123"/>
                  </a:lnTo>
                  <a:lnTo>
                    <a:pt x="13" y="94"/>
                  </a:lnTo>
                  <a:lnTo>
                    <a:pt x="29" y="68"/>
                  </a:lnTo>
                  <a:lnTo>
                    <a:pt x="49" y="45"/>
                  </a:lnTo>
                  <a:lnTo>
                    <a:pt x="75" y="26"/>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13" name="Group 39">
            <a:extLst>
              <a:ext uri="{FF2B5EF4-FFF2-40B4-BE49-F238E27FC236}">
                <a16:creationId xmlns:a16="http://schemas.microsoft.com/office/drawing/2014/main" id="{F1B23C74-CF87-4316-867F-D17950A18AB3}"/>
              </a:ext>
            </a:extLst>
          </p:cNvPr>
          <p:cNvGrpSpPr/>
          <p:nvPr/>
        </p:nvGrpSpPr>
        <p:grpSpPr>
          <a:xfrm>
            <a:off x="4009227" y="3358396"/>
            <a:ext cx="1484734" cy="369332"/>
            <a:chOff x="2541153" y="2954090"/>
            <a:chExt cx="1484734" cy="369332"/>
          </a:xfrm>
        </p:grpSpPr>
        <p:cxnSp>
          <p:nvCxnSpPr>
            <p:cNvPr id="14" name="Straight Arrow Connector 16">
              <a:extLst>
                <a:ext uri="{FF2B5EF4-FFF2-40B4-BE49-F238E27FC236}">
                  <a16:creationId xmlns:a16="http://schemas.microsoft.com/office/drawing/2014/main" id="{BED8433E-597F-4572-BEB9-10CA8A1AD300}"/>
                </a:ext>
              </a:extLst>
            </p:cNvPr>
            <p:cNvCxnSpPr>
              <a:cxnSpLocks/>
            </p:cNvCxnSpPr>
            <p:nvPr/>
          </p:nvCxnSpPr>
          <p:spPr>
            <a:xfrm>
              <a:off x="2541153" y="3284985"/>
              <a:ext cx="148473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35">
              <a:extLst>
                <a:ext uri="{FF2B5EF4-FFF2-40B4-BE49-F238E27FC236}">
                  <a16:creationId xmlns:a16="http://schemas.microsoft.com/office/drawing/2014/main" id="{2AE882DA-B7E9-4590-BDDC-93551DD23807}"/>
                </a:ext>
              </a:extLst>
            </p:cNvPr>
            <p:cNvSpPr txBox="1"/>
            <p:nvPr/>
          </p:nvSpPr>
          <p:spPr>
            <a:xfrm>
              <a:off x="2722645" y="2954090"/>
              <a:ext cx="1152128" cy="369332"/>
            </a:xfrm>
            <a:prstGeom prst="rect">
              <a:avLst/>
            </a:prstGeom>
            <a:noFill/>
          </p:spPr>
          <p:txBody>
            <a:bodyPr wrap="square" rtlCol="0">
              <a:spAutoFit/>
            </a:bodyPr>
            <a:lstStyle/>
            <a:p>
              <a:pPr algn="ctr"/>
              <a:r>
                <a:rPr lang="pl-PL" dirty="0">
                  <a:solidFill>
                    <a:schemeClr val="tx1">
                      <a:lumMod val="75000"/>
                      <a:lumOff val="25000"/>
                    </a:schemeClr>
                  </a:solidFill>
                </a:rPr>
                <a:t>300 mil</a:t>
              </a:r>
            </a:p>
          </p:txBody>
        </p:sp>
      </p:grpSp>
      <p:grpSp>
        <p:nvGrpSpPr>
          <p:cNvPr id="16" name="Grupa 695">
            <a:extLst>
              <a:ext uri="{FF2B5EF4-FFF2-40B4-BE49-F238E27FC236}">
                <a16:creationId xmlns:a16="http://schemas.microsoft.com/office/drawing/2014/main" id="{74A8D537-C8BB-405D-A8F3-861A97CEEDED}"/>
              </a:ext>
            </a:extLst>
          </p:cNvPr>
          <p:cNvGrpSpPr/>
          <p:nvPr/>
        </p:nvGrpSpPr>
        <p:grpSpPr>
          <a:xfrm>
            <a:off x="1981973" y="3508769"/>
            <a:ext cx="312517" cy="292724"/>
            <a:chOff x="2387600" y="2130425"/>
            <a:chExt cx="476250" cy="446088"/>
          </a:xfrm>
          <a:solidFill>
            <a:srgbClr val="0E6EDF"/>
          </a:solidFill>
        </p:grpSpPr>
        <p:sp>
          <p:nvSpPr>
            <p:cNvPr id="17" name="Freeform 112">
              <a:extLst>
                <a:ext uri="{FF2B5EF4-FFF2-40B4-BE49-F238E27FC236}">
                  <a16:creationId xmlns:a16="http://schemas.microsoft.com/office/drawing/2014/main" id="{DC798DA1-FE90-47F1-A113-D19CBA41CA78}"/>
                </a:ext>
              </a:extLst>
            </p:cNvPr>
            <p:cNvSpPr>
              <a:spLocks noEditPoints="1"/>
            </p:cNvSpPr>
            <p:nvPr/>
          </p:nvSpPr>
          <p:spPr bwMode="auto">
            <a:xfrm>
              <a:off x="2387600" y="2130425"/>
              <a:ext cx="476250" cy="446088"/>
            </a:xfrm>
            <a:custGeom>
              <a:avLst/>
              <a:gdLst>
                <a:gd name="T0" fmla="*/ 3260 w 3597"/>
                <a:gd name="T1" fmla="*/ 2988 h 3091"/>
                <a:gd name="T2" fmla="*/ 3484 w 3597"/>
                <a:gd name="T3" fmla="*/ 2885 h 3091"/>
                <a:gd name="T4" fmla="*/ 112 w 3597"/>
                <a:gd name="T5" fmla="*/ 2885 h 3091"/>
                <a:gd name="T6" fmla="*/ 337 w 3597"/>
                <a:gd name="T7" fmla="*/ 2988 h 3091"/>
                <a:gd name="T8" fmla="*/ 112 w 3597"/>
                <a:gd name="T9" fmla="*/ 2885 h 3091"/>
                <a:gd name="T10" fmla="*/ 274 w 3597"/>
                <a:gd name="T11" fmla="*/ 106 h 3091"/>
                <a:gd name="T12" fmla="*/ 209 w 3597"/>
                <a:gd name="T13" fmla="*/ 127 h 3091"/>
                <a:gd name="T14" fmla="*/ 158 w 3597"/>
                <a:gd name="T15" fmla="*/ 167 h 3091"/>
                <a:gd name="T16" fmla="*/ 124 w 3597"/>
                <a:gd name="T17" fmla="*/ 220 h 3091"/>
                <a:gd name="T18" fmla="*/ 112 w 3597"/>
                <a:gd name="T19" fmla="*/ 283 h 3091"/>
                <a:gd name="T20" fmla="*/ 3484 w 3597"/>
                <a:gd name="T21" fmla="*/ 2782 h 3091"/>
                <a:gd name="T22" fmla="*/ 3481 w 3597"/>
                <a:gd name="T23" fmla="*/ 251 h 3091"/>
                <a:gd name="T24" fmla="*/ 3457 w 3597"/>
                <a:gd name="T25" fmla="*/ 192 h 3091"/>
                <a:gd name="T26" fmla="*/ 3415 w 3597"/>
                <a:gd name="T27" fmla="*/ 145 h 3091"/>
                <a:gd name="T28" fmla="*/ 3356 w 3597"/>
                <a:gd name="T29" fmla="*/ 114 h 3091"/>
                <a:gd name="T30" fmla="*/ 3287 w 3597"/>
                <a:gd name="T31" fmla="*/ 103 h 3091"/>
                <a:gd name="T32" fmla="*/ 309 w 3597"/>
                <a:gd name="T33" fmla="*/ 0 h 3091"/>
                <a:gd name="T34" fmla="*/ 3333 w 3597"/>
                <a:gd name="T35" fmla="*/ 3 h 3091"/>
                <a:gd name="T36" fmla="*/ 3418 w 3597"/>
                <a:gd name="T37" fmla="*/ 26 h 3091"/>
                <a:gd name="T38" fmla="*/ 3490 w 3597"/>
                <a:gd name="T39" fmla="*/ 69 h 3091"/>
                <a:gd name="T40" fmla="*/ 3547 w 3597"/>
                <a:gd name="T41" fmla="*/ 129 h 3091"/>
                <a:gd name="T42" fmla="*/ 3584 w 3597"/>
                <a:gd name="T43" fmla="*/ 201 h 3091"/>
                <a:gd name="T44" fmla="*/ 3597 w 3597"/>
                <a:gd name="T45" fmla="*/ 283 h 3091"/>
                <a:gd name="T46" fmla="*/ 3593 w 3597"/>
                <a:gd name="T47" fmla="*/ 3012 h 3091"/>
                <a:gd name="T48" fmla="*/ 3572 w 3597"/>
                <a:gd name="T49" fmla="*/ 3053 h 3091"/>
                <a:gd name="T50" fmla="*/ 3533 w 3597"/>
                <a:gd name="T51" fmla="*/ 3081 h 3091"/>
                <a:gd name="T52" fmla="*/ 3484 w 3597"/>
                <a:gd name="T53" fmla="*/ 3091 h 3091"/>
                <a:gd name="T54" fmla="*/ 3233 w 3597"/>
                <a:gd name="T55" fmla="*/ 3089 h 3091"/>
                <a:gd name="T56" fmla="*/ 3189 w 3597"/>
                <a:gd name="T57" fmla="*/ 3069 h 3091"/>
                <a:gd name="T58" fmla="*/ 3158 w 3597"/>
                <a:gd name="T59" fmla="*/ 3034 h 3091"/>
                <a:gd name="T60" fmla="*/ 3147 w 3597"/>
                <a:gd name="T61" fmla="*/ 2988 h 3091"/>
                <a:gd name="T62" fmla="*/ 449 w 3597"/>
                <a:gd name="T63" fmla="*/ 2885 h 3091"/>
                <a:gd name="T64" fmla="*/ 446 w 3597"/>
                <a:gd name="T65" fmla="*/ 3012 h 3091"/>
                <a:gd name="T66" fmla="*/ 424 w 3597"/>
                <a:gd name="T67" fmla="*/ 3053 h 3091"/>
                <a:gd name="T68" fmla="*/ 386 w 3597"/>
                <a:gd name="T69" fmla="*/ 3081 h 3091"/>
                <a:gd name="T70" fmla="*/ 337 w 3597"/>
                <a:gd name="T71" fmla="*/ 3091 h 3091"/>
                <a:gd name="T72" fmla="*/ 86 w 3597"/>
                <a:gd name="T73" fmla="*/ 3089 h 3091"/>
                <a:gd name="T74" fmla="*/ 43 w 3597"/>
                <a:gd name="T75" fmla="*/ 3069 h 3091"/>
                <a:gd name="T76" fmla="*/ 11 w 3597"/>
                <a:gd name="T77" fmla="*/ 3034 h 3091"/>
                <a:gd name="T78" fmla="*/ 0 w 3597"/>
                <a:gd name="T79" fmla="*/ 2988 h 3091"/>
                <a:gd name="T80" fmla="*/ 3 w 3597"/>
                <a:gd name="T81" fmla="*/ 241 h 3091"/>
                <a:gd name="T82" fmla="*/ 28 w 3597"/>
                <a:gd name="T83" fmla="*/ 164 h 3091"/>
                <a:gd name="T84" fmla="*/ 76 w 3597"/>
                <a:gd name="T85" fmla="*/ 97 h 3091"/>
                <a:gd name="T86" fmla="*/ 141 w 3597"/>
                <a:gd name="T87" fmla="*/ 45 h 3091"/>
                <a:gd name="T88" fmla="*/ 220 w 3597"/>
                <a:gd name="T89" fmla="*/ 12 h 3091"/>
                <a:gd name="T90" fmla="*/ 309 w 3597"/>
                <a:gd name="T91" fmla="*/ 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7" h="3091">
                  <a:moveTo>
                    <a:pt x="3260" y="2885"/>
                  </a:moveTo>
                  <a:lnTo>
                    <a:pt x="3260" y="2988"/>
                  </a:lnTo>
                  <a:lnTo>
                    <a:pt x="3484" y="2988"/>
                  </a:lnTo>
                  <a:lnTo>
                    <a:pt x="3484" y="2885"/>
                  </a:lnTo>
                  <a:lnTo>
                    <a:pt x="3260" y="2885"/>
                  </a:lnTo>
                  <a:close/>
                  <a:moveTo>
                    <a:pt x="112" y="2885"/>
                  </a:moveTo>
                  <a:lnTo>
                    <a:pt x="112" y="2988"/>
                  </a:lnTo>
                  <a:lnTo>
                    <a:pt x="337" y="2988"/>
                  </a:lnTo>
                  <a:lnTo>
                    <a:pt x="337" y="2885"/>
                  </a:lnTo>
                  <a:lnTo>
                    <a:pt x="112" y="2885"/>
                  </a:lnTo>
                  <a:close/>
                  <a:moveTo>
                    <a:pt x="309" y="103"/>
                  </a:moveTo>
                  <a:lnTo>
                    <a:pt x="274" y="106"/>
                  </a:lnTo>
                  <a:lnTo>
                    <a:pt x="240" y="114"/>
                  </a:lnTo>
                  <a:lnTo>
                    <a:pt x="209" y="127"/>
                  </a:lnTo>
                  <a:lnTo>
                    <a:pt x="182" y="145"/>
                  </a:lnTo>
                  <a:lnTo>
                    <a:pt x="158" y="167"/>
                  </a:lnTo>
                  <a:lnTo>
                    <a:pt x="140" y="192"/>
                  </a:lnTo>
                  <a:lnTo>
                    <a:pt x="124" y="220"/>
                  </a:lnTo>
                  <a:lnTo>
                    <a:pt x="116" y="251"/>
                  </a:lnTo>
                  <a:lnTo>
                    <a:pt x="112" y="283"/>
                  </a:lnTo>
                  <a:lnTo>
                    <a:pt x="112" y="2782"/>
                  </a:lnTo>
                  <a:lnTo>
                    <a:pt x="3484" y="2782"/>
                  </a:lnTo>
                  <a:lnTo>
                    <a:pt x="3484" y="283"/>
                  </a:lnTo>
                  <a:lnTo>
                    <a:pt x="3481" y="251"/>
                  </a:lnTo>
                  <a:lnTo>
                    <a:pt x="3471" y="220"/>
                  </a:lnTo>
                  <a:lnTo>
                    <a:pt x="3457" y="192"/>
                  </a:lnTo>
                  <a:lnTo>
                    <a:pt x="3437" y="167"/>
                  </a:lnTo>
                  <a:lnTo>
                    <a:pt x="3415" y="145"/>
                  </a:lnTo>
                  <a:lnTo>
                    <a:pt x="3386" y="127"/>
                  </a:lnTo>
                  <a:lnTo>
                    <a:pt x="3356" y="114"/>
                  </a:lnTo>
                  <a:lnTo>
                    <a:pt x="3323" y="106"/>
                  </a:lnTo>
                  <a:lnTo>
                    <a:pt x="3287" y="103"/>
                  </a:lnTo>
                  <a:lnTo>
                    <a:pt x="309" y="103"/>
                  </a:lnTo>
                  <a:close/>
                  <a:moveTo>
                    <a:pt x="309" y="0"/>
                  </a:moveTo>
                  <a:lnTo>
                    <a:pt x="3287" y="0"/>
                  </a:lnTo>
                  <a:lnTo>
                    <a:pt x="3333" y="3"/>
                  </a:lnTo>
                  <a:lnTo>
                    <a:pt x="3376" y="12"/>
                  </a:lnTo>
                  <a:lnTo>
                    <a:pt x="3418" y="26"/>
                  </a:lnTo>
                  <a:lnTo>
                    <a:pt x="3456" y="45"/>
                  </a:lnTo>
                  <a:lnTo>
                    <a:pt x="3490" y="69"/>
                  </a:lnTo>
                  <a:lnTo>
                    <a:pt x="3520" y="97"/>
                  </a:lnTo>
                  <a:lnTo>
                    <a:pt x="3547" y="129"/>
                  </a:lnTo>
                  <a:lnTo>
                    <a:pt x="3567" y="164"/>
                  </a:lnTo>
                  <a:lnTo>
                    <a:pt x="3584" y="201"/>
                  </a:lnTo>
                  <a:lnTo>
                    <a:pt x="3593" y="241"/>
                  </a:lnTo>
                  <a:lnTo>
                    <a:pt x="3597" y="283"/>
                  </a:lnTo>
                  <a:lnTo>
                    <a:pt x="3597" y="2988"/>
                  </a:lnTo>
                  <a:lnTo>
                    <a:pt x="3593" y="3012"/>
                  </a:lnTo>
                  <a:lnTo>
                    <a:pt x="3585" y="3034"/>
                  </a:lnTo>
                  <a:lnTo>
                    <a:pt x="3572" y="3053"/>
                  </a:lnTo>
                  <a:lnTo>
                    <a:pt x="3554" y="3069"/>
                  </a:lnTo>
                  <a:lnTo>
                    <a:pt x="3533" y="3081"/>
                  </a:lnTo>
                  <a:lnTo>
                    <a:pt x="3509" y="3089"/>
                  </a:lnTo>
                  <a:lnTo>
                    <a:pt x="3484" y="3091"/>
                  </a:lnTo>
                  <a:lnTo>
                    <a:pt x="3260" y="3091"/>
                  </a:lnTo>
                  <a:lnTo>
                    <a:pt x="3233" y="3089"/>
                  </a:lnTo>
                  <a:lnTo>
                    <a:pt x="3209" y="3081"/>
                  </a:lnTo>
                  <a:lnTo>
                    <a:pt x="3189" y="3069"/>
                  </a:lnTo>
                  <a:lnTo>
                    <a:pt x="3171" y="3053"/>
                  </a:lnTo>
                  <a:lnTo>
                    <a:pt x="3158" y="3034"/>
                  </a:lnTo>
                  <a:lnTo>
                    <a:pt x="3149" y="3012"/>
                  </a:lnTo>
                  <a:lnTo>
                    <a:pt x="3147" y="2988"/>
                  </a:lnTo>
                  <a:lnTo>
                    <a:pt x="3147" y="2885"/>
                  </a:lnTo>
                  <a:lnTo>
                    <a:pt x="449" y="2885"/>
                  </a:lnTo>
                  <a:lnTo>
                    <a:pt x="449" y="2988"/>
                  </a:lnTo>
                  <a:lnTo>
                    <a:pt x="446" y="3012"/>
                  </a:lnTo>
                  <a:lnTo>
                    <a:pt x="439" y="3034"/>
                  </a:lnTo>
                  <a:lnTo>
                    <a:pt x="424" y="3053"/>
                  </a:lnTo>
                  <a:lnTo>
                    <a:pt x="407" y="3069"/>
                  </a:lnTo>
                  <a:lnTo>
                    <a:pt x="386" y="3081"/>
                  </a:lnTo>
                  <a:lnTo>
                    <a:pt x="363" y="3089"/>
                  </a:lnTo>
                  <a:lnTo>
                    <a:pt x="337" y="3091"/>
                  </a:lnTo>
                  <a:lnTo>
                    <a:pt x="112" y="3091"/>
                  </a:lnTo>
                  <a:lnTo>
                    <a:pt x="86" y="3089"/>
                  </a:lnTo>
                  <a:lnTo>
                    <a:pt x="63" y="3081"/>
                  </a:lnTo>
                  <a:lnTo>
                    <a:pt x="43" y="3069"/>
                  </a:lnTo>
                  <a:lnTo>
                    <a:pt x="25" y="3053"/>
                  </a:lnTo>
                  <a:lnTo>
                    <a:pt x="11" y="3034"/>
                  </a:lnTo>
                  <a:lnTo>
                    <a:pt x="3" y="3012"/>
                  </a:lnTo>
                  <a:lnTo>
                    <a:pt x="0" y="2988"/>
                  </a:lnTo>
                  <a:lnTo>
                    <a:pt x="0" y="283"/>
                  </a:lnTo>
                  <a:lnTo>
                    <a:pt x="3" y="241"/>
                  </a:lnTo>
                  <a:lnTo>
                    <a:pt x="13" y="201"/>
                  </a:lnTo>
                  <a:lnTo>
                    <a:pt x="28" y="164"/>
                  </a:lnTo>
                  <a:lnTo>
                    <a:pt x="50" y="129"/>
                  </a:lnTo>
                  <a:lnTo>
                    <a:pt x="76" y="97"/>
                  </a:lnTo>
                  <a:lnTo>
                    <a:pt x="107" y="69"/>
                  </a:lnTo>
                  <a:lnTo>
                    <a:pt x="141" y="45"/>
                  </a:lnTo>
                  <a:lnTo>
                    <a:pt x="179" y="26"/>
                  </a:lnTo>
                  <a:lnTo>
                    <a:pt x="220" y="12"/>
                  </a:lnTo>
                  <a:lnTo>
                    <a:pt x="263" y="3"/>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18" name="Freeform 113">
              <a:extLst>
                <a:ext uri="{FF2B5EF4-FFF2-40B4-BE49-F238E27FC236}">
                  <a16:creationId xmlns:a16="http://schemas.microsoft.com/office/drawing/2014/main" id="{47302F25-6DA9-48D2-9C39-CE4063D8B069}"/>
                </a:ext>
              </a:extLst>
            </p:cNvPr>
            <p:cNvSpPr>
              <a:spLocks/>
            </p:cNvSpPr>
            <p:nvPr/>
          </p:nvSpPr>
          <p:spPr bwMode="auto">
            <a:xfrm>
              <a:off x="2744788" y="2166938"/>
              <a:ext cx="30163" cy="15875"/>
            </a:xfrm>
            <a:custGeom>
              <a:avLst/>
              <a:gdLst>
                <a:gd name="T0" fmla="*/ 55 w 225"/>
                <a:gd name="T1" fmla="*/ 0 h 103"/>
                <a:gd name="T2" fmla="*/ 168 w 225"/>
                <a:gd name="T3" fmla="*/ 0 h 103"/>
                <a:gd name="T4" fmla="*/ 185 w 225"/>
                <a:gd name="T5" fmla="*/ 3 h 103"/>
                <a:gd name="T6" fmla="*/ 202 w 225"/>
                <a:gd name="T7" fmla="*/ 10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3 h 103"/>
                <a:gd name="T20" fmla="*/ 185 w 225"/>
                <a:gd name="T21" fmla="*/ 101 h 103"/>
                <a:gd name="T22" fmla="*/ 168 w 225"/>
                <a:gd name="T23" fmla="*/ 103 h 103"/>
                <a:gd name="T24" fmla="*/ 55 w 225"/>
                <a:gd name="T25" fmla="*/ 103 h 103"/>
                <a:gd name="T26" fmla="*/ 38 w 225"/>
                <a:gd name="T27" fmla="*/ 101 h 103"/>
                <a:gd name="T28" fmla="*/ 23 w 225"/>
                <a:gd name="T29" fmla="*/ 93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10 h 103"/>
                <a:gd name="T42" fmla="*/ 38 w 225"/>
                <a:gd name="T43" fmla="*/ 3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3"/>
                  </a:lnTo>
                  <a:lnTo>
                    <a:pt x="202" y="10"/>
                  </a:lnTo>
                  <a:lnTo>
                    <a:pt x="214" y="21"/>
                  </a:lnTo>
                  <a:lnTo>
                    <a:pt x="221" y="35"/>
                  </a:lnTo>
                  <a:lnTo>
                    <a:pt x="225" y="52"/>
                  </a:lnTo>
                  <a:lnTo>
                    <a:pt x="221" y="68"/>
                  </a:lnTo>
                  <a:lnTo>
                    <a:pt x="214" y="82"/>
                  </a:lnTo>
                  <a:lnTo>
                    <a:pt x="202" y="93"/>
                  </a:lnTo>
                  <a:lnTo>
                    <a:pt x="185" y="101"/>
                  </a:lnTo>
                  <a:lnTo>
                    <a:pt x="168" y="103"/>
                  </a:lnTo>
                  <a:lnTo>
                    <a:pt x="55" y="103"/>
                  </a:lnTo>
                  <a:lnTo>
                    <a:pt x="38" y="101"/>
                  </a:lnTo>
                  <a:lnTo>
                    <a:pt x="23" y="93"/>
                  </a:lnTo>
                  <a:lnTo>
                    <a:pt x="11" y="82"/>
                  </a:lnTo>
                  <a:lnTo>
                    <a:pt x="2" y="68"/>
                  </a:lnTo>
                  <a:lnTo>
                    <a:pt x="0" y="52"/>
                  </a:lnTo>
                  <a:lnTo>
                    <a:pt x="2" y="35"/>
                  </a:lnTo>
                  <a:lnTo>
                    <a:pt x="11" y="21"/>
                  </a:lnTo>
                  <a:lnTo>
                    <a:pt x="23" y="10"/>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19" name="Freeform 114">
              <a:extLst>
                <a:ext uri="{FF2B5EF4-FFF2-40B4-BE49-F238E27FC236}">
                  <a16:creationId xmlns:a16="http://schemas.microsoft.com/office/drawing/2014/main" id="{2D7B6E9C-39E3-4834-AA5A-9CBB92B163A1}"/>
                </a:ext>
              </a:extLst>
            </p:cNvPr>
            <p:cNvSpPr>
              <a:spLocks/>
            </p:cNvSpPr>
            <p:nvPr/>
          </p:nvSpPr>
          <p:spPr bwMode="auto">
            <a:xfrm>
              <a:off x="2424113" y="2166938"/>
              <a:ext cx="304800" cy="163513"/>
            </a:xfrm>
            <a:custGeom>
              <a:avLst/>
              <a:gdLst>
                <a:gd name="T0" fmla="*/ 113 w 2304"/>
                <a:gd name="T1" fmla="*/ 0 h 1133"/>
                <a:gd name="T2" fmla="*/ 2248 w 2304"/>
                <a:gd name="T3" fmla="*/ 0 h 1133"/>
                <a:gd name="T4" fmla="*/ 2265 w 2304"/>
                <a:gd name="T5" fmla="*/ 3 h 1133"/>
                <a:gd name="T6" fmla="*/ 2280 w 2304"/>
                <a:gd name="T7" fmla="*/ 10 h 1133"/>
                <a:gd name="T8" fmla="*/ 2294 w 2304"/>
                <a:gd name="T9" fmla="*/ 21 h 1133"/>
                <a:gd name="T10" fmla="*/ 2301 w 2304"/>
                <a:gd name="T11" fmla="*/ 35 h 1133"/>
                <a:gd name="T12" fmla="*/ 2304 w 2304"/>
                <a:gd name="T13" fmla="*/ 52 h 1133"/>
                <a:gd name="T14" fmla="*/ 2301 w 2304"/>
                <a:gd name="T15" fmla="*/ 68 h 1133"/>
                <a:gd name="T16" fmla="*/ 2294 w 2304"/>
                <a:gd name="T17" fmla="*/ 82 h 1133"/>
                <a:gd name="T18" fmla="*/ 2280 w 2304"/>
                <a:gd name="T19" fmla="*/ 93 h 1133"/>
                <a:gd name="T20" fmla="*/ 2265 w 2304"/>
                <a:gd name="T21" fmla="*/ 101 h 1133"/>
                <a:gd name="T22" fmla="*/ 2248 w 2304"/>
                <a:gd name="T23" fmla="*/ 103 h 1133"/>
                <a:gd name="T24" fmla="*/ 113 w 2304"/>
                <a:gd name="T25" fmla="*/ 103 h 1133"/>
                <a:gd name="T26" fmla="*/ 113 w 2304"/>
                <a:gd name="T27" fmla="*/ 1030 h 1133"/>
                <a:gd name="T28" fmla="*/ 281 w 2304"/>
                <a:gd name="T29" fmla="*/ 1030 h 1133"/>
                <a:gd name="T30" fmla="*/ 298 w 2304"/>
                <a:gd name="T31" fmla="*/ 1033 h 1133"/>
                <a:gd name="T32" fmla="*/ 315 w 2304"/>
                <a:gd name="T33" fmla="*/ 1040 h 1133"/>
                <a:gd name="T34" fmla="*/ 327 w 2304"/>
                <a:gd name="T35" fmla="*/ 1052 h 1133"/>
                <a:gd name="T36" fmla="*/ 334 w 2304"/>
                <a:gd name="T37" fmla="*/ 1066 h 1133"/>
                <a:gd name="T38" fmla="*/ 338 w 2304"/>
                <a:gd name="T39" fmla="*/ 1082 h 1133"/>
                <a:gd name="T40" fmla="*/ 334 w 2304"/>
                <a:gd name="T41" fmla="*/ 1098 h 1133"/>
                <a:gd name="T42" fmla="*/ 327 w 2304"/>
                <a:gd name="T43" fmla="*/ 1112 h 1133"/>
                <a:gd name="T44" fmla="*/ 315 w 2304"/>
                <a:gd name="T45" fmla="*/ 1124 h 1133"/>
                <a:gd name="T46" fmla="*/ 298 w 2304"/>
                <a:gd name="T47" fmla="*/ 1131 h 1133"/>
                <a:gd name="T48" fmla="*/ 281 w 2304"/>
                <a:gd name="T49" fmla="*/ 1133 h 1133"/>
                <a:gd name="T50" fmla="*/ 113 w 2304"/>
                <a:gd name="T51" fmla="*/ 1133 h 1133"/>
                <a:gd name="T52" fmla="*/ 87 w 2304"/>
                <a:gd name="T53" fmla="*/ 1131 h 1133"/>
                <a:gd name="T54" fmla="*/ 63 w 2304"/>
                <a:gd name="T55" fmla="*/ 1123 h 1133"/>
                <a:gd name="T56" fmla="*/ 42 w 2304"/>
                <a:gd name="T57" fmla="*/ 1111 h 1133"/>
                <a:gd name="T58" fmla="*/ 24 w 2304"/>
                <a:gd name="T59" fmla="*/ 1095 h 1133"/>
                <a:gd name="T60" fmla="*/ 11 w 2304"/>
                <a:gd name="T61" fmla="*/ 1076 h 1133"/>
                <a:gd name="T62" fmla="*/ 3 w 2304"/>
                <a:gd name="T63" fmla="*/ 1054 h 1133"/>
                <a:gd name="T64" fmla="*/ 0 w 2304"/>
                <a:gd name="T65" fmla="*/ 1030 h 1133"/>
                <a:gd name="T66" fmla="*/ 0 w 2304"/>
                <a:gd name="T67" fmla="*/ 103 h 1133"/>
                <a:gd name="T68" fmla="*/ 3 w 2304"/>
                <a:gd name="T69" fmla="*/ 80 h 1133"/>
                <a:gd name="T70" fmla="*/ 11 w 2304"/>
                <a:gd name="T71" fmla="*/ 58 h 1133"/>
                <a:gd name="T72" fmla="*/ 24 w 2304"/>
                <a:gd name="T73" fmla="*/ 39 h 1133"/>
                <a:gd name="T74" fmla="*/ 42 w 2304"/>
                <a:gd name="T75" fmla="*/ 23 h 1133"/>
                <a:gd name="T76" fmla="*/ 63 w 2304"/>
                <a:gd name="T77" fmla="*/ 11 h 1133"/>
                <a:gd name="T78" fmla="*/ 87 w 2304"/>
                <a:gd name="T79" fmla="*/ 3 h 1133"/>
                <a:gd name="T80" fmla="*/ 113 w 2304"/>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4" h="1133">
                  <a:moveTo>
                    <a:pt x="113" y="0"/>
                  </a:moveTo>
                  <a:lnTo>
                    <a:pt x="2248" y="0"/>
                  </a:lnTo>
                  <a:lnTo>
                    <a:pt x="2265" y="3"/>
                  </a:lnTo>
                  <a:lnTo>
                    <a:pt x="2280" y="10"/>
                  </a:lnTo>
                  <a:lnTo>
                    <a:pt x="2294" y="21"/>
                  </a:lnTo>
                  <a:lnTo>
                    <a:pt x="2301" y="35"/>
                  </a:lnTo>
                  <a:lnTo>
                    <a:pt x="2304" y="52"/>
                  </a:lnTo>
                  <a:lnTo>
                    <a:pt x="2301" y="68"/>
                  </a:lnTo>
                  <a:lnTo>
                    <a:pt x="2294" y="82"/>
                  </a:lnTo>
                  <a:lnTo>
                    <a:pt x="2280" y="93"/>
                  </a:lnTo>
                  <a:lnTo>
                    <a:pt x="2265" y="101"/>
                  </a:lnTo>
                  <a:lnTo>
                    <a:pt x="2248" y="103"/>
                  </a:lnTo>
                  <a:lnTo>
                    <a:pt x="113" y="103"/>
                  </a:lnTo>
                  <a:lnTo>
                    <a:pt x="113" y="1030"/>
                  </a:lnTo>
                  <a:lnTo>
                    <a:pt x="281" y="1030"/>
                  </a:lnTo>
                  <a:lnTo>
                    <a:pt x="298" y="1033"/>
                  </a:lnTo>
                  <a:lnTo>
                    <a:pt x="315" y="1040"/>
                  </a:lnTo>
                  <a:lnTo>
                    <a:pt x="327" y="1052"/>
                  </a:lnTo>
                  <a:lnTo>
                    <a:pt x="334" y="1066"/>
                  </a:lnTo>
                  <a:lnTo>
                    <a:pt x="338" y="1082"/>
                  </a:lnTo>
                  <a:lnTo>
                    <a:pt x="334" y="1098"/>
                  </a:lnTo>
                  <a:lnTo>
                    <a:pt x="327" y="1112"/>
                  </a:lnTo>
                  <a:lnTo>
                    <a:pt x="315" y="1124"/>
                  </a:lnTo>
                  <a:lnTo>
                    <a:pt x="298" y="1131"/>
                  </a:lnTo>
                  <a:lnTo>
                    <a:pt x="281" y="1133"/>
                  </a:lnTo>
                  <a:lnTo>
                    <a:pt x="113" y="1133"/>
                  </a:lnTo>
                  <a:lnTo>
                    <a:pt x="87" y="1131"/>
                  </a:lnTo>
                  <a:lnTo>
                    <a:pt x="63" y="1123"/>
                  </a:lnTo>
                  <a:lnTo>
                    <a:pt x="42" y="1111"/>
                  </a:lnTo>
                  <a:lnTo>
                    <a:pt x="24" y="1095"/>
                  </a:lnTo>
                  <a:lnTo>
                    <a:pt x="11" y="1076"/>
                  </a:lnTo>
                  <a:lnTo>
                    <a:pt x="3" y="1054"/>
                  </a:lnTo>
                  <a:lnTo>
                    <a:pt x="0" y="1030"/>
                  </a:lnTo>
                  <a:lnTo>
                    <a:pt x="0" y="103"/>
                  </a:lnTo>
                  <a:lnTo>
                    <a:pt x="3" y="80"/>
                  </a:lnTo>
                  <a:lnTo>
                    <a:pt x="11" y="58"/>
                  </a:lnTo>
                  <a:lnTo>
                    <a:pt x="24" y="39"/>
                  </a:lnTo>
                  <a:lnTo>
                    <a:pt x="42" y="23"/>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0" name="Freeform 115">
              <a:extLst>
                <a:ext uri="{FF2B5EF4-FFF2-40B4-BE49-F238E27FC236}">
                  <a16:creationId xmlns:a16="http://schemas.microsoft.com/office/drawing/2014/main" id="{1DF6B4FA-BD45-448D-9FF2-2749FB494878}"/>
                </a:ext>
              </a:extLst>
            </p:cNvPr>
            <p:cNvSpPr>
              <a:spLocks/>
            </p:cNvSpPr>
            <p:nvPr/>
          </p:nvSpPr>
          <p:spPr bwMode="auto">
            <a:xfrm>
              <a:off x="2617788" y="2166938"/>
              <a:ext cx="207963" cy="163513"/>
            </a:xfrm>
            <a:custGeom>
              <a:avLst/>
              <a:gdLst>
                <a:gd name="T0" fmla="*/ 1349 w 1573"/>
                <a:gd name="T1" fmla="*/ 0 h 1133"/>
                <a:gd name="T2" fmla="*/ 1461 w 1573"/>
                <a:gd name="T3" fmla="*/ 0 h 1133"/>
                <a:gd name="T4" fmla="*/ 1487 w 1573"/>
                <a:gd name="T5" fmla="*/ 3 h 1133"/>
                <a:gd name="T6" fmla="*/ 1510 w 1573"/>
                <a:gd name="T7" fmla="*/ 11 h 1133"/>
                <a:gd name="T8" fmla="*/ 1532 w 1573"/>
                <a:gd name="T9" fmla="*/ 23 h 1133"/>
                <a:gd name="T10" fmla="*/ 1549 w 1573"/>
                <a:gd name="T11" fmla="*/ 39 h 1133"/>
                <a:gd name="T12" fmla="*/ 1562 w 1573"/>
                <a:gd name="T13" fmla="*/ 58 h 1133"/>
                <a:gd name="T14" fmla="*/ 1571 w 1573"/>
                <a:gd name="T15" fmla="*/ 80 h 1133"/>
                <a:gd name="T16" fmla="*/ 1573 w 1573"/>
                <a:gd name="T17" fmla="*/ 103 h 1133"/>
                <a:gd name="T18" fmla="*/ 1573 w 1573"/>
                <a:gd name="T19" fmla="*/ 1030 h 1133"/>
                <a:gd name="T20" fmla="*/ 1571 w 1573"/>
                <a:gd name="T21" fmla="*/ 1054 h 1133"/>
                <a:gd name="T22" fmla="*/ 1562 w 1573"/>
                <a:gd name="T23" fmla="*/ 1076 h 1133"/>
                <a:gd name="T24" fmla="*/ 1549 w 1573"/>
                <a:gd name="T25" fmla="*/ 1095 h 1133"/>
                <a:gd name="T26" fmla="*/ 1532 w 1573"/>
                <a:gd name="T27" fmla="*/ 1111 h 1133"/>
                <a:gd name="T28" fmla="*/ 1510 w 1573"/>
                <a:gd name="T29" fmla="*/ 1123 h 1133"/>
                <a:gd name="T30" fmla="*/ 1487 w 1573"/>
                <a:gd name="T31" fmla="*/ 1131 h 1133"/>
                <a:gd name="T32" fmla="*/ 1461 w 1573"/>
                <a:gd name="T33" fmla="*/ 1133 h 1133"/>
                <a:gd name="T34" fmla="*/ 56 w 1573"/>
                <a:gd name="T35" fmla="*/ 1133 h 1133"/>
                <a:gd name="T36" fmla="*/ 38 w 1573"/>
                <a:gd name="T37" fmla="*/ 1131 h 1133"/>
                <a:gd name="T38" fmla="*/ 23 w 1573"/>
                <a:gd name="T39" fmla="*/ 1124 h 1133"/>
                <a:gd name="T40" fmla="*/ 11 w 1573"/>
                <a:gd name="T41" fmla="*/ 1112 h 1133"/>
                <a:gd name="T42" fmla="*/ 2 w 1573"/>
                <a:gd name="T43" fmla="*/ 1098 h 1133"/>
                <a:gd name="T44" fmla="*/ 0 w 1573"/>
                <a:gd name="T45" fmla="*/ 1082 h 1133"/>
                <a:gd name="T46" fmla="*/ 2 w 1573"/>
                <a:gd name="T47" fmla="*/ 1066 h 1133"/>
                <a:gd name="T48" fmla="*/ 11 w 1573"/>
                <a:gd name="T49" fmla="*/ 1052 h 1133"/>
                <a:gd name="T50" fmla="*/ 23 w 1573"/>
                <a:gd name="T51" fmla="*/ 1040 h 1133"/>
                <a:gd name="T52" fmla="*/ 38 w 1573"/>
                <a:gd name="T53" fmla="*/ 1033 h 1133"/>
                <a:gd name="T54" fmla="*/ 56 w 1573"/>
                <a:gd name="T55" fmla="*/ 1030 h 1133"/>
                <a:gd name="T56" fmla="*/ 1461 w 1573"/>
                <a:gd name="T57" fmla="*/ 1030 h 1133"/>
                <a:gd name="T58" fmla="*/ 1461 w 1573"/>
                <a:gd name="T59" fmla="*/ 103 h 1133"/>
                <a:gd name="T60" fmla="*/ 1349 w 1573"/>
                <a:gd name="T61" fmla="*/ 103 h 1133"/>
                <a:gd name="T62" fmla="*/ 1331 w 1573"/>
                <a:gd name="T63" fmla="*/ 101 h 1133"/>
                <a:gd name="T64" fmla="*/ 1316 w 1573"/>
                <a:gd name="T65" fmla="*/ 93 h 1133"/>
                <a:gd name="T66" fmla="*/ 1304 w 1573"/>
                <a:gd name="T67" fmla="*/ 82 h 1133"/>
                <a:gd name="T68" fmla="*/ 1295 w 1573"/>
                <a:gd name="T69" fmla="*/ 68 h 1133"/>
                <a:gd name="T70" fmla="*/ 1293 w 1573"/>
                <a:gd name="T71" fmla="*/ 52 h 1133"/>
                <a:gd name="T72" fmla="*/ 1295 w 1573"/>
                <a:gd name="T73" fmla="*/ 35 h 1133"/>
                <a:gd name="T74" fmla="*/ 1304 w 1573"/>
                <a:gd name="T75" fmla="*/ 21 h 1133"/>
                <a:gd name="T76" fmla="*/ 1316 w 1573"/>
                <a:gd name="T77" fmla="*/ 10 h 1133"/>
                <a:gd name="T78" fmla="*/ 1331 w 1573"/>
                <a:gd name="T79" fmla="*/ 3 h 1133"/>
                <a:gd name="T80" fmla="*/ 1349 w 1573"/>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3" h="1133">
                  <a:moveTo>
                    <a:pt x="1349" y="0"/>
                  </a:moveTo>
                  <a:lnTo>
                    <a:pt x="1461" y="0"/>
                  </a:lnTo>
                  <a:lnTo>
                    <a:pt x="1487" y="3"/>
                  </a:lnTo>
                  <a:lnTo>
                    <a:pt x="1510" y="11"/>
                  </a:lnTo>
                  <a:lnTo>
                    <a:pt x="1532" y="23"/>
                  </a:lnTo>
                  <a:lnTo>
                    <a:pt x="1549" y="39"/>
                  </a:lnTo>
                  <a:lnTo>
                    <a:pt x="1562" y="58"/>
                  </a:lnTo>
                  <a:lnTo>
                    <a:pt x="1571" y="80"/>
                  </a:lnTo>
                  <a:lnTo>
                    <a:pt x="1573" y="103"/>
                  </a:lnTo>
                  <a:lnTo>
                    <a:pt x="1573" y="1030"/>
                  </a:lnTo>
                  <a:lnTo>
                    <a:pt x="1571" y="1054"/>
                  </a:lnTo>
                  <a:lnTo>
                    <a:pt x="1562" y="1076"/>
                  </a:lnTo>
                  <a:lnTo>
                    <a:pt x="1549" y="1095"/>
                  </a:lnTo>
                  <a:lnTo>
                    <a:pt x="1532" y="1111"/>
                  </a:lnTo>
                  <a:lnTo>
                    <a:pt x="1510" y="1123"/>
                  </a:lnTo>
                  <a:lnTo>
                    <a:pt x="1487" y="1131"/>
                  </a:lnTo>
                  <a:lnTo>
                    <a:pt x="1461" y="1133"/>
                  </a:lnTo>
                  <a:lnTo>
                    <a:pt x="56" y="1133"/>
                  </a:lnTo>
                  <a:lnTo>
                    <a:pt x="38" y="1131"/>
                  </a:lnTo>
                  <a:lnTo>
                    <a:pt x="23" y="1124"/>
                  </a:lnTo>
                  <a:lnTo>
                    <a:pt x="11" y="1112"/>
                  </a:lnTo>
                  <a:lnTo>
                    <a:pt x="2" y="1098"/>
                  </a:lnTo>
                  <a:lnTo>
                    <a:pt x="0" y="1082"/>
                  </a:lnTo>
                  <a:lnTo>
                    <a:pt x="2" y="1066"/>
                  </a:lnTo>
                  <a:lnTo>
                    <a:pt x="11" y="1052"/>
                  </a:lnTo>
                  <a:lnTo>
                    <a:pt x="23" y="1040"/>
                  </a:lnTo>
                  <a:lnTo>
                    <a:pt x="38" y="1033"/>
                  </a:lnTo>
                  <a:lnTo>
                    <a:pt x="56" y="1030"/>
                  </a:lnTo>
                  <a:lnTo>
                    <a:pt x="1461" y="1030"/>
                  </a:lnTo>
                  <a:lnTo>
                    <a:pt x="1461" y="103"/>
                  </a:lnTo>
                  <a:lnTo>
                    <a:pt x="1349" y="103"/>
                  </a:lnTo>
                  <a:lnTo>
                    <a:pt x="1331" y="101"/>
                  </a:lnTo>
                  <a:lnTo>
                    <a:pt x="1316" y="93"/>
                  </a:lnTo>
                  <a:lnTo>
                    <a:pt x="1304" y="82"/>
                  </a:lnTo>
                  <a:lnTo>
                    <a:pt x="1295" y="68"/>
                  </a:lnTo>
                  <a:lnTo>
                    <a:pt x="1293" y="52"/>
                  </a:lnTo>
                  <a:lnTo>
                    <a:pt x="1295" y="35"/>
                  </a:lnTo>
                  <a:lnTo>
                    <a:pt x="1304" y="21"/>
                  </a:lnTo>
                  <a:lnTo>
                    <a:pt x="1316" y="10"/>
                  </a:lnTo>
                  <a:lnTo>
                    <a:pt x="1331" y="3"/>
                  </a:lnTo>
                  <a:lnTo>
                    <a:pt x="1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1" name="Freeform 116">
              <a:extLst>
                <a:ext uri="{FF2B5EF4-FFF2-40B4-BE49-F238E27FC236}">
                  <a16:creationId xmlns:a16="http://schemas.microsoft.com/office/drawing/2014/main" id="{DD3A3288-44D4-4E25-8ADA-1FEB861396BE}"/>
                </a:ext>
              </a:extLst>
            </p:cNvPr>
            <p:cNvSpPr>
              <a:spLocks/>
            </p:cNvSpPr>
            <p:nvPr/>
          </p:nvSpPr>
          <p:spPr bwMode="auto">
            <a:xfrm>
              <a:off x="2744788" y="2346325"/>
              <a:ext cx="30163" cy="14288"/>
            </a:xfrm>
            <a:custGeom>
              <a:avLst/>
              <a:gdLst>
                <a:gd name="T0" fmla="*/ 55 w 225"/>
                <a:gd name="T1" fmla="*/ 0 h 103"/>
                <a:gd name="T2" fmla="*/ 168 w 225"/>
                <a:gd name="T3" fmla="*/ 0 h 103"/>
                <a:gd name="T4" fmla="*/ 185 w 225"/>
                <a:gd name="T5" fmla="*/ 2 h 103"/>
                <a:gd name="T6" fmla="*/ 202 w 225"/>
                <a:gd name="T7" fmla="*/ 9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4 h 103"/>
                <a:gd name="T20" fmla="*/ 185 w 225"/>
                <a:gd name="T21" fmla="*/ 101 h 103"/>
                <a:gd name="T22" fmla="*/ 168 w 225"/>
                <a:gd name="T23" fmla="*/ 103 h 103"/>
                <a:gd name="T24" fmla="*/ 55 w 225"/>
                <a:gd name="T25" fmla="*/ 103 h 103"/>
                <a:gd name="T26" fmla="*/ 38 w 225"/>
                <a:gd name="T27" fmla="*/ 101 h 103"/>
                <a:gd name="T28" fmla="*/ 23 w 225"/>
                <a:gd name="T29" fmla="*/ 94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9 h 103"/>
                <a:gd name="T42" fmla="*/ 38 w 225"/>
                <a:gd name="T43" fmla="*/ 2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2"/>
                  </a:lnTo>
                  <a:lnTo>
                    <a:pt x="202" y="9"/>
                  </a:lnTo>
                  <a:lnTo>
                    <a:pt x="214" y="21"/>
                  </a:lnTo>
                  <a:lnTo>
                    <a:pt x="221" y="35"/>
                  </a:lnTo>
                  <a:lnTo>
                    <a:pt x="225" y="52"/>
                  </a:lnTo>
                  <a:lnTo>
                    <a:pt x="221" y="68"/>
                  </a:lnTo>
                  <a:lnTo>
                    <a:pt x="214" y="82"/>
                  </a:lnTo>
                  <a:lnTo>
                    <a:pt x="202" y="94"/>
                  </a:lnTo>
                  <a:lnTo>
                    <a:pt x="185" y="101"/>
                  </a:lnTo>
                  <a:lnTo>
                    <a:pt x="168" y="103"/>
                  </a:lnTo>
                  <a:lnTo>
                    <a:pt x="55" y="103"/>
                  </a:lnTo>
                  <a:lnTo>
                    <a:pt x="38" y="101"/>
                  </a:lnTo>
                  <a:lnTo>
                    <a:pt x="23" y="94"/>
                  </a:lnTo>
                  <a:lnTo>
                    <a:pt x="11" y="82"/>
                  </a:lnTo>
                  <a:lnTo>
                    <a:pt x="2" y="68"/>
                  </a:lnTo>
                  <a:lnTo>
                    <a:pt x="0" y="52"/>
                  </a:lnTo>
                  <a:lnTo>
                    <a:pt x="2" y="35"/>
                  </a:lnTo>
                  <a:lnTo>
                    <a:pt x="11" y="21"/>
                  </a:lnTo>
                  <a:lnTo>
                    <a:pt x="23" y="9"/>
                  </a:lnTo>
                  <a:lnTo>
                    <a:pt x="38" y="2"/>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2" name="Freeform 117">
              <a:extLst>
                <a:ext uri="{FF2B5EF4-FFF2-40B4-BE49-F238E27FC236}">
                  <a16:creationId xmlns:a16="http://schemas.microsoft.com/office/drawing/2014/main" id="{5629CAC3-58B6-4E01-B1B8-8BBF3235BDB0}"/>
                </a:ext>
              </a:extLst>
            </p:cNvPr>
            <p:cNvSpPr>
              <a:spLocks noEditPoints="1"/>
            </p:cNvSpPr>
            <p:nvPr/>
          </p:nvSpPr>
          <p:spPr bwMode="auto">
            <a:xfrm>
              <a:off x="2424113" y="2271713"/>
              <a:ext cx="401638" cy="238125"/>
            </a:xfrm>
            <a:custGeom>
              <a:avLst/>
              <a:gdLst>
                <a:gd name="T0" fmla="*/ 473 w 3034"/>
                <a:gd name="T1" fmla="*/ 515 h 1649"/>
                <a:gd name="T2" fmla="*/ 899 w 3034"/>
                <a:gd name="T3" fmla="*/ 124 h 1649"/>
                <a:gd name="T4" fmla="*/ 924 w 3034"/>
                <a:gd name="T5" fmla="*/ 5 h 1649"/>
                <a:gd name="T6" fmla="*/ 1484 w 3034"/>
                <a:gd name="T7" fmla="*/ 515 h 1649"/>
                <a:gd name="T8" fmla="*/ 2265 w 3034"/>
                <a:gd name="T9" fmla="*/ 517 h 1649"/>
                <a:gd name="T10" fmla="*/ 2294 w 3034"/>
                <a:gd name="T11" fmla="*/ 536 h 1649"/>
                <a:gd name="T12" fmla="*/ 2304 w 3034"/>
                <a:gd name="T13" fmla="*/ 567 h 1649"/>
                <a:gd name="T14" fmla="*/ 2294 w 3034"/>
                <a:gd name="T15" fmla="*/ 597 h 1649"/>
                <a:gd name="T16" fmla="*/ 2265 w 3034"/>
                <a:gd name="T17" fmla="*/ 616 h 1649"/>
                <a:gd name="T18" fmla="*/ 113 w 3034"/>
                <a:gd name="T19" fmla="*/ 618 h 1649"/>
                <a:gd name="T20" fmla="*/ 2922 w 3034"/>
                <a:gd name="T21" fmla="*/ 1546 h 1649"/>
                <a:gd name="T22" fmla="*/ 2810 w 3034"/>
                <a:gd name="T23" fmla="*/ 618 h 1649"/>
                <a:gd name="T24" fmla="*/ 2777 w 3034"/>
                <a:gd name="T25" fmla="*/ 609 h 1649"/>
                <a:gd name="T26" fmla="*/ 2756 w 3034"/>
                <a:gd name="T27" fmla="*/ 583 h 1649"/>
                <a:gd name="T28" fmla="*/ 2756 w 3034"/>
                <a:gd name="T29" fmla="*/ 550 h 1649"/>
                <a:gd name="T30" fmla="*/ 2777 w 3034"/>
                <a:gd name="T31" fmla="*/ 524 h 1649"/>
                <a:gd name="T32" fmla="*/ 2810 w 3034"/>
                <a:gd name="T33" fmla="*/ 515 h 1649"/>
                <a:gd name="T34" fmla="*/ 2948 w 3034"/>
                <a:gd name="T35" fmla="*/ 517 h 1649"/>
                <a:gd name="T36" fmla="*/ 2993 w 3034"/>
                <a:gd name="T37" fmla="*/ 537 h 1649"/>
                <a:gd name="T38" fmla="*/ 3023 w 3034"/>
                <a:gd name="T39" fmla="*/ 573 h 1649"/>
                <a:gd name="T40" fmla="*/ 3034 w 3034"/>
                <a:gd name="T41" fmla="*/ 618 h 1649"/>
                <a:gd name="T42" fmla="*/ 3032 w 3034"/>
                <a:gd name="T43" fmla="*/ 1569 h 1649"/>
                <a:gd name="T44" fmla="*/ 3010 w 3034"/>
                <a:gd name="T45" fmla="*/ 1610 h 1649"/>
                <a:gd name="T46" fmla="*/ 2971 w 3034"/>
                <a:gd name="T47" fmla="*/ 1638 h 1649"/>
                <a:gd name="T48" fmla="*/ 2922 w 3034"/>
                <a:gd name="T49" fmla="*/ 1649 h 1649"/>
                <a:gd name="T50" fmla="*/ 87 w 3034"/>
                <a:gd name="T51" fmla="*/ 1646 h 1649"/>
                <a:gd name="T52" fmla="*/ 42 w 3034"/>
                <a:gd name="T53" fmla="*/ 1626 h 1649"/>
                <a:gd name="T54" fmla="*/ 11 w 3034"/>
                <a:gd name="T55" fmla="*/ 1591 h 1649"/>
                <a:gd name="T56" fmla="*/ 0 w 3034"/>
                <a:gd name="T57" fmla="*/ 1546 h 1649"/>
                <a:gd name="T58" fmla="*/ 3 w 3034"/>
                <a:gd name="T59" fmla="*/ 595 h 1649"/>
                <a:gd name="T60" fmla="*/ 24 w 3034"/>
                <a:gd name="T61" fmla="*/ 553 h 1649"/>
                <a:gd name="T62" fmla="*/ 63 w 3034"/>
                <a:gd name="T63" fmla="*/ 525 h 1649"/>
                <a:gd name="T64" fmla="*/ 113 w 3034"/>
                <a:gd name="T65" fmla="*/ 515 h 1649"/>
                <a:gd name="T66" fmla="*/ 859 w 3034"/>
                <a:gd name="T67" fmla="*/ 14 h 1649"/>
                <a:gd name="T68" fmla="*/ 891 w 3034"/>
                <a:gd name="T69" fmla="*/ 0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4" h="1649">
                  <a:moveTo>
                    <a:pt x="899" y="124"/>
                  </a:moveTo>
                  <a:lnTo>
                    <a:pt x="473" y="515"/>
                  </a:lnTo>
                  <a:lnTo>
                    <a:pt x="1326" y="515"/>
                  </a:lnTo>
                  <a:lnTo>
                    <a:pt x="899" y="124"/>
                  </a:lnTo>
                  <a:close/>
                  <a:moveTo>
                    <a:pt x="908" y="0"/>
                  </a:moveTo>
                  <a:lnTo>
                    <a:pt x="924" y="5"/>
                  </a:lnTo>
                  <a:lnTo>
                    <a:pt x="939" y="14"/>
                  </a:lnTo>
                  <a:lnTo>
                    <a:pt x="1484" y="515"/>
                  </a:lnTo>
                  <a:lnTo>
                    <a:pt x="2248" y="515"/>
                  </a:lnTo>
                  <a:lnTo>
                    <a:pt x="2265" y="517"/>
                  </a:lnTo>
                  <a:lnTo>
                    <a:pt x="2280" y="524"/>
                  </a:lnTo>
                  <a:lnTo>
                    <a:pt x="2294" y="536"/>
                  </a:lnTo>
                  <a:lnTo>
                    <a:pt x="2301" y="550"/>
                  </a:lnTo>
                  <a:lnTo>
                    <a:pt x="2304" y="567"/>
                  </a:lnTo>
                  <a:lnTo>
                    <a:pt x="2301" y="583"/>
                  </a:lnTo>
                  <a:lnTo>
                    <a:pt x="2294" y="597"/>
                  </a:lnTo>
                  <a:lnTo>
                    <a:pt x="2280" y="609"/>
                  </a:lnTo>
                  <a:lnTo>
                    <a:pt x="2265" y="616"/>
                  </a:lnTo>
                  <a:lnTo>
                    <a:pt x="2248" y="618"/>
                  </a:lnTo>
                  <a:lnTo>
                    <a:pt x="113" y="618"/>
                  </a:lnTo>
                  <a:lnTo>
                    <a:pt x="113" y="1546"/>
                  </a:lnTo>
                  <a:lnTo>
                    <a:pt x="2922" y="1546"/>
                  </a:lnTo>
                  <a:lnTo>
                    <a:pt x="2922" y="618"/>
                  </a:lnTo>
                  <a:lnTo>
                    <a:pt x="2810" y="618"/>
                  </a:lnTo>
                  <a:lnTo>
                    <a:pt x="2792" y="616"/>
                  </a:lnTo>
                  <a:lnTo>
                    <a:pt x="2777" y="609"/>
                  </a:lnTo>
                  <a:lnTo>
                    <a:pt x="2765" y="597"/>
                  </a:lnTo>
                  <a:lnTo>
                    <a:pt x="2756" y="583"/>
                  </a:lnTo>
                  <a:lnTo>
                    <a:pt x="2754" y="567"/>
                  </a:lnTo>
                  <a:lnTo>
                    <a:pt x="2756" y="550"/>
                  </a:lnTo>
                  <a:lnTo>
                    <a:pt x="2765" y="536"/>
                  </a:lnTo>
                  <a:lnTo>
                    <a:pt x="2777" y="524"/>
                  </a:lnTo>
                  <a:lnTo>
                    <a:pt x="2792" y="517"/>
                  </a:lnTo>
                  <a:lnTo>
                    <a:pt x="2810" y="515"/>
                  </a:lnTo>
                  <a:lnTo>
                    <a:pt x="2922" y="515"/>
                  </a:lnTo>
                  <a:lnTo>
                    <a:pt x="2948" y="517"/>
                  </a:lnTo>
                  <a:lnTo>
                    <a:pt x="2971" y="525"/>
                  </a:lnTo>
                  <a:lnTo>
                    <a:pt x="2993" y="537"/>
                  </a:lnTo>
                  <a:lnTo>
                    <a:pt x="3010" y="553"/>
                  </a:lnTo>
                  <a:lnTo>
                    <a:pt x="3023" y="573"/>
                  </a:lnTo>
                  <a:lnTo>
                    <a:pt x="3032" y="595"/>
                  </a:lnTo>
                  <a:lnTo>
                    <a:pt x="3034" y="618"/>
                  </a:lnTo>
                  <a:lnTo>
                    <a:pt x="3034" y="1546"/>
                  </a:lnTo>
                  <a:lnTo>
                    <a:pt x="3032" y="1569"/>
                  </a:lnTo>
                  <a:lnTo>
                    <a:pt x="3023" y="1591"/>
                  </a:lnTo>
                  <a:lnTo>
                    <a:pt x="3010" y="1610"/>
                  </a:lnTo>
                  <a:lnTo>
                    <a:pt x="2993" y="1626"/>
                  </a:lnTo>
                  <a:lnTo>
                    <a:pt x="2971" y="1638"/>
                  </a:lnTo>
                  <a:lnTo>
                    <a:pt x="2948" y="1646"/>
                  </a:lnTo>
                  <a:lnTo>
                    <a:pt x="2922" y="1649"/>
                  </a:lnTo>
                  <a:lnTo>
                    <a:pt x="113" y="1649"/>
                  </a:lnTo>
                  <a:lnTo>
                    <a:pt x="87" y="1646"/>
                  </a:lnTo>
                  <a:lnTo>
                    <a:pt x="63" y="1638"/>
                  </a:lnTo>
                  <a:lnTo>
                    <a:pt x="42" y="1626"/>
                  </a:lnTo>
                  <a:lnTo>
                    <a:pt x="24" y="1610"/>
                  </a:lnTo>
                  <a:lnTo>
                    <a:pt x="11" y="1591"/>
                  </a:lnTo>
                  <a:lnTo>
                    <a:pt x="3" y="1569"/>
                  </a:lnTo>
                  <a:lnTo>
                    <a:pt x="0" y="1546"/>
                  </a:lnTo>
                  <a:lnTo>
                    <a:pt x="0" y="618"/>
                  </a:lnTo>
                  <a:lnTo>
                    <a:pt x="3" y="595"/>
                  </a:lnTo>
                  <a:lnTo>
                    <a:pt x="11" y="573"/>
                  </a:lnTo>
                  <a:lnTo>
                    <a:pt x="24" y="553"/>
                  </a:lnTo>
                  <a:lnTo>
                    <a:pt x="42" y="537"/>
                  </a:lnTo>
                  <a:lnTo>
                    <a:pt x="63" y="525"/>
                  </a:lnTo>
                  <a:lnTo>
                    <a:pt x="87" y="517"/>
                  </a:lnTo>
                  <a:lnTo>
                    <a:pt x="113" y="515"/>
                  </a:lnTo>
                  <a:lnTo>
                    <a:pt x="314" y="515"/>
                  </a:lnTo>
                  <a:lnTo>
                    <a:pt x="859" y="14"/>
                  </a:lnTo>
                  <a:lnTo>
                    <a:pt x="874" y="5"/>
                  </a:lnTo>
                  <a:lnTo>
                    <a:pt x="891" y="0"/>
                  </a:lnTo>
                  <a:lnTo>
                    <a:pt x="9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3" name="Freeform 118">
              <a:extLst>
                <a:ext uri="{FF2B5EF4-FFF2-40B4-BE49-F238E27FC236}">
                  <a16:creationId xmlns:a16="http://schemas.microsoft.com/office/drawing/2014/main" id="{E09E22C9-A990-4024-B589-09A66030A401}"/>
                </a:ext>
              </a:extLst>
            </p:cNvPr>
            <p:cNvSpPr>
              <a:spLocks noEditPoints="1"/>
            </p:cNvSpPr>
            <p:nvPr/>
          </p:nvSpPr>
          <p:spPr bwMode="auto">
            <a:xfrm>
              <a:off x="2543175" y="2227263"/>
              <a:ext cx="163513" cy="44450"/>
            </a:xfrm>
            <a:custGeom>
              <a:avLst/>
              <a:gdLst>
                <a:gd name="T0" fmla="*/ 168 w 1236"/>
                <a:gd name="T1" fmla="*/ 103 h 309"/>
                <a:gd name="T2" fmla="*/ 151 w 1236"/>
                <a:gd name="T3" fmla="*/ 106 h 309"/>
                <a:gd name="T4" fmla="*/ 136 w 1236"/>
                <a:gd name="T5" fmla="*/ 113 h 309"/>
                <a:gd name="T6" fmla="*/ 124 w 1236"/>
                <a:gd name="T7" fmla="*/ 124 h 309"/>
                <a:gd name="T8" fmla="*/ 115 w 1236"/>
                <a:gd name="T9" fmla="*/ 139 h 309"/>
                <a:gd name="T10" fmla="*/ 113 w 1236"/>
                <a:gd name="T11" fmla="*/ 155 h 309"/>
                <a:gd name="T12" fmla="*/ 115 w 1236"/>
                <a:gd name="T13" fmla="*/ 171 h 309"/>
                <a:gd name="T14" fmla="*/ 124 w 1236"/>
                <a:gd name="T15" fmla="*/ 185 h 309"/>
                <a:gd name="T16" fmla="*/ 136 w 1236"/>
                <a:gd name="T17" fmla="*/ 196 h 309"/>
                <a:gd name="T18" fmla="*/ 151 w 1236"/>
                <a:gd name="T19" fmla="*/ 204 h 309"/>
                <a:gd name="T20" fmla="*/ 168 w 1236"/>
                <a:gd name="T21" fmla="*/ 206 h 309"/>
                <a:gd name="T22" fmla="*/ 1067 w 1236"/>
                <a:gd name="T23" fmla="*/ 206 h 309"/>
                <a:gd name="T24" fmla="*/ 1086 w 1236"/>
                <a:gd name="T25" fmla="*/ 204 h 309"/>
                <a:gd name="T26" fmla="*/ 1101 w 1236"/>
                <a:gd name="T27" fmla="*/ 196 h 309"/>
                <a:gd name="T28" fmla="*/ 1113 w 1236"/>
                <a:gd name="T29" fmla="*/ 185 h 309"/>
                <a:gd name="T30" fmla="*/ 1121 w 1236"/>
                <a:gd name="T31" fmla="*/ 171 h 309"/>
                <a:gd name="T32" fmla="*/ 1124 w 1236"/>
                <a:gd name="T33" fmla="*/ 155 h 309"/>
                <a:gd name="T34" fmla="*/ 1121 w 1236"/>
                <a:gd name="T35" fmla="*/ 139 h 309"/>
                <a:gd name="T36" fmla="*/ 1113 w 1236"/>
                <a:gd name="T37" fmla="*/ 124 h 309"/>
                <a:gd name="T38" fmla="*/ 1101 w 1236"/>
                <a:gd name="T39" fmla="*/ 113 h 309"/>
                <a:gd name="T40" fmla="*/ 1086 w 1236"/>
                <a:gd name="T41" fmla="*/ 106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7 h 309"/>
                <a:gd name="T56" fmla="*/ 1187 w 1236"/>
                <a:gd name="T57" fmla="*/ 46 h 309"/>
                <a:gd name="T58" fmla="*/ 1208 w 1236"/>
                <a:gd name="T59" fmla="*/ 68 h 309"/>
                <a:gd name="T60" fmla="*/ 1223 w 1236"/>
                <a:gd name="T61" fmla="*/ 95 h 309"/>
                <a:gd name="T62" fmla="*/ 1233 w 1236"/>
                <a:gd name="T63" fmla="*/ 124 h 309"/>
                <a:gd name="T64" fmla="*/ 1236 w 1236"/>
                <a:gd name="T65" fmla="*/ 155 h 309"/>
                <a:gd name="T66" fmla="*/ 1233 w 1236"/>
                <a:gd name="T67" fmla="*/ 186 h 309"/>
                <a:gd name="T68" fmla="*/ 1223 w 1236"/>
                <a:gd name="T69" fmla="*/ 215 h 309"/>
                <a:gd name="T70" fmla="*/ 1208 w 1236"/>
                <a:gd name="T71" fmla="*/ 241 h 309"/>
                <a:gd name="T72" fmla="*/ 1187 w 1236"/>
                <a:gd name="T73" fmla="*/ 264 h 309"/>
                <a:gd name="T74" fmla="*/ 1162 w 1236"/>
                <a:gd name="T75" fmla="*/ 283 h 309"/>
                <a:gd name="T76" fmla="*/ 1134 w 1236"/>
                <a:gd name="T77" fmla="*/ 297 h 309"/>
                <a:gd name="T78" fmla="*/ 1102 w 1236"/>
                <a:gd name="T79" fmla="*/ 306 h 309"/>
                <a:gd name="T80" fmla="*/ 1067 w 1236"/>
                <a:gd name="T81" fmla="*/ 309 h 309"/>
                <a:gd name="T82" fmla="*/ 168 w 1236"/>
                <a:gd name="T83" fmla="*/ 309 h 309"/>
                <a:gd name="T84" fmla="*/ 135 w 1236"/>
                <a:gd name="T85" fmla="*/ 306 h 309"/>
                <a:gd name="T86" fmla="*/ 103 w 1236"/>
                <a:gd name="T87" fmla="*/ 297 h 309"/>
                <a:gd name="T88" fmla="*/ 75 w 1236"/>
                <a:gd name="T89" fmla="*/ 283 h 309"/>
                <a:gd name="T90" fmla="*/ 49 w 1236"/>
                <a:gd name="T91" fmla="*/ 264 h 309"/>
                <a:gd name="T92" fmla="*/ 29 w 1236"/>
                <a:gd name="T93" fmla="*/ 241 h 309"/>
                <a:gd name="T94" fmla="*/ 13 w 1236"/>
                <a:gd name="T95" fmla="*/ 215 h 309"/>
                <a:gd name="T96" fmla="*/ 4 w 1236"/>
                <a:gd name="T97" fmla="*/ 186 h 309"/>
                <a:gd name="T98" fmla="*/ 0 w 1236"/>
                <a:gd name="T99" fmla="*/ 155 h 309"/>
                <a:gd name="T100" fmla="*/ 4 w 1236"/>
                <a:gd name="T101" fmla="*/ 124 h 309"/>
                <a:gd name="T102" fmla="*/ 13 w 1236"/>
                <a:gd name="T103" fmla="*/ 95 h 309"/>
                <a:gd name="T104" fmla="*/ 29 w 1236"/>
                <a:gd name="T105" fmla="*/ 68 h 309"/>
                <a:gd name="T106" fmla="*/ 49 w 1236"/>
                <a:gd name="T107" fmla="*/ 46 h 309"/>
                <a:gd name="T108" fmla="*/ 75 w 1236"/>
                <a:gd name="T109" fmla="*/ 27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6"/>
                  </a:lnTo>
                  <a:lnTo>
                    <a:pt x="136" y="113"/>
                  </a:lnTo>
                  <a:lnTo>
                    <a:pt x="124" y="124"/>
                  </a:lnTo>
                  <a:lnTo>
                    <a:pt x="115" y="139"/>
                  </a:lnTo>
                  <a:lnTo>
                    <a:pt x="113" y="155"/>
                  </a:lnTo>
                  <a:lnTo>
                    <a:pt x="115" y="171"/>
                  </a:lnTo>
                  <a:lnTo>
                    <a:pt x="124" y="185"/>
                  </a:lnTo>
                  <a:lnTo>
                    <a:pt x="136" y="196"/>
                  </a:lnTo>
                  <a:lnTo>
                    <a:pt x="151" y="204"/>
                  </a:lnTo>
                  <a:lnTo>
                    <a:pt x="168" y="206"/>
                  </a:lnTo>
                  <a:lnTo>
                    <a:pt x="1067" y="206"/>
                  </a:lnTo>
                  <a:lnTo>
                    <a:pt x="1086" y="204"/>
                  </a:lnTo>
                  <a:lnTo>
                    <a:pt x="1101" y="196"/>
                  </a:lnTo>
                  <a:lnTo>
                    <a:pt x="1113" y="185"/>
                  </a:lnTo>
                  <a:lnTo>
                    <a:pt x="1121" y="171"/>
                  </a:lnTo>
                  <a:lnTo>
                    <a:pt x="1124" y="155"/>
                  </a:lnTo>
                  <a:lnTo>
                    <a:pt x="1121" y="139"/>
                  </a:lnTo>
                  <a:lnTo>
                    <a:pt x="1113" y="124"/>
                  </a:lnTo>
                  <a:lnTo>
                    <a:pt x="1101" y="113"/>
                  </a:lnTo>
                  <a:lnTo>
                    <a:pt x="1086" y="106"/>
                  </a:lnTo>
                  <a:lnTo>
                    <a:pt x="1067" y="103"/>
                  </a:lnTo>
                  <a:lnTo>
                    <a:pt x="168" y="103"/>
                  </a:lnTo>
                  <a:close/>
                  <a:moveTo>
                    <a:pt x="168" y="0"/>
                  </a:moveTo>
                  <a:lnTo>
                    <a:pt x="1067" y="0"/>
                  </a:lnTo>
                  <a:lnTo>
                    <a:pt x="1102" y="3"/>
                  </a:lnTo>
                  <a:lnTo>
                    <a:pt x="1134" y="12"/>
                  </a:lnTo>
                  <a:lnTo>
                    <a:pt x="1162" y="27"/>
                  </a:lnTo>
                  <a:lnTo>
                    <a:pt x="1187" y="46"/>
                  </a:lnTo>
                  <a:lnTo>
                    <a:pt x="1208" y="68"/>
                  </a:lnTo>
                  <a:lnTo>
                    <a:pt x="1223" y="95"/>
                  </a:lnTo>
                  <a:lnTo>
                    <a:pt x="1233" y="124"/>
                  </a:lnTo>
                  <a:lnTo>
                    <a:pt x="1236" y="155"/>
                  </a:lnTo>
                  <a:lnTo>
                    <a:pt x="1233" y="186"/>
                  </a:lnTo>
                  <a:lnTo>
                    <a:pt x="1223" y="215"/>
                  </a:lnTo>
                  <a:lnTo>
                    <a:pt x="1208" y="241"/>
                  </a:lnTo>
                  <a:lnTo>
                    <a:pt x="1187" y="264"/>
                  </a:lnTo>
                  <a:lnTo>
                    <a:pt x="1162" y="283"/>
                  </a:lnTo>
                  <a:lnTo>
                    <a:pt x="1134" y="297"/>
                  </a:lnTo>
                  <a:lnTo>
                    <a:pt x="1102" y="306"/>
                  </a:lnTo>
                  <a:lnTo>
                    <a:pt x="1067" y="309"/>
                  </a:lnTo>
                  <a:lnTo>
                    <a:pt x="168" y="309"/>
                  </a:lnTo>
                  <a:lnTo>
                    <a:pt x="135" y="306"/>
                  </a:lnTo>
                  <a:lnTo>
                    <a:pt x="103" y="297"/>
                  </a:lnTo>
                  <a:lnTo>
                    <a:pt x="75" y="283"/>
                  </a:lnTo>
                  <a:lnTo>
                    <a:pt x="49" y="264"/>
                  </a:lnTo>
                  <a:lnTo>
                    <a:pt x="29" y="241"/>
                  </a:lnTo>
                  <a:lnTo>
                    <a:pt x="13" y="215"/>
                  </a:lnTo>
                  <a:lnTo>
                    <a:pt x="4" y="186"/>
                  </a:lnTo>
                  <a:lnTo>
                    <a:pt x="0" y="155"/>
                  </a:lnTo>
                  <a:lnTo>
                    <a:pt x="4" y="124"/>
                  </a:lnTo>
                  <a:lnTo>
                    <a:pt x="13" y="95"/>
                  </a:lnTo>
                  <a:lnTo>
                    <a:pt x="29" y="68"/>
                  </a:lnTo>
                  <a:lnTo>
                    <a:pt x="49" y="46"/>
                  </a:lnTo>
                  <a:lnTo>
                    <a:pt x="75" y="27"/>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4" name="Freeform 119">
              <a:extLst>
                <a:ext uri="{FF2B5EF4-FFF2-40B4-BE49-F238E27FC236}">
                  <a16:creationId xmlns:a16="http://schemas.microsoft.com/office/drawing/2014/main" id="{2B03FF3D-4250-4ACE-8D94-9490FC13A36B}"/>
                </a:ext>
              </a:extLst>
            </p:cNvPr>
            <p:cNvSpPr>
              <a:spLocks noEditPoints="1"/>
            </p:cNvSpPr>
            <p:nvPr/>
          </p:nvSpPr>
          <p:spPr bwMode="auto">
            <a:xfrm>
              <a:off x="2543175" y="2405063"/>
              <a:ext cx="163513" cy="44450"/>
            </a:xfrm>
            <a:custGeom>
              <a:avLst/>
              <a:gdLst>
                <a:gd name="T0" fmla="*/ 168 w 1236"/>
                <a:gd name="T1" fmla="*/ 103 h 309"/>
                <a:gd name="T2" fmla="*/ 151 w 1236"/>
                <a:gd name="T3" fmla="*/ 105 h 309"/>
                <a:gd name="T4" fmla="*/ 136 w 1236"/>
                <a:gd name="T5" fmla="*/ 113 h 309"/>
                <a:gd name="T6" fmla="*/ 124 w 1236"/>
                <a:gd name="T7" fmla="*/ 124 h 309"/>
                <a:gd name="T8" fmla="*/ 115 w 1236"/>
                <a:gd name="T9" fmla="*/ 138 h 309"/>
                <a:gd name="T10" fmla="*/ 113 w 1236"/>
                <a:gd name="T11" fmla="*/ 154 h 309"/>
                <a:gd name="T12" fmla="*/ 115 w 1236"/>
                <a:gd name="T13" fmla="*/ 170 h 309"/>
                <a:gd name="T14" fmla="*/ 124 w 1236"/>
                <a:gd name="T15" fmla="*/ 185 h 309"/>
                <a:gd name="T16" fmla="*/ 136 w 1236"/>
                <a:gd name="T17" fmla="*/ 196 h 309"/>
                <a:gd name="T18" fmla="*/ 151 w 1236"/>
                <a:gd name="T19" fmla="*/ 203 h 309"/>
                <a:gd name="T20" fmla="*/ 168 w 1236"/>
                <a:gd name="T21" fmla="*/ 206 h 309"/>
                <a:gd name="T22" fmla="*/ 1067 w 1236"/>
                <a:gd name="T23" fmla="*/ 206 h 309"/>
                <a:gd name="T24" fmla="*/ 1086 w 1236"/>
                <a:gd name="T25" fmla="*/ 203 h 309"/>
                <a:gd name="T26" fmla="*/ 1101 w 1236"/>
                <a:gd name="T27" fmla="*/ 196 h 309"/>
                <a:gd name="T28" fmla="*/ 1113 w 1236"/>
                <a:gd name="T29" fmla="*/ 185 h 309"/>
                <a:gd name="T30" fmla="*/ 1121 w 1236"/>
                <a:gd name="T31" fmla="*/ 170 h 309"/>
                <a:gd name="T32" fmla="*/ 1124 w 1236"/>
                <a:gd name="T33" fmla="*/ 154 h 309"/>
                <a:gd name="T34" fmla="*/ 1121 w 1236"/>
                <a:gd name="T35" fmla="*/ 138 h 309"/>
                <a:gd name="T36" fmla="*/ 1113 w 1236"/>
                <a:gd name="T37" fmla="*/ 124 h 309"/>
                <a:gd name="T38" fmla="*/ 1101 w 1236"/>
                <a:gd name="T39" fmla="*/ 113 h 309"/>
                <a:gd name="T40" fmla="*/ 1086 w 1236"/>
                <a:gd name="T41" fmla="*/ 105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6 h 309"/>
                <a:gd name="T56" fmla="*/ 1187 w 1236"/>
                <a:gd name="T57" fmla="*/ 45 h 309"/>
                <a:gd name="T58" fmla="*/ 1208 w 1236"/>
                <a:gd name="T59" fmla="*/ 68 h 309"/>
                <a:gd name="T60" fmla="*/ 1223 w 1236"/>
                <a:gd name="T61" fmla="*/ 94 h 309"/>
                <a:gd name="T62" fmla="*/ 1233 w 1236"/>
                <a:gd name="T63" fmla="*/ 123 h 309"/>
                <a:gd name="T64" fmla="*/ 1236 w 1236"/>
                <a:gd name="T65" fmla="*/ 154 h 309"/>
                <a:gd name="T66" fmla="*/ 1233 w 1236"/>
                <a:gd name="T67" fmla="*/ 185 h 309"/>
                <a:gd name="T68" fmla="*/ 1223 w 1236"/>
                <a:gd name="T69" fmla="*/ 214 h 309"/>
                <a:gd name="T70" fmla="*/ 1208 w 1236"/>
                <a:gd name="T71" fmla="*/ 240 h 309"/>
                <a:gd name="T72" fmla="*/ 1187 w 1236"/>
                <a:gd name="T73" fmla="*/ 263 h 309"/>
                <a:gd name="T74" fmla="*/ 1162 w 1236"/>
                <a:gd name="T75" fmla="*/ 282 h 309"/>
                <a:gd name="T76" fmla="*/ 1134 w 1236"/>
                <a:gd name="T77" fmla="*/ 296 h 309"/>
                <a:gd name="T78" fmla="*/ 1102 w 1236"/>
                <a:gd name="T79" fmla="*/ 306 h 309"/>
                <a:gd name="T80" fmla="*/ 1067 w 1236"/>
                <a:gd name="T81" fmla="*/ 309 h 309"/>
                <a:gd name="T82" fmla="*/ 168 w 1236"/>
                <a:gd name="T83" fmla="*/ 309 h 309"/>
                <a:gd name="T84" fmla="*/ 135 w 1236"/>
                <a:gd name="T85" fmla="*/ 306 h 309"/>
                <a:gd name="T86" fmla="*/ 103 w 1236"/>
                <a:gd name="T87" fmla="*/ 296 h 309"/>
                <a:gd name="T88" fmla="*/ 75 w 1236"/>
                <a:gd name="T89" fmla="*/ 282 h 309"/>
                <a:gd name="T90" fmla="*/ 49 w 1236"/>
                <a:gd name="T91" fmla="*/ 263 h 309"/>
                <a:gd name="T92" fmla="*/ 29 w 1236"/>
                <a:gd name="T93" fmla="*/ 240 h 309"/>
                <a:gd name="T94" fmla="*/ 13 w 1236"/>
                <a:gd name="T95" fmla="*/ 214 h 309"/>
                <a:gd name="T96" fmla="*/ 4 w 1236"/>
                <a:gd name="T97" fmla="*/ 185 h 309"/>
                <a:gd name="T98" fmla="*/ 0 w 1236"/>
                <a:gd name="T99" fmla="*/ 154 h 309"/>
                <a:gd name="T100" fmla="*/ 4 w 1236"/>
                <a:gd name="T101" fmla="*/ 123 h 309"/>
                <a:gd name="T102" fmla="*/ 13 w 1236"/>
                <a:gd name="T103" fmla="*/ 94 h 309"/>
                <a:gd name="T104" fmla="*/ 29 w 1236"/>
                <a:gd name="T105" fmla="*/ 68 h 309"/>
                <a:gd name="T106" fmla="*/ 49 w 1236"/>
                <a:gd name="T107" fmla="*/ 45 h 309"/>
                <a:gd name="T108" fmla="*/ 75 w 1236"/>
                <a:gd name="T109" fmla="*/ 26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5"/>
                  </a:lnTo>
                  <a:lnTo>
                    <a:pt x="136" y="113"/>
                  </a:lnTo>
                  <a:lnTo>
                    <a:pt x="124" y="124"/>
                  </a:lnTo>
                  <a:lnTo>
                    <a:pt x="115" y="138"/>
                  </a:lnTo>
                  <a:lnTo>
                    <a:pt x="113" y="154"/>
                  </a:lnTo>
                  <a:lnTo>
                    <a:pt x="115" y="170"/>
                  </a:lnTo>
                  <a:lnTo>
                    <a:pt x="124" y="185"/>
                  </a:lnTo>
                  <a:lnTo>
                    <a:pt x="136" y="196"/>
                  </a:lnTo>
                  <a:lnTo>
                    <a:pt x="151" y="203"/>
                  </a:lnTo>
                  <a:lnTo>
                    <a:pt x="168" y="206"/>
                  </a:lnTo>
                  <a:lnTo>
                    <a:pt x="1067" y="206"/>
                  </a:lnTo>
                  <a:lnTo>
                    <a:pt x="1086" y="203"/>
                  </a:lnTo>
                  <a:lnTo>
                    <a:pt x="1101" y="196"/>
                  </a:lnTo>
                  <a:lnTo>
                    <a:pt x="1113" y="185"/>
                  </a:lnTo>
                  <a:lnTo>
                    <a:pt x="1121" y="170"/>
                  </a:lnTo>
                  <a:lnTo>
                    <a:pt x="1124" y="154"/>
                  </a:lnTo>
                  <a:lnTo>
                    <a:pt x="1121" y="138"/>
                  </a:lnTo>
                  <a:lnTo>
                    <a:pt x="1113" y="124"/>
                  </a:lnTo>
                  <a:lnTo>
                    <a:pt x="1101" y="113"/>
                  </a:lnTo>
                  <a:lnTo>
                    <a:pt x="1086" y="105"/>
                  </a:lnTo>
                  <a:lnTo>
                    <a:pt x="1067" y="103"/>
                  </a:lnTo>
                  <a:lnTo>
                    <a:pt x="168" y="103"/>
                  </a:lnTo>
                  <a:close/>
                  <a:moveTo>
                    <a:pt x="168" y="0"/>
                  </a:moveTo>
                  <a:lnTo>
                    <a:pt x="1067" y="0"/>
                  </a:lnTo>
                  <a:lnTo>
                    <a:pt x="1102" y="3"/>
                  </a:lnTo>
                  <a:lnTo>
                    <a:pt x="1134" y="12"/>
                  </a:lnTo>
                  <a:lnTo>
                    <a:pt x="1162" y="26"/>
                  </a:lnTo>
                  <a:lnTo>
                    <a:pt x="1187" y="45"/>
                  </a:lnTo>
                  <a:lnTo>
                    <a:pt x="1208" y="68"/>
                  </a:lnTo>
                  <a:lnTo>
                    <a:pt x="1223" y="94"/>
                  </a:lnTo>
                  <a:lnTo>
                    <a:pt x="1233" y="123"/>
                  </a:lnTo>
                  <a:lnTo>
                    <a:pt x="1236" y="154"/>
                  </a:lnTo>
                  <a:lnTo>
                    <a:pt x="1233" y="185"/>
                  </a:lnTo>
                  <a:lnTo>
                    <a:pt x="1223" y="214"/>
                  </a:lnTo>
                  <a:lnTo>
                    <a:pt x="1208" y="240"/>
                  </a:lnTo>
                  <a:lnTo>
                    <a:pt x="1187" y="263"/>
                  </a:lnTo>
                  <a:lnTo>
                    <a:pt x="1162" y="282"/>
                  </a:lnTo>
                  <a:lnTo>
                    <a:pt x="1134" y="296"/>
                  </a:lnTo>
                  <a:lnTo>
                    <a:pt x="1102" y="306"/>
                  </a:lnTo>
                  <a:lnTo>
                    <a:pt x="1067" y="309"/>
                  </a:lnTo>
                  <a:lnTo>
                    <a:pt x="168" y="309"/>
                  </a:lnTo>
                  <a:lnTo>
                    <a:pt x="135" y="306"/>
                  </a:lnTo>
                  <a:lnTo>
                    <a:pt x="103" y="296"/>
                  </a:lnTo>
                  <a:lnTo>
                    <a:pt x="75" y="282"/>
                  </a:lnTo>
                  <a:lnTo>
                    <a:pt x="49" y="263"/>
                  </a:lnTo>
                  <a:lnTo>
                    <a:pt x="29" y="240"/>
                  </a:lnTo>
                  <a:lnTo>
                    <a:pt x="13" y="214"/>
                  </a:lnTo>
                  <a:lnTo>
                    <a:pt x="4" y="185"/>
                  </a:lnTo>
                  <a:lnTo>
                    <a:pt x="0" y="154"/>
                  </a:lnTo>
                  <a:lnTo>
                    <a:pt x="4" y="123"/>
                  </a:lnTo>
                  <a:lnTo>
                    <a:pt x="13" y="94"/>
                  </a:lnTo>
                  <a:lnTo>
                    <a:pt x="29" y="68"/>
                  </a:lnTo>
                  <a:lnTo>
                    <a:pt x="49" y="45"/>
                  </a:lnTo>
                  <a:lnTo>
                    <a:pt x="75" y="26"/>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25" name="Grupa 695">
            <a:extLst>
              <a:ext uri="{FF2B5EF4-FFF2-40B4-BE49-F238E27FC236}">
                <a16:creationId xmlns:a16="http://schemas.microsoft.com/office/drawing/2014/main" id="{E989E80A-B900-4657-A04F-D756F6416257}"/>
              </a:ext>
            </a:extLst>
          </p:cNvPr>
          <p:cNvGrpSpPr/>
          <p:nvPr/>
        </p:nvGrpSpPr>
        <p:grpSpPr>
          <a:xfrm>
            <a:off x="1981973" y="3156187"/>
            <a:ext cx="312517" cy="292724"/>
            <a:chOff x="2387600" y="2130425"/>
            <a:chExt cx="476250" cy="446088"/>
          </a:xfrm>
          <a:solidFill>
            <a:srgbClr val="0E6EDF"/>
          </a:solidFill>
        </p:grpSpPr>
        <p:sp>
          <p:nvSpPr>
            <p:cNvPr id="26" name="Freeform 112">
              <a:extLst>
                <a:ext uri="{FF2B5EF4-FFF2-40B4-BE49-F238E27FC236}">
                  <a16:creationId xmlns:a16="http://schemas.microsoft.com/office/drawing/2014/main" id="{50C06BB7-FA1F-42D7-86B2-B4692FDB1DE2}"/>
                </a:ext>
              </a:extLst>
            </p:cNvPr>
            <p:cNvSpPr>
              <a:spLocks noEditPoints="1"/>
            </p:cNvSpPr>
            <p:nvPr/>
          </p:nvSpPr>
          <p:spPr bwMode="auto">
            <a:xfrm>
              <a:off x="2387600" y="2130425"/>
              <a:ext cx="476250" cy="446088"/>
            </a:xfrm>
            <a:custGeom>
              <a:avLst/>
              <a:gdLst>
                <a:gd name="T0" fmla="*/ 3260 w 3597"/>
                <a:gd name="T1" fmla="*/ 2988 h 3091"/>
                <a:gd name="T2" fmla="*/ 3484 w 3597"/>
                <a:gd name="T3" fmla="*/ 2885 h 3091"/>
                <a:gd name="T4" fmla="*/ 112 w 3597"/>
                <a:gd name="T5" fmla="*/ 2885 h 3091"/>
                <a:gd name="T6" fmla="*/ 337 w 3597"/>
                <a:gd name="T7" fmla="*/ 2988 h 3091"/>
                <a:gd name="T8" fmla="*/ 112 w 3597"/>
                <a:gd name="T9" fmla="*/ 2885 h 3091"/>
                <a:gd name="T10" fmla="*/ 274 w 3597"/>
                <a:gd name="T11" fmla="*/ 106 h 3091"/>
                <a:gd name="T12" fmla="*/ 209 w 3597"/>
                <a:gd name="T13" fmla="*/ 127 h 3091"/>
                <a:gd name="T14" fmla="*/ 158 w 3597"/>
                <a:gd name="T15" fmla="*/ 167 h 3091"/>
                <a:gd name="T16" fmla="*/ 124 w 3597"/>
                <a:gd name="T17" fmla="*/ 220 h 3091"/>
                <a:gd name="T18" fmla="*/ 112 w 3597"/>
                <a:gd name="T19" fmla="*/ 283 h 3091"/>
                <a:gd name="T20" fmla="*/ 3484 w 3597"/>
                <a:gd name="T21" fmla="*/ 2782 h 3091"/>
                <a:gd name="T22" fmla="*/ 3481 w 3597"/>
                <a:gd name="T23" fmla="*/ 251 h 3091"/>
                <a:gd name="T24" fmla="*/ 3457 w 3597"/>
                <a:gd name="T25" fmla="*/ 192 h 3091"/>
                <a:gd name="T26" fmla="*/ 3415 w 3597"/>
                <a:gd name="T27" fmla="*/ 145 h 3091"/>
                <a:gd name="T28" fmla="*/ 3356 w 3597"/>
                <a:gd name="T29" fmla="*/ 114 h 3091"/>
                <a:gd name="T30" fmla="*/ 3287 w 3597"/>
                <a:gd name="T31" fmla="*/ 103 h 3091"/>
                <a:gd name="T32" fmla="*/ 309 w 3597"/>
                <a:gd name="T33" fmla="*/ 0 h 3091"/>
                <a:gd name="T34" fmla="*/ 3333 w 3597"/>
                <a:gd name="T35" fmla="*/ 3 h 3091"/>
                <a:gd name="T36" fmla="*/ 3418 w 3597"/>
                <a:gd name="T37" fmla="*/ 26 h 3091"/>
                <a:gd name="T38" fmla="*/ 3490 w 3597"/>
                <a:gd name="T39" fmla="*/ 69 h 3091"/>
                <a:gd name="T40" fmla="*/ 3547 w 3597"/>
                <a:gd name="T41" fmla="*/ 129 h 3091"/>
                <a:gd name="T42" fmla="*/ 3584 w 3597"/>
                <a:gd name="T43" fmla="*/ 201 h 3091"/>
                <a:gd name="T44" fmla="*/ 3597 w 3597"/>
                <a:gd name="T45" fmla="*/ 283 h 3091"/>
                <a:gd name="T46" fmla="*/ 3593 w 3597"/>
                <a:gd name="T47" fmla="*/ 3012 h 3091"/>
                <a:gd name="T48" fmla="*/ 3572 w 3597"/>
                <a:gd name="T49" fmla="*/ 3053 h 3091"/>
                <a:gd name="T50" fmla="*/ 3533 w 3597"/>
                <a:gd name="T51" fmla="*/ 3081 h 3091"/>
                <a:gd name="T52" fmla="*/ 3484 w 3597"/>
                <a:gd name="T53" fmla="*/ 3091 h 3091"/>
                <a:gd name="T54" fmla="*/ 3233 w 3597"/>
                <a:gd name="T55" fmla="*/ 3089 h 3091"/>
                <a:gd name="T56" fmla="*/ 3189 w 3597"/>
                <a:gd name="T57" fmla="*/ 3069 h 3091"/>
                <a:gd name="T58" fmla="*/ 3158 w 3597"/>
                <a:gd name="T59" fmla="*/ 3034 h 3091"/>
                <a:gd name="T60" fmla="*/ 3147 w 3597"/>
                <a:gd name="T61" fmla="*/ 2988 h 3091"/>
                <a:gd name="T62" fmla="*/ 449 w 3597"/>
                <a:gd name="T63" fmla="*/ 2885 h 3091"/>
                <a:gd name="T64" fmla="*/ 446 w 3597"/>
                <a:gd name="T65" fmla="*/ 3012 h 3091"/>
                <a:gd name="T66" fmla="*/ 424 w 3597"/>
                <a:gd name="T67" fmla="*/ 3053 h 3091"/>
                <a:gd name="T68" fmla="*/ 386 w 3597"/>
                <a:gd name="T69" fmla="*/ 3081 h 3091"/>
                <a:gd name="T70" fmla="*/ 337 w 3597"/>
                <a:gd name="T71" fmla="*/ 3091 h 3091"/>
                <a:gd name="T72" fmla="*/ 86 w 3597"/>
                <a:gd name="T73" fmla="*/ 3089 h 3091"/>
                <a:gd name="T74" fmla="*/ 43 w 3597"/>
                <a:gd name="T75" fmla="*/ 3069 h 3091"/>
                <a:gd name="T76" fmla="*/ 11 w 3597"/>
                <a:gd name="T77" fmla="*/ 3034 h 3091"/>
                <a:gd name="T78" fmla="*/ 0 w 3597"/>
                <a:gd name="T79" fmla="*/ 2988 h 3091"/>
                <a:gd name="T80" fmla="*/ 3 w 3597"/>
                <a:gd name="T81" fmla="*/ 241 h 3091"/>
                <a:gd name="T82" fmla="*/ 28 w 3597"/>
                <a:gd name="T83" fmla="*/ 164 h 3091"/>
                <a:gd name="T84" fmla="*/ 76 w 3597"/>
                <a:gd name="T85" fmla="*/ 97 h 3091"/>
                <a:gd name="T86" fmla="*/ 141 w 3597"/>
                <a:gd name="T87" fmla="*/ 45 h 3091"/>
                <a:gd name="T88" fmla="*/ 220 w 3597"/>
                <a:gd name="T89" fmla="*/ 12 h 3091"/>
                <a:gd name="T90" fmla="*/ 309 w 3597"/>
                <a:gd name="T91" fmla="*/ 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7" h="3091">
                  <a:moveTo>
                    <a:pt x="3260" y="2885"/>
                  </a:moveTo>
                  <a:lnTo>
                    <a:pt x="3260" y="2988"/>
                  </a:lnTo>
                  <a:lnTo>
                    <a:pt x="3484" y="2988"/>
                  </a:lnTo>
                  <a:lnTo>
                    <a:pt x="3484" y="2885"/>
                  </a:lnTo>
                  <a:lnTo>
                    <a:pt x="3260" y="2885"/>
                  </a:lnTo>
                  <a:close/>
                  <a:moveTo>
                    <a:pt x="112" y="2885"/>
                  </a:moveTo>
                  <a:lnTo>
                    <a:pt x="112" y="2988"/>
                  </a:lnTo>
                  <a:lnTo>
                    <a:pt x="337" y="2988"/>
                  </a:lnTo>
                  <a:lnTo>
                    <a:pt x="337" y="2885"/>
                  </a:lnTo>
                  <a:lnTo>
                    <a:pt x="112" y="2885"/>
                  </a:lnTo>
                  <a:close/>
                  <a:moveTo>
                    <a:pt x="309" y="103"/>
                  </a:moveTo>
                  <a:lnTo>
                    <a:pt x="274" y="106"/>
                  </a:lnTo>
                  <a:lnTo>
                    <a:pt x="240" y="114"/>
                  </a:lnTo>
                  <a:lnTo>
                    <a:pt x="209" y="127"/>
                  </a:lnTo>
                  <a:lnTo>
                    <a:pt x="182" y="145"/>
                  </a:lnTo>
                  <a:lnTo>
                    <a:pt x="158" y="167"/>
                  </a:lnTo>
                  <a:lnTo>
                    <a:pt x="140" y="192"/>
                  </a:lnTo>
                  <a:lnTo>
                    <a:pt x="124" y="220"/>
                  </a:lnTo>
                  <a:lnTo>
                    <a:pt x="116" y="251"/>
                  </a:lnTo>
                  <a:lnTo>
                    <a:pt x="112" y="283"/>
                  </a:lnTo>
                  <a:lnTo>
                    <a:pt x="112" y="2782"/>
                  </a:lnTo>
                  <a:lnTo>
                    <a:pt x="3484" y="2782"/>
                  </a:lnTo>
                  <a:lnTo>
                    <a:pt x="3484" y="283"/>
                  </a:lnTo>
                  <a:lnTo>
                    <a:pt x="3481" y="251"/>
                  </a:lnTo>
                  <a:lnTo>
                    <a:pt x="3471" y="220"/>
                  </a:lnTo>
                  <a:lnTo>
                    <a:pt x="3457" y="192"/>
                  </a:lnTo>
                  <a:lnTo>
                    <a:pt x="3437" y="167"/>
                  </a:lnTo>
                  <a:lnTo>
                    <a:pt x="3415" y="145"/>
                  </a:lnTo>
                  <a:lnTo>
                    <a:pt x="3386" y="127"/>
                  </a:lnTo>
                  <a:lnTo>
                    <a:pt x="3356" y="114"/>
                  </a:lnTo>
                  <a:lnTo>
                    <a:pt x="3323" y="106"/>
                  </a:lnTo>
                  <a:lnTo>
                    <a:pt x="3287" y="103"/>
                  </a:lnTo>
                  <a:lnTo>
                    <a:pt x="309" y="103"/>
                  </a:lnTo>
                  <a:close/>
                  <a:moveTo>
                    <a:pt x="309" y="0"/>
                  </a:moveTo>
                  <a:lnTo>
                    <a:pt x="3287" y="0"/>
                  </a:lnTo>
                  <a:lnTo>
                    <a:pt x="3333" y="3"/>
                  </a:lnTo>
                  <a:lnTo>
                    <a:pt x="3376" y="12"/>
                  </a:lnTo>
                  <a:lnTo>
                    <a:pt x="3418" y="26"/>
                  </a:lnTo>
                  <a:lnTo>
                    <a:pt x="3456" y="45"/>
                  </a:lnTo>
                  <a:lnTo>
                    <a:pt x="3490" y="69"/>
                  </a:lnTo>
                  <a:lnTo>
                    <a:pt x="3520" y="97"/>
                  </a:lnTo>
                  <a:lnTo>
                    <a:pt x="3547" y="129"/>
                  </a:lnTo>
                  <a:lnTo>
                    <a:pt x="3567" y="164"/>
                  </a:lnTo>
                  <a:lnTo>
                    <a:pt x="3584" y="201"/>
                  </a:lnTo>
                  <a:lnTo>
                    <a:pt x="3593" y="241"/>
                  </a:lnTo>
                  <a:lnTo>
                    <a:pt x="3597" y="283"/>
                  </a:lnTo>
                  <a:lnTo>
                    <a:pt x="3597" y="2988"/>
                  </a:lnTo>
                  <a:lnTo>
                    <a:pt x="3593" y="3012"/>
                  </a:lnTo>
                  <a:lnTo>
                    <a:pt x="3585" y="3034"/>
                  </a:lnTo>
                  <a:lnTo>
                    <a:pt x="3572" y="3053"/>
                  </a:lnTo>
                  <a:lnTo>
                    <a:pt x="3554" y="3069"/>
                  </a:lnTo>
                  <a:lnTo>
                    <a:pt x="3533" y="3081"/>
                  </a:lnTo>
                  <a:lnTo>
                    <a:pt x="3509" y="3089"/>
                  </a:lnTo>
                  <a:lnTo>
                    <a:pt x="3484" y="3091"/>
                  </a:lnTo>
                  <a:lnTo>
                    <a:pt x="3260" y="3091"/>
                  </a:lnTo>
                  <a:lnTo>
                    <a:pt x="3233" y="3089"/>
                  </a:lnTo>
                  <a:lnTo>
                    <a:pt x="3209" y="3081"/>
                  </a:lnTo>
                  <a:lnTo>
                    <a:pt x="3189" y="3069"/>
                  </a:lnTo>
                  <a:lnTo>
                    <a:pt x="3171" y="3053"/>
                  </a:lnTo>
                  <a:lnTo>
                    <a:pt x="3158" y="3034"/>
                  </a:lnTo>
                  <a:lnTo>
                    <a:pt x="3149" y="3012"/>
                  </a:lnTo>
                  <a:lnTo>
                    <a:pt x="3147" y="2988"/>
                  </a:lnTo>
                  <a:lnTo>
                    <a:pt x="3147" y="2885"/>
                  </a:lnTo>
                  <a:lnTo>
                    <a:pt x="449" y="2885"/>
                  </a:lnTo>
                  <a:lnTo>
                    <a:pt x="449" y="2988"/>
                  </a:lnTo>
                  <a:lnTo>
                    <a:pt x="446" y="3012"/>
                  </a:lnTo>
                  <a:lnTo>
                    <a:pt x="439" y="3034"/>
                  </a:lnTo>
                  <a:lnTo>
                    <a:pt x="424" y="3053"/>
                  </a:lnTo>
                  <a:lnTo>
                    <a:pt x="407" y="3069"/>
                  </a:lnTo>
                  <a:lnTo>
                    <a:pt x="386" y="3081"/>
                  </a:lnTo>
                  <a:lnTo>
                    <a:pt x="363" y="3089"/>
                  </a:lnTo>
                  <a:lnTo>
                    <a:pt x="337" y="3091"/>
                  </a:lnTo>
                  <a:lnTo>
                    <a:pt x="112" y="3091"/>
                  </a:lnTo>
                  <a:lnTo>
                    <a:pt x="86" y="3089"/>
                  </a:lnTo>
                  <a:lnTo>
                    <a:pt x="63" y="3081"/>
                  </a:lnTo>
                  <a:lnTo>
                    <a:pt x="43" y="3069"/>
                  </a:lnTo>
                  <a:lnTo>
                    <a:pt x="25" y="3053"/>
                  </a:lnTo>
                  <a:lnTo>
                    <a:pt x="11" y="3034"/>
                  </a:lnTo>
                  <a:lnTo>
                    <a:pt x="3" y="3012"/>
                  </a:lnTo>
                  <a:lnTo>
                    <a:pt x="0" y="2988"/>
                  </a:lnTo>
                  <a:lnTo>
                    <a:pt x="0" y="283"/>
                  </a:lnTo>
                  <a:lnTo>
                    <a:pt x="3" y="241"/>
                  </a:lnTo>
                  <a:lnTo>
                    <a:pt x="13" y="201"/>
                  </a:lnTo>
                  <a:lnTo>
                    <a:pt x="28" y="164"/>
                  </a:lnTo>
                  <a:lnTo>
                    <a:pt x="50" y="129"/>
                  </a:lnTo>
                  <a:lnTo>
                    <a:pt x="76" y="97"/>
                  </a:lnTo>
                  <a:lnTo>
                    <a:pt x="107" y="69"/>
                  </a:lnTo>
                  <a:lnTo>
                    <a:pt x="141" y="45"/>
                  </a:lnTo>
                  <a:lnTo>
                    <a:pt x="179" y="26"/>
                  </a:lnTo>
                  <a:lnTo>
                    <a:pt x="220" y="12"/>
                  </a:lnTo>
                  <a:lnTo>
                    <a:pt x="263" y="3"/>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7" name="Freeform 113">
              <a:extLst>
                <a:ext uri="{FF2B5EF4-FFF2-40B4-BE49-F238E27FC236}">
                  <a16:creationId xmlns:a16="http://schemas.microsoft.com/office/drawing/2014/main" id="{55A2A2C4-2C6E-45FE-8B0C-80579D822867}"/>
                </a:ext>
              </a:extLst>
            </p:cNvPr>
            <p:cNvSpPr>
              <a:spLocks/>
            </p:cNvSpPr>
            <p:nvPr/>
          </p:nvSpPr>
          <p:spPr bwMode="auto">
            <a:xfrm>
              <a:off x="2744788" y="2166938"/>
              <a:ext cx="30163" cy="15875"/>
            </a:xfrm>
            <a:custGeom>
              <a:avLst/>
              <a:gdLst>
                <a:gd name="T0" fmla="*/ 55 w 225"/>
                <a:gd name="T1" fmla="*/ 0 h 103"/>
                <a:gd name="T2" fmla="*/ 168 w 225"/>
                <a:gd name="T3" fmla="*/ 0 h 103"/>
                <a:gd name="T4" fmla="*/ 185 w 225"/>
                <a:gd name="T5" fmla="*/ 3 h 103"/>
                <a:gd name="T6" fmla="*/ 202 w 225"/>
                <a:gd name="T7" fmla="*/ 10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3 h 103"/>
                <a:gd name="T20" fmla="*/ 185 w 225"/>
                <a:gd name="T21" fmla="*/ 101 h 103"/>
                <a:gd name="T22" fmla="*/ 168 w 225"/>
                <a:gd name="T23" fmla="*/ 103 h 103"/>
                <a:gd name="T24" fmla="*/ 55 w 225"/>
                <a:gd name="T25" fmla="*/ 103 h 103"/>
                <a:gd name="T26" fmla="*/ 38 w 225"/>
                <a:gd name="T27" fmla="*/ 101 h 103"/>
                <a:gd name="T28" fmla="*/ 23 w 225"/>
                <a:gd name="T29" fmla="*/ 93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10 h 103"/>
                <a:gd name="T42" fmla="*/ 38 w 225"/>
                <a:gd name="T43" fmla="*/ 3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3"/>
                  </a:lnTo>
                  <a:lnTo>
                    <a:pt x="202" y="10"/>
                  </a:lnTo>
                  <a:lnTo>
                    <a:pt x="214" y="21"/>
                  </a:lnTo>
                  <a:lnTo>
                    <a:pt x="221" y="35"/>
                  </a:lnTo>
                  <a:lnTo>
                    <a:pt x="225" y="52"/>
                  </a:lnTo>
                  <a:lnTo>
                    <a:pt x="221" y="68"/>
                  </a:lnTo>
                  <a:lnTo>
                    <a:pt x="214" y="82"/>
                  </a:lnTo>
                  <a:lnTo>
                    <a:pt x="202" y="93"/>
                  </a:lnTo>
                  <a:lnTo>
                    <a:pt x="185" y="101"/>
                  </a:lnTo>
                  <a:lnTo>
                    <a:pt x="168" y="103"/>
                  </a:lnTo>
                  <a:lnTo>
                    <a:pt x="55" y="103"/>
                  </a:lnTo>
                  <a:lnTo>
                    <a:pt x="38" y="101"/>
                  </a:lnTo>
                  <a:lnTo>
                    <a:pt x="23" y="93"/>
                  </a:lnTo>
                  <a:lnTo>
                    <a:pt x="11" y="82"/>
                  </a:lnTo>
                  <a:lnTo>
                    <a:pt x="2" y="68"/>
                  </a:lnTo>
                  <a:lnTo>
                    <a:pt x="0" y="52"/>
                  </a:lnTo>
                  <a:lnTo>
                    <a:pt x="2" y="35"/>
                  </a:lnTo>
                  <a:lnTo>
                    <a:pt x="11" y="21"/>
                  </a:lnTo>
                  <a:lnTo>
                    <a:pt x="23" y="10"/>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8" name="Freeform 114">
              <a:extLst>
                <a:ext uri="{FF2B5EF4-FFF2-40B4-BE49-F238E27FC236}">
                  <a16:creationId xmlns:a16="http://schemas.microsoft.com/office/drawing/2014/main" id="{B397688F-3A5C-4532-AF32-4CADB5564C44}"/>
                </a:ext>
              </a:extLst>
            </p:cNvPr>
            <p:cNvSpPr>
              <a:spLocks/>
            </p:cNvSpPr>
            <p:nvPr/>
          </p:nvSpPr>
          <p:spPr bwMode="auto">
            <a:xfrm>
              <a:off x="2424113" y="2166938"/>
              <a:ext cx="304800" cy="163513"/>
            </a:xfrm>
            <a:custGeom>
              <a:avLst/>
              <a:gdLst>
                <a:gd name="T0" fmla="*/ 113 w 2304"/>
                <a:gd name="T1" fmla="*/ 0 h 1133"/>
                <a:gd name="T2" fmla="*/ 2248 w 2304"/>
                <a:gd name="T3" fmla="*/ 0 h 1133"/>
                <a:gd name="T4" fmla="*/ 2265 w 2304"/>
                <a:gd name="T5" fmla="*/ 3 h 1133"/>
                <a:gd name="T6" fmla="*/ 2280 w 2304"/>
                <a:gd name="T7" fmla="*/ 10 h 1133"/>
                <a:gd name="T8" fmla="*/ 2294 w 2304"/>
                <a:gd name="T9" fmla="*/ 21 h 1133"/>
                <a:gd name="T10" fmla="*/ 2301 w 2304"/>
                <a:gd name="T11" fmla="*/ 35 h 1133"/>
                <a:gd name="T12" fmla="*/ 2304 w 2304"/>
                <a:gd name="T13" fmla="*/ 52 h 1133"/>
                <a:gd name="T14" fmla="*/ 2301 w 2304"/>
                <a:gd name="T15" fmla="*/ 68 h 1133"/>
                <a:gd name="T16" fmla="*/ 2294 w 2304"/>
                <a:gd name="T17" fmla="*/ 82 h 1133"/>
                <a:gd name="T18" fmla="*/ 2280 w 2304"/>
                <a:gd name="T19" fmla="*/ 93 h 1133"/>
                <a:gd name="T20" fmla="*/ 2265 w 2304"/>
                <a:gd name="T21" fmla="*/ 101 h 1133"/>
                <a:gd name="T22" fmla="*/ 2248 w 2304"/>
                <a:gd name="T23" fmla="*/ 103 h 1133"/>
                <a:gd name="T24" fmla="*/ 113 w 2304"/>
                <a:gd name="T25" fmla="*/ 103 h 1133"/>
                <a:gd name="T26" fmla="*/ 113 w 2304"/>
                <a:gd name="T27" fmla="*/ 1030 h 1133"/>
                <a:gd name="T28" fmla="*/ 281 w 2304"/>
                <a:gd name="T29" fmla="*/ 1030 h 1133"/>
                <a:gd name="T30" fmla="*/ 298 w 2304"/>
                <a:gd name="T31" fmla="*/ 1033 h 1133"/>
                <a:gd name="T32" fmla="*/ 315 w 2304"/>
                <a:gd name="T33" fmla="*/ 1040 h 1133"/>
                <a:gd name="T34" fmla="*/ 327 w 2304"/>
                <a:gd name="T35" fmla="*/ 1052 h 1133"/>
                <a:gd name="T36" fmla="*/ 334 w 2304"/>
                <a:gd name="T37" fmla="*/ 1066 h 1133"/>
                <a:gd name="T38" fmla="*/ 338 w 2304"/>
                <a:gd name="T39" fmla="*/ 1082 h 1133"/>
                <a:gd name="T40" fmla="*/ 334 w 2304"/>
                <a:gd name="T41" fmla="*/ 1098 h 1133"/>
                <a:gd name="T42" fmla="*/ 327 w 2304"/>
                <a:gd name="T43" fmla="*/ 1112 h 1133"/>
                <a:gd name="T44" fmla="*/ 315 w 2304"/>
                <a:gd name="T45" fmla="*/ 1124 h 1133"/>
                <a:gd name="T46" fmla="*/ 298 w 2304"/>
                <a:gd name="T47" fmla="*/ 1131 h 1133"/>
                <a:gd name="T48" fmla="*/ 281 w 2304"/>
                <a:gd name="T49" fmla="*/ 1133 h 1133"/>
                <a:gd name="T50" fmla="*/ 113 w 2304"/>
                <a:gd name="T51" fmla="*/ 1133 h 1133"/>
                <a:gd name="T52" fmla="*/ 87 w 2304"/>
                <a:gd name="T53" fmla="*/ 1131 h 1133"/>
                <a:gd name="T54" fmla="*/ 63 w 2304"/>
                <a:gd name="T55" fmla="*/ 1123 h 1133"/>
                <a:gd name="T56" fmla="*/ 42 w 2304"/>
                <a:gd name="T57" fmla="*/ 1111 h 1133"/>
                <a:gd name="T58" fmla="*/ 24 w 2304"/>
                <a:gd name="T59" fmla="*/ 1095 h 1133"/>
                <a:gd name="T60" fmla="*/ 11 w 2304"/>
                <a:gd name="T61" fmla="*/ 1076 h 1133"/>
                <a:gd name="T62" fmla="*/ 3 w 2304"/>
                <a:gd name="T63" fmla="*/ 1054 h 1133"/>
                <a:gd name="T64" fmla="*/ 0 w 2304"/>
                <a:gd name="T65" fmla="*/ 1030 h 1133"/>
                <a:gd name="T66" fmla="*/ 0 w 2304"/>
                <a:gd name="T67" fmla="*/ 103 h 1133"/>
                <a:gd name="T68" fmla="*/ 3 w 2304"/>
                <a:gd name="T69" fmla="*/ 80 h 1133"/>
                <a:gd name="T70" fmla="*/ 11 w 2304"/>
                <a:gd name="T71" fmla="*/ 58 h 1133"/>
                <a:gd name="T72" fmla="*/ 24 w 2304"/>
                <a:gd name="T73" fmla="*/ 39 h 1133"/>
                <a:gd name="T74" fmla="*/ 42 w 2304"/>
                <a:gd name="T75" fmla="*/ 23 h 1133"/>
                <a:gd name="T76" fmla="*/ 63 w 2304"/>
                <a:gd name="T77" fmla="*/ 11 h 1133"/>
                <a:gd name="T78" fmla="*/ 87 w 2304"/>
                <a:gd name="T79" fmla="*/ 3 h 1133"/>
                <a:gd name="T80" fmla="*/ 113 w 2304"/>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4" h="1133">
                  <a:moveTo>
                    <a:pt x="113" y="0"/>
                  </a:moveTo>
                  <a:lnTo>
                    <a:pt x="2248" y="0"/>
                  </a:lnTo>
                  <a:lnTo>
                    <a:pt x="2265" y="3"/>
                  </a:lnTo>
                  <a:lnTo>
                    <a:pt x="2280" y="10"/>
                  </a:lnTo>
                  <a:lnTo>
                    <a:pt x="2294" y="21"/>
                  </a:lnTo>
                  <a:lnTo>
                    <a:pt x="2301" y="35"/>
                  </a:lnTo>
                  <a:lnTo>
                    <a:pt x="2304" y="52"/>
                  </a:lnTo>
                  <a:lnTo>
                    <a:pt x="2301" y="68"/>
                  </a:lnTo>
                  <a:lnTo>
                    <a:pt x="2294" y="82"/>
                  </a:lnTo>
                  <a:lnTo>
                    <a:pt x="2280" y="93"/>
                  </a:lnTo>
                  <a:lnTo>
                    <a:pt x="2265" y="101"/>
                  </a:lnTo>
                  <a:lnTo>
                    <a:pt x="2248" y="103"/>
                  </a:lnTo>
                  <a:lnTo>
                    <a:pt x="113" y="103"/>
                  </a:lnTo>
                  <a:lnTo>
                    <a:pt x="113" y="1030"/>
                  </a:lnTo>
                  <a:lnTo>
                    <a:pt x="281" y="1030"/>
                  </a:lnTo>
                  <a:lnTo>
                    <a:pt x="298" y="1033"/>
                  </a:lnTo>
                  <a:lnTo>
                    <a:pt x="315" y="1040"/>
                  </a:lnTo>
                  <a:lnTo>
                    <a:pt x="327" y="1052"/>
                  </a:lnTo>
                  <a:lnTo>
                    <a:pt x="334" y="1066"/>
                  </a:lnTo>
                  <a:lnTo>
                    <a:pt x="338" y="1082"/>
                  </a:lnTo>
                  <a:lnTo>
                    <a:pt x="334" y="1098"/>
                  </a:lnTo>
                  <a:lnTo>
                    <a:pt x="327" y="1112"/>
                  </a:lnTo>
                  <a:lnTo>
                    <a:pt x="315" y="1124"/>
                  </a:lnTo>
                  <a:lnTo>
                    <a:pt x="298" y="1131"/>
                  </a:lnTo>
                  <a:lnTo>
                    <a:pt x="281" y="1133"/>
                  </a:lnTo>
                  <a:lnTo>
                    <a:pt x="113" y="1133"/>
                  </a:lnTo>
                  <a:lnTo>
                    <a:pt x="87" y="1131"/>
                  </a:lnTo>
                  <a:lnTo>
                    <a:pt x="63" y="1123"/>
                  </a:lnTo>
                  <a:lnTo>
                    <a:pt x="42" y="1111"/>
                  </a:lnTo>
                  <a:lnTo>
                    <a:pt x="24" y="1095"/>
                  </a:lnTo>
                  <a:lnTo>
                    <a:pt x="11" y="1076"/>
                  </a:lnTo>
                  <a:lnTo>
                    <a:pt x="3" y="1054"/>
                  </a:lnTo>
                  <a:lnTo>
                    <a:pt x="0" y="1030"/>
                  </a:lnTo>
                  <a:lnTo>
                    <a:pt x="0" y="103"/>
                  </a:lnTo>
                  <a:lnTo>
                    <a:pt x="3" y="80"/>
                  </a:lnTo>
                  <a:lnTo>
                    <a:pt x="11" y="58"/>
                  </a:lnTo>
                  <a:lnTo>
                    <a:pt x="24" y="39"/>
                  </a:lnTo>
                  <a:lnTo>
                    <a:pt x="42" y="23"/>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9" name="Freeform 115">
              <a:extLst>
                <a:ext uri="{FF2B5EF4-FFF2-40B4-BE49-F238E27FC236}">
                  <a16:creationId xmlns:a16="http://schemas.microsoft.com/office/drawing/2014/main" id="{536B9EC1-7278-41D3-85A3-6F36E1F49FD0}"/>
                </a:ext>
              </a:extLst>
            </p:cNvPr>
            <p:cNvSpPr>
              <a:spLocks/>
            </p:cNvSpPr>
            <p:nvPr/>
          </p:nvSpPr>
          <p:spPr bwMode="auto">
            <a:xfrm>
              <a:off x="2617788" y="2166938"/>
              <a:ext cx="207963" cy="163513"/>
            </a:xfrm>
            <a:custGeom>
              <a:avLst/>
              <a:gdLst>
                <a:gd name="T0" fmla="*/ 1349 w 1573"/>
                <a:gd name="T1" fmla="*/ 0 h 1133"/>
                <a:gd name="T2" fmla="*/ 1461 w 1573"/>
                <a:gd name="T3" fmla="*/ 0 h 1133"/>
                <a:gd name="T4" fmla="*/ 1487 w 1573"/>
                <a:gd name="T5" fmla="*/ 3 h 1133"/>
                <a:gd name="T6" fmla="*/ 1510 w 1573"/>
                <a:gd name="T7" fmla="*/ 11 h 1133"/>
                <a:gd name="T8" fmla="*/ 1532 w 1573"/>
                <a:gd name="T9" fmla="*/ 23 h 1133"/>
                <a:gd name="T10" fmla="*/ 1549 w 1573"/>
                <a:gd name="T11" fmla="*/ 39 h 1133"/>
                <a:gd name="T12" fmla="*/ 1562 w 1573"/>
                <a:gd name="T13" fmla="*/ 58 h 1133"/>
                <a:gd name="T14" fmla="*/ 1571 w 1573"/>
                <a:gd name="T15" fmla="*/ 80 h 1133"/>
                <a:gd name="T16" fmla="*/ 1573 w 1573"/>
                <a:gd name="T17" fmla="*/ 103 h 1133"/>
                <a:gd name="T18" fmla="*/ 1573 w 1573"/>
                <a:gd name="T19" fmla="*/ 1030 h 1133"/>
                <a:gd name="T20" fmla="*/ 1571 w 1573"/>
                <a:gd name="T21" fmla="*/ 1054 h 1133"/>
                <a:gd name="T22" fmla="*/ 1562 w 1573"/>
                <a:gd name="T23" fmla="*/ 1076 h 1133"/>
                <a:gd name="T24" fmla="*/ 1549 w 1573"/>
                <a:gd name="T25" fmla="*/ 1095 h 1133"/>
                <a:gd name="T26" fmla="*/ 1532 w 1573"/>
                <a:gd name="T27" fmla="*/ 1111 h 1133"/>
                <a:gd name="T28" fmla="*/ 1510 w 1573"/>
                <a:gd name="T29" fmla="*/ 1123 h 1133"/>
                <a:gd name="T30" fmla="*/ 1487 w 1573"/>
                <a:gd name="T31" fmla="*/ 1131 h 1133"/>
                <a:gd name="T32" fmla="*/ 1461 w 1573"/>
                <a:gd name="T33" fmla="*/ 1133 h 1133"/>
                <a:gd name="T34" fmla="*/ 56 w 1573"/>
                <a:gd name="T35" fmla="*/ 1133 h 1133"/>
                <a:gd name="T36" fmla="*/ 38 w 1573"/>
                <a:gd name="T37" fmla="*/ 1131 h 1133"/>
                <a:gd name="T38" fmla="*/ 23 w 1573"/>
                <a:gd name="T39" fmla="*/ 1124 h 1133"/>
                <a:gd name="T40" fmla="*/ 11 w 1573"/>
                <a:gd name="T41" fmla="*/ 1112 h 1133"/>
                <a:gd name="T42" fmla="*/ 2 w 1573"/>
                <a:gd name="T43" fmla="*/ 1098 h 1133"/>
                <a:gd name="T44" fmla="*/ 0 w 1573"/>
                <a:gd name="T45" fmla="*/ 1082 h 1133"/>
                <a:gd name="T46" fmla="*/ 2 w 1573"/>
                <a:gd name="T47" fmla="*/ 1066 h 1133"/>
                <a:gd name="T48" fmla="*/ 11 w 1573"/>
                <a:gd name="T49" fmla="*/ 1052 h 1133"/>
                <a:gd name="T50" fmla="*/ 23 w 1573"/>
                <a:gd name="T51" fmla="*/ 1040 h 1133"/>
                <a:gd name="T52" fmla="*/ 38 w 1573"/>
                <a:gd name="T53" fmla="*/ 1033 h 1133"/>
                <a:gd name="T54" fmla="*/ 56 w 1573"/>
                <a:gd name="T55" fmla="*/ 1030 h 1133"/>
                <a:gd name="T56" fmla="*/ 1461 w 1573"/>
                <a:gd name="T57" fmla="*/ 1030 h 1133"/>
                <a:gd name="T58" fmla="*/ 1461 w 1573"/>
                <a:gd name="T59" fmla="*/ 103 h 1133"/>
                <a:gd name="T60" fmla="*/ 1349 w 1573"/>
                <a:gd name="T61" fmla="*/ 103 h 1133"/>
                <a:gd name="T62" fmla="*/ 1331 w 1573"/>
                <a:gd name="T63" fmla="*/ 101 h 1133"/>
                <a:gd name="T64" fmla="*/ 1316 w 1573"/>
                <a:gd name="T65" fmla="*/ 93 h 1133"/>
                <a:gd name="T66" fmla="*/ 1304 w 1573"/>
                <a:gd name="T67" fmla="*/ 82 h 1133"/>
                <a:gd name="T68" fmla="*/ 1295 w 1573"/>
                <a:gd name="T69" fmla="*/ 68 h 1133"/>
                <a:gd name="T70" fmla="*/ 1293 w 1573"/>
                <a:gd name="T71" fmla="*/ 52 h 1133"/>
                <a:gd name="T72" fmla="*/ 1295 w 1573"/>
                <a:gd name="T73" fmla="*/ 35 h 1133"/>
                <a:gd name="T74" fmla="*/ 1304 w 1573"/>
                <a:gd name="T75" fmla="*/ 21 h 1133"/>
                <a:gd name="T76" fmla="*/ 1316 w 1573"/>
                <a:gd name="T77" fmla="*/ 10 h 1133"/>
                <a:gd name="T78" fmla="*/ 1331 w 1573"/>
                <a:gd name="T79" fmla="*/ 3 h 1133"/>
                <a:gd name="T80" fmla="*/ 1349 w 1573"/>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3" h="1133">
                  <a:moveTo>
                    <a:pt x="1349" y="0"/>
                  </a:moveTo>
                  <a:lnTo>
                    <a:pt x="1461" y="0"/>
                  </a:lnTo>
                  <a:lnTo>
                    <a:pt x="1487" y="3"/>
                  </a:lnTo>
                  <a:lnTo>
                    <a:pt x="1510" y="11"/>
                  </a:lnTo>
                  <a:lnTo>
                    <a:pt x="1532" y="23"/>
                  </a:lnTo>
                  <a:lnTo>
                    <a:pt x="1549" y="39"/>
                  </a:lnTo>
                  <a:lnTo>
                    <a:pt x="1562" y="58"/>
                  </a:lnTo>
                  <a:lnTo>
                    <a:pt x="1571" y="80"/>
                  </a:lnTo>
                  <a:lnTo>
                    <a:pt x="1573" y="103"/>
                  </a:lnTo>
                  <a:lnTo>
                    <a:pt x="1573" y="1030"/>
                  </a:lnTo>
                  <a:lnTo>
                    <a:pt x="1571" y="1054"/>
                  </a:lnTo>
                  <a:lnTo>
                    <a:pt x="1562" y="1076"/>
                  </a:lnTo>
                  <a:lnTo>
                    <a:pt x="1549" y="1095"/>
                  </a:lnTo>
                  <a:lnTo>
                    <a:pt x="1532" y="1111"/>
                  </a:lnTo>
                  <a:lnTo>
                    <a:pt x="1510" y="1123"/>
                  </a:lnTo>
                  <a:lnTo>
                    <a:pt x="1487" y="1131"/>
                  </a:lnTo>
                  <a:lnTo>
                    <a:pt x="1461" y="1133"/>
                  </a:lnTo>
                  <a:lnTo>
                    <a:pt x="56" y="1133"/>
                  </a:lnTo>
                  <a:lnTo>
                    <a:pt x="38" y="1131"/>
                  </a:lnTo>
                  <a:lnTo>
                    <a:pt x="23" y="1124"/>
                  </a:lnTo>
                  <a:lnTo>
                    <a:pt x="11" y="1112"/>
                  </a:lnTo>
                  <a:lnTo>
                    <a:pt x="2" y="1098"/>
                  </a:lnTo>
                  <a:lnTo>
                    <a:pt x="0" y="1082"/>
                  </a:lnTo>
                  <a:lnTo>
                    <a:pt x="2" y="1066"/>
                  </a:lnTo>
                  <a:lnTo>
                    <a:pt x="11" y="1052"/>
                  </a:lnTo>
                  <a:lnTo>
                    <a:pt x="23" y="1040"/>
                  </a:lnTo>
                  <a:lnTo>
                    <a:pt x="38" y="1033"/>
                  </a:lnTo>
                  <a:lnTo>
                    <a:pt x="56" y="1030"/>
                  </a:lnTo>
                  <a:lnTo>
                    <a:pt x="1461" y="1030"/>
                  </a:lnTo>
                  <a:lnTo>
                    <a:pt x="1461" y="103"/>
                  </a:lnTo>
                  <a:lnTo>
                    <a:pt x="1349" y="103"/>
                  </a:lnTo>
                  <a:lnTo>
                    <a:pt x="1331" y="101"/>
                  </a:lnTo>
                  <a:lnTo>
                    <a:pt x="1316" y="93"/>
                  </a:lnTo>
                  <a:lnTo>
                    <a:pt x="1304" y="82"/>
                  </a:lnTo>
                  <a:lnTo>
                    <a:pt x="1295" y="68"/>
                  </a:lnTo>
                  <a:lnTo>
                    <a:pt x="1293" y="52"/>
                  </a:lnTo>
                  <a:lnTo>
                    <a:pt x="1295" y="35"/>
                  </a:lnTo>
                  <a:lnTo>
                    <a:pt x="1304" y="21"/>
                  </a:lnTo>
                  <a:lnTo>
                    <a:pt x="1316" y="10"/>
                  </a:lnTo>
                  <a:lnTo>
                    <a:pt x="1331" y="3"/>
                  </a:lnTo>
                  <a:lnTo>
                    <a:pt x="1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0" name="Freeform 116">
              <a:extLst>
                <a:ext uri="{FF2B5EF4-FFF2-40B4-BE49-F238E27FC236}">
                  <a16:creationId xmlns:a16="http://schemas.microsoft.com/office/drawing/2014/main" id="{DC69CBA5-B30B-4EE9-9708-BD4E09FBAF98}"/>
                </a:ext>
              </a:extLst>
            </p:cNvPr>
            <p:cNvSpPr>
              <a:spLocks/>
            </p:cNvSpPr>
            <p:nvPr/>
          </p:nvSpPr>
          <p:spPr bwMode="auto">
            <a:xfrm>
              <a:off x="2744788" y="2346325"/>
              <a:ext cx="30163" cy="14288"/>
            </a:xfrm>
            <a:custGeom>
              <a:avLst/>
              <a:gdLst>
                <a:gd name="T0" fmla="*/ 55 w 225"/>
                <a:gd name="T1" fmla="*/ 0 h 103"/>
                <a:gd name="T2" fmla="*/ 168 w 225"/>
                <a:gd name="T3" fmla="*/ 0 h 103"/>
                <a:gd name="T4" fmla="*/ 185 w 225"/>
                <a:gd name="T5" fmla="*/ 2 h 103"/>
                <a:gd name="T6" fmla="*/ 202 w 225"/>
                <a:gd name="T7" fmla="*/ 9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4 h 103"/>
                <a:gd name="T20" fmla="*/ 185 w 225"/>
                <a:gd name="T21" fmla="*/ 101 h 103"/>
                <a:gd name="T22" fmla="*/ 168 w 225"/>
                <a:gd name="T23" fmla="*/ 103 h 103"/>
                <a:gd name="T24" fmla="*/ 55 w 225"/>
                <a:gd name="T25" fmla="*/ 103 h 103"/>
                <a:gd name="T26" fmla="*/ 38 w 225"/>
                <a:gd name="T27" fmla="*/ 101 h 103"/>
                <a:gd name="T28" fmla="*/ 23 w 225"/>
                <a:gd name="T29" fmla="*/ 94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9 h 103"/>
                <a:gd name="T42" fmla="*/ 38 w 225"/>
                <a:gd name="T43" fmla="*/ 2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2"/>
                  </a:lnTo>
                  <a:lnTo>
                    <a:pt x="202" y="9"/>
                  </a:lnTo>
                  <a:lnTo>
                    <a:pt x="214" y="21"/>
                  </a:lnTo>
                  <a:lnTo>
                    <a:pt x="221" y="35"/>
                  </a:lnTo>
                  <a:lnTo>
                    <a:pt x="225" y="52"/>
                  </a:lnTo>
                  <a:lnTo>
                    <a:pt x="221" y="68"/>
                  </a:lnTo>
                  <a:lnTo>
                    <a:pt x="214" y="82"/>
                  </a:lnTo>
                  <a:lnTo>
                    <a:pt x="202" y="94"/>
                  </a:lnTo>
                  <a:lnTo>
                    <a:pt x="185" y="101"/>
                  </a:lnTo>
                  <a:lnTo>
                    <a:pt x="168" y="103"/>
                  </a:lnTo>
                  <a:lnTo>
                    <a:pt x="55" y="103"/>
                  </a:lnTo>
                  <a:lnTo>
                    <a:pt x="38" y="101"/>
                  </a:lnTo>
                  <a:lnTo>
                    <a:pt x="23" y="94"/>
                  </a:lnTo>
                  <a:lnTo>
                    <a:pt x="11" y="82"/>
                  </a:lnTo>
                  <a:lnTo>
                    <a:pt x="2" y="68"/>
                  </a:lnTo>
                  <a:lnTo>
                    <a:pt x="0" y="52"/>
                  </a:lnTo>
                  <a:lnTo>
                    <a:pt x="2" y="35"/>
                  </a:lnTo>
                  <a:lnTo>
                    <a:pt x="11" y="21"/>
                  </a:lnTo>
                  <a:lnTo>
                    <a:pt x="23" y="9"/>
                  </a:lnTo>
                  <a:lnTo>
                    <a:pt x="38" y="2"/>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1" name="Freeform 117">
              <a:extLst>
                <a:ext uri="{FF2B5EF4-FFF2-40B4-BE49-F238E27FC236}">
                  <a16:creationId xmlns:a16="http://schemas.microsoft.com/office/drawing/2014/main" id="{B5AFD8F0-8264-455D-9A0E-DCFB31548AE0}"/>
                </a:ext>
              </a:extLst>
            </p:cNvPr>
            <p:cNvSpPr>
              <a:spLocks noEditPoints="1"/>
            </p:cNvSpPr>
            <p:nvPr/>
          </p:nvSpPr>
          <p:spPr bwMode="auto">
            <a:xfrm>
              <a:off x="2424113" y="2271713"/>
              <a:ext cx="401638" cy="238125"/>
            </a:xfrm>
            <a:custGeom>
              <a:avLst/>
              <a:gdLst>
                <a:gd name="T0" fmla="*/ 473 w 3034"/>
                <a:gd name="T1" fmla="*/ 515 h 1649"/>
                <a:gd name="T2" fmla="*/ 899 w 3034"/>
                <a:gd name="T3" fmla="*/ 124 h 1649"/>
                <a:gd name="T4" fmla="*/ 924 w 3034"/>
                <a:gd name="T5" fmla="*/ 5 h 1649"/>
                <a:gd name="T6" fmla="*/ 1484 w 3034"/>
                <a:gd name="T7" fmla="*/ 515 h 1649"/>
                <a:gd name="T8" fmla="*/ 2265 w 3034"/>
                <a:gd name="T9" fmla="*/ 517 h 1649"/>
                <a:gd name="T10" fmla="*/ 2294 w 3034"/>
                <a:gd name="T11" fmla="*/ 536 h 1649"/>
                <a:gd name="T12" fmla="*/ 2304 w 3034"/>
                <a:gd name="T13" fmla="*/ 567 h 1649"/>
                <a:gd name="T14" fmla="*/ 2294 w 3034"/>
                <a:gd name="T15" fmla="*/ 597 h 1649"/>
                <a:gd name="T16" fmla="*/ 2265 w 3034"/>
                <a:gd name="T17" fmla="*/ 616 h 1649"/>
                <a:gd name="T18" fmla="*/ 113 w 3034"/>
                <a:gd name="T19" fmla="*/ 618 h 1649"/>
                <a:gd name="T20" fmla="*/ 2922 w 3034"/>
                <a:gd name="T21" fmla="*/ 1546 h 1649"/>
                <a:gd name="T22" fmla="*/ 2810 w 3034"/>
                <a:gd name="T23" fmla="*/ 618 h 1649"/>
                <a:gd name="T24" fmla="*/ 2777 w 3034"/>
                <a:gd name="T25" fmla="*/ 609 h 1649"/>
                <a:gd name="T26" fmla="*/ 2756 w 3034"/>
                <a:gd name="T27" fmla="*/ 583 h 1649"/>
                <a:gd name="T28" fmla="*/ 2756 w 3034"/>
                <a:gd name="T29" fmla="*/ 550 h 1649"/>
                <a:gd name="T30" fmla="*/ 2777 w 3034"/>
                <a:gd name="T31" fmla="*/ 524 h 1649"/>
                <a:gd name="T32" fmla="*/ 2810 w 3034"/>
                <a:gd name="T33" fmla="*/ 515 h 1649"/>
                <a:gd name="T34" fmla="*/ 2948 w 3034"/>
                <a:gd name="T35" fmla="*/ 517 h 1649"/>
                <a:gd name="T36" fmla="*/ 2993 w 3034"/>
                <a:gd name="T37" fmla="*/ 537 h 1649"/>
                <a:gd name="T38" fmla="*/ 3023 w 3034"/>
                <a:gd name="T39" fmla="*/ 573 h 1649"/>
                <a:gd name="T40" fmla="*/ 3034 w 3034"/>
                <a:gd name="T41" fmla="*/ 618 h 1649"/>
                <a:gd name="T42" fmla="*/ 3032 w 3034"/>
                <a:gd name="T43" fmla="*/ 1569 h 1649"/>
                <a:gd name="T44" fmla="*/ 3010 w 3034"/>
                <a:gd name="T45" fmla="*/ 1610 h 1649"/>
                <a:gd name="T46" fmla="*/ 2971 w 3034"/>
                <a:gd name="T47" fmla="*/ 1638 h 1649"/>
                <a:gd name="T48" fmla="*/ 2922 w 3034"/>
                <a:gd name="T49" fmla="*/ 1649 h 1649"/>
                <a:gd name="T50" fmla="*/ 87 w 3034"/>
                <a:gd name="T51" fmla="*/ 1646 h 1649"/>
                <a:gd name="T52" fmla="*/ 42 w 3034"/>
                <a:gd name="T53" fmla="*/ 1626 h 1649"/>
                <a:gd name="T54" fmla="*/ 11 w 3034"/>
                <a:gd name="T55" fmla="*/ 1591 h 1649"/>
                <a:gd name="T56" fmla="*/ 0 w 3034"/>
                <a:gd name="T57" fmla="*/ 1546 h 1649"/>
                <a:gd name="T58" fmla="*/ 3 w 3034"/>
                <a:gd name="T59" fmla="*/ 595 h 1649"/>
                <a:gd name="T60" fmla="*/ 24 w 3034"/>
                <a:gd name="T61" fmla="*/ 553 h 1649"/>
                <a:gd name="T62" fmla="*/ 63 w 3034"/>
                <a:gd name="T63" fmla="*/ 525 h 1649"/>
                <a:gd name="T64" fmla="*/ 113 w 3034"/>
                <a:gd name="T65" fmla="*/ 515 h 1649"/>
                <a:gd name="T66" fmla="*/ 859 w 3034"/>
                <a:gd name="T67" fmla="*/ 14 h 1649"/>
                <a:gd name="T68" fmla="*/ 891 w 3034"/>
                <a:gd name="T69" fmla="*/ 0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4" h="1649">
                  <a:moveTo>
                    <a:pt x="899" y="124"/>
                  </a:moveTo>
                  <a:lnTo>
                    <a:pt x="473" y="515"/>
                  </a:lnTo>
                  <a:lnTo>
                    <a:pt x="1326" y="515"/>
                  </a:lnTo>
                  <a:lnTo>
                    <a:pt x="899" y="124"/>
                  </a:lnTo>
                  <a:close/>
                  <a:moveTo>
                    <a:pt x="908" y="0"/>
                  </a:moveTo>
                  <a:lnTo>
                    <a:pt x="924" y="5"/>
                  </a:lnTo>
                  <a:lnTo>
                    <a:pt x="939" y="14"/>
                  </a:lnTo>
                  <a:lnTo>
                    <a:pt x="1484" y="515"/>
                  </a:lnTo>
                  <a:lnTo>
                    <a:pt x="2248" y="515"/>
                  </a:lnTo>
                  <a:lnTo>
                    <a:pt x="2265" y="517"/>
                  </a:lnTo>
                  <a:lnTo>
                    <a:pt x="2280" y="524"/>
                  </a:lnTo>
                  <a:lnTo>
                    <a:pt x="2294" y="536"/>
                  </a:lnTo>
                  <a:lnTo>
                    <a:pt x="2301" y="550"/>
                  </a:lnTo>
                  <a:lnTo>
                    <a:pt x="2304" y="567"/>
                  </a:lnTo>
                  <a:lnTo>
                    <a:pt x="2301" y="583"/>
                  </a:lnTo>
                  <a:lnTo>
                    <a:pt x="2294" y="597"/>
                  </a:lnTo>
                  <a:lnTo>
                    <a:pt x="2280" y="609"/>
                  </a:lnTo>
                  <a:lnTo>
                    <a:pt x="2265" y="616"/>
                  </a:lnTo>
                  <a:lnTo>
                    <a:pt x="2248" y="618"/>
                  </a:lnTo>
                  <a:lnTo>
                    <a:pt x="113" y="618"/>
                  </a:lnTo>
                  <a:lnTo>
                    <a:pt x="113" y="1546"/>
                  </a:lnTo>
                  <a:lnTo>
                    <a:pt x="2922" y="1546"/>
                  </a:lnTo>
                  <a:lnTo>
                    <a:pt x="2922" y="618"/>
                  </a:lnTo>
                  <a:lnTo>
                    <a:pt x="2810" y="618"/>
                  </a:lnTo>
                  <a:lnTo>
                    <a:pt x="2792" y="616"/>
                  </a:lnTo>
                  <a:lnTo>
                    <a:pt x="2777" y="609"/>
                  </a:lnTo>
                  <a:lnTo>
                    <a:pt x="2765" y="597"/>
                  </a:lnTo>
                  <a:lnTo>
                    <a:pt x="2756" y="583"/>
                  </a:lnTo>
                  <a:lnTo>
                    <a:pt x="2754" y="567"/>
                  </a:lnTo>
                  <a:lnTo>
                    <a:pt x="2756" y="550"/>
                  </a:lnTo>
                  <a:lnTo>
                    <a:pt x="2765" y="536"/>
                  </a:lnTo>
                  <a:lnTo>
                    <a:pt x="2777" y="524"/>
                  </a:lnTo>
                  <a:lnTo>
                    <a:pt x="2792" y="517"/>
                  </a:lnTo>
                  <a:lnTo>
                    <a:pt x="2810" y="515"/>
                  </a:lnTo>
                  <a:lnTo>
                    <a:pt x="2922" y="515"/>
                  </a:lnTo>
                  <a:lnTo>
                    <a:pt x="2948" y="517"/>
                  </a:lnTo>
                  <a:lnTo>
                    <a:pt x="2971" y="525"/>
                  </a:lnTo>
                  <a:lnTo>
                    <a:pt x="2993" y="537"/>
                  </a:lnTo>
                  <a:lnTo>
                    <a:pt x="3010" y="553"/>
                  </a:lnTo>
                  <a:lnTo>
                    <a:pt x="3023" y="573"/>
                  </a:lnTo>
                  <a:lnTo>
                    <a:pt x="3032" y="595"/>
                  </a:lnTo>
                  <a:lnTo>
                    <a:pt x="3034" y="618"/>
                  </a:lnTo>
                  <a:lnTo>
                    <a:pt x="3034" y="1546"/>
                  </a:lnTo>
                  <a:lnTo>
                    <a:pt x="3032" y="1569"/>
                  </a:lnTo>
                  <a:lnTo>
                    <a:pt x="3023" y="1591"/>
                  </a:lnTo>
                  <a:lnTo>
                    <a:pt x="3010" y="1610"/>
                  </a:lnTo>
                  <a:lnTo>
                    <a:pt x="2993" y="1626"/>
                  </a:lnTo>
                  <a:lnTo>
                    <a:pt x="2971" y="1638"/>
                  </a:lnTo>
                  <a:lnTo>
                    <a:pt x="2948" y="1646"/>
                  </a:lnTo>
                  <a:lnTo>
                    <a:pt x="2922" y="1649"/>
                  </a:lnTo>
                  <a:lnTo>
                    <a:pt x="113" y="1649"/>
                  </a:lnTo>
                  <a:lnTo>
                    <a:pt x="87" y="1646"/>
                  </a:lnTo>
                  <a:lnTo>
                    <a:pt x="63" y="1638"/>
                  </a:lnTo>
                  <a:lnTo>
                    <a:pt x="42" y="1626"/>
                  </a:lnTo>
                  <a:lnTo>
                    <a:pt x="24" y="1610"/>
                  </a:lnTo>
                  <a:lnTo>
                    <a:pt x="11" y="1591"/>
                  </a:lnTo>
                  <a:lnTo>
                    <a:pt x="3" y="1569"/>
                  </a:lnTo>
                  <a:lnTo>
                    <a:pt x="0" y="1546"/>
                  </a:lnTo>
                  <a:lnTo>
                    <a:pt x="0" y="618"/>
                  </a:lnTo>
                  <a:lnTo>
                    <a:pt x="3" y="595"/>
                  </a:lnTo>
                  <a:lnTo>
                    <a:pt x="11" y="573"/>
                  </a:lnTo>
                  <a:lnTo>
                    <a:pt x="24" y="553"/>
                  </a:lnTo>
                  <a:lnTo>
                    <a:pt x="42" y="537"/>
                  </a:lnTo>
                  <a:lnTo>
                    <a:pt x="63" y="525"/>
                  </a:lnTo>
                  <a:lnTo>
                    <a:pt x="87" y="517"/>
                  </a:lnTo>
                  <a:lnTo>
                    <a:pt x="113" y="515"/>
                  </a:lnTo>
                  <a:lnTo>
                    <a:pt x="314" y="515"/>
                  </a:lnTo>
                  <a:lnTo>
                    <a:pt x="859" y="14"/>
                  </a:lnTo>
                  <a:lnTo>
                    <a:pt x="874" y="5"/>
                  </a:lnTo>
                  <a:lnTo>
                    <a:pt x="891" y="0"/>
                  </a:lnTo>
                  <a:lnTo>
                    <a:pt x="9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2" name="Freeform 118">
              <a:extLst>
                <a:ext uri="{FF2B5EF4-FFF2-40B4-BE49-F238E27FC236}">
                  <a16:creationId xmlns:a16="http://schemas.microsoft.com/office/drawing/2014/main" id="{FD01C943-1D58-49AF-88FF-3410B202B335}"/>
                </a:ext>
              </a:extLst>
            </p:cNvPr>
            <p:cNvSpPr>
              <a:spLocks noEditPoints="1"/>
            </p:cNvSpPr>
            <p:nvPr/>
          </p:nvSpPr>
          <p:spPr bwMode="auto">
            <a:xfrm>
              <a:off x="2543175" y="2227263"/>
              <a:ext cx="163513" cy="44450"/>
            </a:xfrm>
            <a:custGeom>
              <a:avLst/>
              <a:gdLst>
                <a:gd name="T0" fmla="*/ 168 w 1236"/>
                <a:gd name="T1" fmla="*/ 103 h 309"/>
                <a:gd name="T2" fmla="*/ 151 w 1236"/>
                <a:gd name="T3" fmla="*/ 106 h 309"/>
                <a:gd name="T4" fmla="*/ 136 w 1236"/>
                <a:gd name="T5" fmla="*/ 113 h 309"/>
                <a:gd name="T6" fmla="*/ 124 w 1236"/>
                <a:gd name="T7" fmla="*/ 124 h 309"/>
                <a:gd name="T8" fmla="*/ 115 w 1236"/>
                <a:gd name="T9" fmla="*/ 139 h 309"/>
                <a:gd name="T10" fmla="*/ 113 w 1236"/>
                <a:gd name="T11" fmla="*/ 155 h 309"/>
                <a:gd name="T12" fmla="*/ 115 w 1236"/>
                <a:gd name="T13" fmla="*/ 171 h 309"/>
                <a:gd name="T14" fmla="*/ 124 w 1236"/>
                <a:gd name="T15" fmla="*/ 185 h 309"/>
                <a:gd name="T16" fmla="*/ 136 w 1236"/>
                <a:gd name="T17" fmla="*/ 196 h 309"/>
                <a:gd name="T18" fmla="*/ 151 w 1236"/>
                <a:gd name="T19" fmla="*/ 204 h 309"/>
                <a:gd name="T20" fmla="*/ 168 w 1236"/>
                <a:gd name="T21" fmla="*/ 206 h 309"/>
                <a:gd name="T22" fmla="*/ 1067 w 1236"/>
                <a:gd name="T23" fmla="*/ 206 h 309"/>
                <a:gd name="T24" fmla="*/ 1086 w 1236"/>
                <a:gd name="T25" fmla="*/ 204 h 309"/>
                <a:gd name="T26" fmla="*/ 1101 w 1236"/>
                <a:gd name="T27" fmla="*/ 196 h 309"/>
                <a:gd name="T28" fmla="*/ 1113 w 1236"/>
                <a:gd name="T29" fmla="*/ 185 h 309"/>
                <a:gd name="T30" fmla="*/ 1121 w 1236"/>
                <a:gd name="T31" fmla="*/ 171 h 309"/>
                <a:gd name="T32" fmla="*/ 1124 w 1236"/>
                <a:gd name="T33" fmla="*/ 155 h 309"/>
                <a:gd name="T34" fmla="*/ 1121 w 1236"/>
                <a:gd name="T35" fmla="*/ 139 h 309"/>
                <a:gd name="T36" fmla="*/ 1113 w 1236"/>
                <a:gd name="T37" fmla="*/ 124 h 309"/>
                <a:gd name="T38" fmla="*/ 1101 w 1236"/>
                <a:gd name="T39" fmla="*/ 113 h 309"/>
                <a:gd name="T40" fmla="*/ 1086 w 1236"/>
                <a:gd name="T41" fmla="*/ 106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7 h 309"/>
                <a:gd name="T56" fmla="*/ 1187 w 1236"/>
                <a:gd name="T57" fmla="*/ 46 h 309"/>
                <a:gd name="T58" fmla="*/ 1208 w 1236"/>
                <a:gd name="T59" fmla="*/ 68 h 309"/>
                <a:gd name="T60" fmla="*/ 1223 w 1236"/>
                <a:gd name="T61" fmla="*/ 95 h 309"/>
                <a:gd name="T62" fmla="*/ 1233 w 1236"/>
                <a:gd name="T63" fmla="*/ 124 h 309"/>
                <a:gd name="T64" fmla="*/ 1236 w 1236"/>
                <a:gd name="T65" fmla="*/ 155 h 309"/>
                <a:gd name="T66" fmla="*/ 1233 w 1236"/>
                <a:gd name="T67" fmla="*/ 186 h 309"/>
                <a:gd name="T68" fmla="*/ 1223 w 1236"/>
                <a:gd name="T69" fmla="*/ 215 h 309"/>
                <a:gd name="T70" fmla="*/ 1208 w 1236"/>
                <a:gd name="T71" fmla="*/ 241 h 309"/>
                <a:gd name="T72" fmla="*/ 1187 w 1236"/>
                <a:gd name="T73" fmla="*/ 264 h 309"/>
                <a:gd name="T74" fmla="*/ 1162 w 1236"/>
                <a:gd name="T75" fmla="*/ 283 h 309"/>
                <a:gd name="T76" fmla="*/ 1134 w 1236"/>
                <a:gd name="T77" fmla="*/ 297 h 309"/>
                <a:gd name="T78" fmla="*/ 1102 w 1236"/>
                <a:gd name="T79" fmla="*/ 306 h 309"/>
                <a:gd name="T80" fmla="*/ 1067 w 1236"/>
                <a:gd name="T81" fmla="*/ 309 h 309"/>
                <a:gd name="T82" fmla="*/ 168 w 1236"/>
                <a:gd name="T83" fmla="*/ 309 h 309"/>
                <a:gd name="T84" fmla="*/ 135 w 1236"/>
                <a:gd name="T85" fmla="*/ 306 h 309"/>
                <a:gd name="T86" fmla="*/ 103 w 1236"/>
                <a:gd name="T87" fmla="*/ 297 h 309"/>
                <a:gd name="T88" fmla="*/ 75 w 1236"/>
                <a:gd name="T89" fmla="*/ 283 h 309"/>
                <a:gd name="T90" fmla="*/ 49 w 1236"/>
                <a:gd name="T91" fmla="*/ 264 h 309"/>
                <a:gd name="T92" fmla="*/ 29 w 1236"/>
                <a:gd name="T93" fmla="*/ 241 h 309"/>
                <a:gd name="T94" fmla="*/ 13 w 1236"/>
                <a:gd name="T95" fmla="*/ 215 h 309"/>
                <a:gd name="T96" fmla="*/ 4 w 1236"/>
                <a:gd name="T97" fmla="*/ 186 h 309"/>
                <a:gd name="T98" fmla="*/ 0 w 1236"/>
                <a:gd name="T99" fmla="*/ 155 h 309"/>
                <a:gd name="T100" fmla="*/ 4 w 1236"/>
                <a:gd name="T101" fmla="*/ 124 h 309"/>
                <a:gd name="T102" fmla="*/ 13 w 1236"/>
                <a:gd name="T103" fmla="*/ 95 h 309"/>
                <a:gd name="T104" fmla="*/ 29 w 1236"/>
                <a:gd name="T105" fmla="*/ 68 h 309"/>
                <a:gd name="T106" fmla="*/ 49 w 1236"/>
                <a:gd name="T107" fmla="*/ 46 h 309"/>
                <a:gd name="T108" fmla="*/ 75 w 1236"/>
                <a:gd name="T109" fmla="*/ 27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6"/>
                  </a:lnTo>
                  <a:lnTo>
                    <a:pt x="136" y="113"/>
                  </a:lnTo>
                  <a:lnTo>
                    <a:pt x="124" y="124"/>
                  </a:lnTo>
                  <a:lnTo>
                    <a:pt x="115" y="139"/>
                  </a:lnTo>
                  <a:lnTo>
                    <a:pt x="113" y="155"/>
                  </a:lnTo>
                  <a:lnTo>
                    <a:pt x="115" y="171"/>
                  </a:lnTo>
                  <a:lnTo>
                    <a:pt x="124" y="185"/>
                  </a:lnTo>
                  <a:lnTo>
                    <a:pt x="136" y="196"/>
                  </a:lnTo>
                  <a:lnTo>
                    <a:pt x="151" y="204"/>
                  </a:lnTo>
                  <a:lnTo>
                    <a:pt x="168" y="206"/>
                  </a:lnTo>
                  <a:lnTo>
                    <a:pt x="1067" y="206"/>
                  </a:lnTo>
                  <a:lnTo>
                    <a:pt x="1086" y="204"/>
                  </a:lnTo>
                  <a:lnTo>
                    <a:pt x="1101" y="196"/>
                  </a:lnTo>
                  <a:lnTo>
                    <a:pt x="1113" y="185"/>
                  </a:lnTo>
                  <a:lnTo>
                    <a:pt x="1121" y="171"/>
                  </a:lnTo>
                  <a:lnTo>
                    <a:pt x="1124" y="155"/>
                  </a:lnTo>
                  <a:lnTo>
                    <a:pt x="1121" y="139"/>
                  </a:lnTo>
                  <a:lnTo>
                    <a:pt x="1113" y="124"/>
                  </a:lnTo>
                  <a:lnTo>
                    <a:pt x="1101" y="113"/>
                  </a:lnTo>
                  <a:lnTo>
                    <a:pt x="1086" y="106"/>
                  </a:lnTo>
                  <a:lnTo>
                    <a:pt x="1067" y="103"/>
                  </a:lnTo>
                  <a:lnTo>
                    <a:pt x="168" y="103"/>
                  </a:lnTo>
                  <a:close/>
                  <a:moveTo>
                    <a:pt x="168" y="0"/>
                  </a:moveTo>
                  <a:lnTo>
                    <a:pt x="1067" y="0"/>
                  </a:lnTo>
                  <a:lnTo>
                    <a:pt x="1102" y="3"/>
                  </a:lnTo>
                  <a:lnTo>
                    <a:pt x="1134" y="12"/>
                  </a:lnTo>
                  <a:lnTo>
                    <a:pt x="1162" y="27"/>
                  </a:lnTo>
                  <a:lnTo>
                    <a:pt x="1187" y="46"/>
                  </a:lnTo>
                  <a:lnTo>
                    <a:pt x="1208" y="68"/>
                  </a:lnTo>
                  <a:lnTo>
                    <a:pt x="1223" y="95"/>
                  </a:lnTo>
                  <a:lnTo>
                    <a:pt x="1233" y="124"/>
                  </a:lnTo>
                  <a:lnTo>
                    <a:pt x="1236" y="155"/>
                  </a:lnTo>
                  <a:lnTo>
                    <a:pt x="1233" y="186"/>
                  </a:lnTo>
                  <a:lnTo>
                    <a:pt x="1223" y="215"/>
                  </a:lnTo>
                  <a:lnTo>
                    <a:pt x="1208" y="241"/>
                  </a:lnTo>
                  <a:lnTo>
                    <a:pt x="1187" y="264"/>
                  </a:lnTo>
                  <a:lnTo>
                    <a:pt x="1162" y="283"/>
                  </a:lnTo>
                  <a:lnTo>
                    <a:pt x="1134" y="297"/>
                  </a:lnTo>
                  <a:lnTo>
                    <a:pt x="1102" y="306"/>
                  </a:lnTo>
                  <a:lnTo>
                    <a:pt x="1067" y="309"/>
                  </a:lnTo>
                  <a:lnTo>
                    <a:pt x="168" y="309"/>
                  </a:lnTo>
                  <a:lnTo>
                    <a:pt x="135" y="306"/>
                  </a:lnTo>
                  <a:lnTo>
                    <a:pt x="103" y="297"/>
                  </a:lnTo>
                  <a:lnTo>
                    <a:pt x="75" y="283"/>
                  </a:lnTo>
                  <a:lnTo>
                    <a:pt x="49" y="264"/>
                  </a:lnTo>
                  <a:lnTo>
                    <a:pt x="29" y="241"/>
                  </a:lnTo>
                  <a:lnTo>
                    <a:pt x="13" y="215"/>
                  </a:lnTo>
                  <a:lnTo>
                    <a:pt x="4" y="186"/>
                  </a:lnTo>
                  <a:lnTo>
                    <a:pt x="0" y="155"/>
                  </a:lnTo>
                  <a:lnTo>
                    <a:pt x="4" y="124"/>
                  </a:lnTo>
                  <a:lnTo>
                    <a:pt x="13" y="95"/>
                  </a:lnTo>
                  <a:lnTo>
                    <a:pt x="29" y="68"/>
                  </a:lnTo>
                  <a:lnTo>
                    <a:pt x="49" y="46"/>
                  </a:lnTo>
                  <a:lnTo>
                    <a:pt x="75" y="27"/>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3" name="Freeform 119">
              <a:extLst>
                <a:ext uri="{FF2B5EF4-FFF2-40B4-BE49-F238E27FC236}">
                  <a16:creationId xmlns:a16="http://schemas.microsoft.com/office/drawing/2014/main" id="{D7DB523D-0BD9-4BC7-ABC0-46DB5727797B}"/>
                </a:ext>
              </a:extLst>
            </p:cNvPr>
            <p:cNvSpPr>
              <a:spLocks noEditPoints="1"/>
            </p:cNvSpPr>
            <p:nvPr/>
          </p:nvSpPr>
          <p:spPr bwMode="auto">
            <a:xfrm>
              <a:off x="2543175" y="2405063"/>
              <a:ext cx="163513" cy="44450"/>
            </a:xfrm>
            <a:custGeom>
              <a:avLst/>
              <a:gdLst>
                <a:gd name="T0" fmla="*/ 168 w 1236"/>
                <a:gd name="T1" fmla="*/ 103 h 309"/>
                <a:gd name="T2" fmla="*/ 151 w 1236"/>
                <a:gd name="T3" fmla="*/ 105 h 309"/>
                <a:gd name="T4" fmla="*/ 136 w 1236"/>
                <a:gd name="T5" fmla="*/ 113 h 309"/>
                <a:gd name="T6" fmla="*/ 124 w 1236"/>
                <a:gd name="T7" fmla="*/ 124 h 309"/>
                <a:gd name="T8" fmla="*/ 115 w 1236"/>
                <a:gd name="T9" fmla="*/ 138 h 309"/>
                <a:gd name="T10" fmla="*/ 113 w 1236"/>
                <a:gd name="T11" fmla="*/ 154 h 309"/>
                <a:gd name="T12" fmla="*/ 115 w 1236"/>
                <a:gd name="T13" fmla="*/ 170 h 309"/>
                <a:gd name="T14" fmla="*/ 124 w 1236"/>
                <a:gd name="T15" fmla="*/ 185 h 309"/>
                <a:gd name="T16" fmla="*/ 136 w 1236"/>
                <a:gd name="T17" fmla="*/ 196 h 309"/>
                <a:gd name="T18" fmla="*/ 151 w 1236"/>
                <a:gd name="T19" fmla="*/ 203 h 309"/>
                <a:gd name="T20" fmla="*/ 168 w 1236"/>
                <a:gd name="T21" fmla="*/ 206 h 309"/>
                <a:gd name="T22" fmla="*/ 1067 w 1236"/>
                <a:gd name="T23" fmla="*/ 206 h 309"/>
                <a:gd name="T24" fmla="*/ 1086 w 1236"/>
                <a:gd name="T25" fmla="*/ 203 h 309"/>
                <a:gd name="T26" fmla="*/ 1101 w 1236"/>
                <a:gd name="T27" fmla="*/ 196 h 309"/>
                <a:gd name="T28" fmla="*/ 1113 w 1236"/>
                <a:gd name="T29" fmla="*/ 185 h 309"/>
                <a:gd name="T30" fmla="*/ 1121 w 1236"/>
                <a:gd name="T31" fmla="*/ 170 h 309"/>
                <a:gd name="T32" fmla="*/ 1124 w 1236"/>
                <a:gd name="T33" fmla="*/ 154 h 309"/>
                <a:gd name="T34" fmla="*/ 1121 w 1236"/>
                <a:gd name="T35" fmla="*/ 138 h 309"/>
                <a:gd name="T36" fmla="*/ 1113 w 1236"/>
                <a:gd name="T37" fmla="*/ 124 h 309"/>
                <a:gd name="T38" fmla="*/ 1101 w 1236"/>
                <a:gd name="T39" fmla="*/ 113 h 309"/>
                <a:gd name="T40" fmla="*/ 1086 w 1236"/>
                <a:gd name="T41" fmla="*/ 105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6 h 309"/>
                <a:gd name="T56" fmla="*/ 1187 w 1236"/>
                <a:gd name="T57" fmla="*/ 45 h 309"/>
                <a:gd name="T58" fmla="*/ 1208 w 1236"/>
                <a:gd name="T59" fmla="*/ 68 h 309"/>
                <a:gd name="T60" fmla="*/ 1223 w 1236"/>
                <a:gd name="T61" fmla="*/ 94 h 309"/>
                <a:gd name="T62" fmla="*/ 1233 w 1236"/>
                <a:gd name="T63" fmla="*/ 123 h 309"/>
                <a:gd name="T64" fmla="*/ 1236 w 1236"/>
                <a:gd name="T65" fmla="*/ 154 h 309"/>
                <a:gd name="T66" fmla="*/ 1233 w 1236"/>
                <a:gd name="T67" fmla="*/ 185 h 309"/>
                <a:gd name="T68" fmla="*/ 1223 w 1236"/>
                <a:gd name="T69" fmla="*/ 214 h 309"/>
                <a:gd name="T70" fmla="*/ 1208 w 1236"/>
                <a:gd name="T71" fmla="*/ 240 h 309"/>
                <a:gd name="T72" fmla="*/ 1187 w 1236"/>
                <a:gd name="T73" fmla="*/ 263 h 309"/>
                <a:gd name="T74" fmla="*/ 1162 w 1236"/>
                <a:gd name="T75" fmla="*/ 282 h 309"/>
                <a:gd name="T76" fmla="*/ 1134 w 1236"/>
                <a:gd name="T77" fmla="*/ 296 h 309"/>
                <a:gd name="T78" fmla="*/ 1102 w 1236"/>
                <a:gd name="T79" fmla="*/ 306 h 309"/>
                <a:gd name="T80" fmla="*/ 1067 w 1236"/>
                <a:gd name="T81" fmla="*/ 309 h 309"/>
                <a:gd name="T82" fmla="*/ 168 w 1236"/>
                <a:gd name="T83" fmla="*/ 309 h 309"/>
                <a:gd name="T84" fmla="*/ 135 w 1236"/>
                <a:gd name="T85" fmla="*/ 306 h 309"/>
                <a:gd name="T86" fmla="*/ 103 w 1236"/>
                <a:gd name="T87" fmla="*/ 296 h 309"/>
                <a:gd name="T88" fmla="*/ 75 w 1236"/>
                <a:gd name="T89" fmla="*/ 282 h 309"/>
                <a:gd name="T90" fmla="*/ 49 w 1236"/>
                <a:gd name="T91" fmla="*/ 263 h 309"/>
                <a:gd name="T92" fmla="*/ 29 w 1236"/>
                <a:gd name="T93" fmla="*/ 240 h 309"/>
                <a:gd name="T94" fmla="*/ 13 w 1236"/>
                <a:gd name="T95" fmla="*/ 214 h 309"/>
                <a:gd name="T96" fmla="*/ 4 w 1236"/>
                <a:gd name="T97" fmla="*/ 185 h 309"/>
                <a:gd name="T98" fmla="*/ 0 w 1236"/>
                <a:gd name="T99" fmla="*/ 154 h 309"/>
                <a:gd name="T100" fmla="*/ 4 w 1236"/>
                <a:gd name="T101" fmla="*/ 123 h 309"/>
                <a:gd name="T102" fmla="*/ 13 w 1236"/>
                <a:gd name="T103" fmla="*/ 94 h 309"/>
                <a:gd name="T104" fmla="*/ 29 w 1236"/>
                <a:gd name="T105" fmla="*/ 68 h 309"/>
                <a:gd name="T106" fmla="*/ 49 w 1236"/>
                <a:gd name="T107" fmla="*/ 45 h 309"/>
                <a:gd name="T108" fmla="*/ 75 w 1236"/>
                <a:gd name="T109" fmla="*/ 26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5"/>
                  </a:lnTo>
                  <a:lnTo>
                    <a:pt x="136" y="113"/>
                  </a:lnTo>
                  <a:lnTo>
                    <a:pt x="124" y="124"/>
                  </a:lnTo>
                  <a:lnTo>
                    <a:pt x="115" y="138"/>
                  </a:lnTo>
                  <a:lnTo>
                    <a:pt x="113" y="154"/>
                  </a:lnTo>
                  <a:lnTo>
                    <a:pt x="115" y="170"/>
                  </a:lnTo>
                  <a:lnTo>
                    <a:pt x="124" y="185"/>
                  </a:lnTo>
                  <a:lnTo>
                    <a:pt x="136" y="196"/>
                  </a:lnTo>
                  <a:lnTo>
                    <a:pt x="151" y="203"/>
                  </a:lnTo>
                  <a:lnTo>
                    <a:pt x="168" y="206"/>
                  </a:lnTo>
                  <a:lnTo>
                    <a:pt x="1067" y="206"/>
                  </a:lnTo>
                  <a:lnTo>
                    <a:pt x="1086" y="203"/>
                  </a:lnTo>
                  <a:lnTo>
                    <a:pt x="1101" y="196"/>
                  </a:lnTo>
                  <a:lnTo>
                    <a:pt x="1113" y="185"/>
                  </a:lnTo>
                  <a:lnTo>
                    <a:pt x="1121" y="170"/>
                  </a:lnTo>
                  <a:lnTo>
                    <a:pt x="1124" y="154"/>
                  </a:lnTo>
                  <a:lnTo>
                    <a:pt x="1121" y="138"/>
                  </a:lnTo>
                  <a:lnTo>
                    <a:pt x="1113" y="124"/>
                  </a:lnTo>
                  <a:lnTo>
                    <a:pt x="1101" y="113"/>
                  </a:lnTo>
                  <a:lnTo>
                    <a:pt x="1086" y="105"/>
                  </a:lnTo>
                  <a:lnTo>
                    <a:pt x="1067" y="103"/>
                  </a:lnTo>
                  <a:lnTo>
                    <a:pt x="168" y="103"/>
                  </a:lnTo>
                  <a:close/>
                  <a:moveTo>
                    <a:pt x="168" y="0"/>
                  </a:moveTo>
                  <a:lnTo>
                    <a:pt x="1067" y="0"/>
                  </a:lnTo>
                  <a:lnTo>
                    <a:pt x="1102" y="3"/>
                  </a:lnTo>
                  <a:lnTo>
                    <a:pt x="1134" y="12"/>
                  </a:lnTo>
                  <a:lnTo>
                    <a:pt x="1162" y="26"/>
                  </a:lnTo>
                  <a:lnTo>
                    <a:pt x="1187" y="45"/>
                  </a:lnTo>
                  <a:lnTo>
                    <a:pt x="1208" y="68"/>
                  </a:lnTo>
                  <a:lnTo>
                    <a:pt x="1223" y="94"/>
                  </a:lnTo>
                  <a:lnTo>
                    <a:pt x="1233" y="123"/>
                  </a:lnTo>
                  <a:lnTo>
                    <a:pt x="1236" y="154"/>
                  </a:lnTo>
                  <a:lnTo>
                    <a:pt x="1233" y="185"/>
                  </a:lnTo>
                  <a:lnTo>
                    <a:pt x="1223" y="214"/>
                  </a:lnTo>
                  <a:lnTo>
                    <a:pt x="1208" y="240"/>
                  </a:lnTo>
                  <a:lnTo>
                    <a:pt x="1187" y="263"/>
                  </a:lnTo>
                  <a:lnTo>
                    <a:pt x="1162" y="282"/>
                  </a:lnTo>
                  <a:lnTo>
                    <a:pt x="1134" y="296"/>
                  </a:lnTo>
                  <a:lnTo>
                    <a:pt x="1102" y="306"/>
                  </a:lnTo>
                  <a:lnTo>
                    <a:pt x="1067" y="309"/>
                  </a:lnTo>
                  <a:lnTo>
                    <a:pt x="168" y="309"/>
                  </a:lnTo>
                  <a:lnTo>
                    <a:pt x="135" y="306"/>
                  </a:lnTo>
                  <a:lnTo>
                    <a:pt x="103" y="296"/>
                  </a:lnTo>
                  <a:lnTo>
                    <a:pt x="75" y="282"/>
                  </a:lnTo>
                  <a:lnTo>
                    <a:pt x="49" y="263"/>
                  </a:lnTo>
                  <a:lnTo>
                    <a:pt x="29" y="240"/>
                  </a:lnTo>
                  <a:lnTo>
                    <a:pt x="13" y="214"/>
                  </a:lnTo>
                  <a:lnTo>
                    <a:pt x="4" y="185"/>
                  </a:lnTo>
                  <a:lnTo>
                    <a:pt x="0" y="154"/>
                  </a:lnTo>
                  <a:lnTo>
                    <a:pt x="4" y="123"/>
                  </a:lnTo>
                  <a:lnTo>
                    <a:pt x="13" y="94"/>
                  </a:lnTo>
                  <a:lnTo>
                    <a:pt x="29" y="68"/>
                  </a:lnTo>
                  <a:lnTo>
                    <a:pt x="49" y="45"/>
                  </a:lnTo>
                  <a:lnTo>
                    <a:pt x="75" y="26"/>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34" name="Grupa 695">
            <a:extLst>
              <a:ext uri="{FF2B5EF4-FFF2-40B4-BE49-F238E27FC236}">
                <a16:creationId xmlns:a16="http://schemas.microsoft.com/office/drawing/2014/main" id="{03DA93B5-E9F8-4F13-90D1-86FBED674C9E}"/>
              </a:ext>
            </a:extLst>
          </p:cNvPr>
          <p:cNvGrpSpPr/>
          <p:nvPr/>
        </p:nvGrpSpPr>
        <p:grpSpPr>
          <a:xfrm>
            <a:off x="1981973" y="2787029"/>
            <a:ext cx="312517" cy="292724"/>
            <a:chOff x="2387600" y="2130425"/>
            <a:chExt cx="476250" cy="446088"/>
          </a:xfrm>
          <a:solidFill>
            <a:srgbClr val="0E6EDF"/>
          </a:solidFill>
        </p:grpSpPr>
        <p:sp>
          <p:nvSpPr>
            <p:cNvPr id="35" name="Freeform 112">
              <a:extLst>
                <a:ext uri="{FF2B5EF4-FFF2-40B4-BE49-F238E27FC236}">
                  <a16:creationId xmlns:a16="http://schemas.microsoft.com/office/drawing/2014/main" id="{6ACB6F76-ECD8-4206-8FA7-243A50FE6568}"/>
                </a:ext>
              </a:extLst>
            </p:cNvPr>
            <p:cNvSpPr>
              <a:spLocks noEditPoints="1"/>
            </p:cNvSpPr>
            <p:nvPr/>
          </p:nvSpPr>
          <p:spPr bwMode="auto">
            <a:xfrm>
              <a:off x="2387600" y="2130425"/>
              <a:ext cx="476250" cy="446088"/>
            </a:xfrm>
            <a:custGeom>
              <a:avLst/>
              <a:gdLst>
                <a:gd name="T0" fmla="*/ 3260 w 3597"/>
                <a:gd name="T1" fmla="*/ 2988 h 3091"/>
                <a:gd name="T2" fmla="*/ 3484 w 3597"/>
                <a:gd name="T3" fmla="*/ 2885 h 3091"/>
                <a:gd name="T4" fmla="*/ 112 w 3597"/>
                <a:gd name="T5" fmla="*/ 2885 h 3091"/>
                <a:gd name="T6" fmla="*/ 337 w 3597"/>
                <a:gd name="T7" fmla="*/ 2988 h 3091"/>
                <a:gd name="T8" fmla="*/ 112 w 3597"/>
                <a:gd name="T9" fmla="*/ 2885 h 3091"/>
                <a:gd name="T10" fmla="*/ 274 w 3597"/>
                <a:gd name="T11" fmla="*/ 106 h 3091"/>
                <a:gd name="T12" fmla="*/ 209 w 3597"/>
                <a:gd name="T13" fmla="*/ 127 h 3091"/>
                <a:gd name="T14" fmla="*/ 158 w 3597"/>
                <a:gd name="T15" fmla="*/ 167 h 3091"/>
                <a:gd name="T16" fmla="*/ 124 w 3597"/>
                <a:gd name="T17" fmla="*/ 220 h 3091"/>
                <a:gd name="T18" fmla="*/ 112 w 3597"/>
                <a:gd name="T19" fmla="*/ 283 h 3091"/>
                <a:gd name="T20" fmla="*/ 3484 w 3597"/>
                <a:gd name="T21" fmla="*/ 2782 h 3091"/>
                <a:gd name="T22" fmla="*/ 3481 w 3597"/>
                <a:gd name="T23" fmla="*/ 251 h 3091"/>
                <a:gd name="T24" fmla="*/ 3457 w 3597"/>
                <a:gd name="T25" fmla="*/ 192 h 3091"/>
                <a:gd name="T26" fmla="*/ 3415 w 3597"/>
                <a:gd name="T27" fmla="*/ 145 h 3091"/>
                <a:gd name="T28" fmla="*/ 3356 w 3597"/>
                <a:gd name="T29" fmla="*/ 114 h 3091"/>
                <a:gd name="T30" fmla="*/ 3287 w 3597"/>
                <a:gd name="T31" fmla="*/ 103 h 3091"/>
                <a:gd name="T32" fmla="*/ 309 w 3597"/>
                <a:gd name="T33" fmla="*/ 0 h 3091"/>
                <a:gd name="T34" fmla="*/ 3333 w 3597"/>
                <a:gd name="T35" fmla="*/ 3 h 3091"/>
                <a:gd name="T36" fmla="*/ 3418 w 3597"/>
                <a:gd name="T37" fmla="*/ 26 h 3091"/>
                <a:gd name="T38" fmla="*/ 3490 w 3597"/>
                <a:gd name="T39" fmla="*/ 69 h 3091"/>
                <a:gd name="T40" fmla="*/ 3547 w 3597"/>
                <a:gd name="T41" fmla="*/ 129 h 3091"/>
                <a:gd name="T42" fmla="*/ 3584 w 3597"/>
                <a:gd name="T43" fmla="*/ 201 h 3091"/>
                <a:gd name="T44" fmla="*/ 3597 w 3597"/>
                <a:gd name="T45" fmla="*/ 283 h 3091"/>
                <a:gd name="T46" fmla="*/ 3593 w 3597"/>
                <a:gd name="T47" fmla="*/ 3012 h 3091"/>
                <a:gd name="T48" fmla="*/ 3572 w 3597"/>
                <a:gd name="T49" fmla="*/ 3053 h 3091"/>
                <a:gd name="T50" fmla="*/ 3533 w 3597"/>
                <a:gd name="T51" fmla="*/ 3081 h 3091"/>
                <a:gd name="T52" fmla="*/ 3484 w 3597"/>
                <a:gd name="T53" fmla="*/ 3091 h 3091"/>
                <a:gd name="T54" fmla="*/ 3233 w 3597"/>
                <a:gd name="T55" fmla="*/ 3089 h 3091"/>
                <a:gd name="T56" fmla="*/ 3189 w 3597"/>
                <a:gd name="T57" fmla="*/ 3069 h 3091"/>
                <a:gd name="T58" fmla="*/ 3158 w 3597"/>
                <a:gd name="T59" fmla="*/ 3034 h 3091"/>
                <a:gd name="T60" fmla="*/ 3147 w 3597"/>
                <a:gd name="T61" fmla="*/ 2988 h 3091"/>
                <a:gd name="T62" fmla="*/ 449 w 3597"/>
                <a:gd name="T63" fmla="*/ 2885 h 3091"/>
                <a:gd name="T64" fmla="*/ 446 w 3597"/>
                <a:gd name="T65" fmla="*/ 3012 h 3091"/>
                <a:gd name="T66" fmla="*/ 424 w 3597"/>
                <a:gd name="T67" fmla="*/ 3053 h 3091"/>
                <a:gd name="T68" fmla="*/ 386 w 3597"/>
                <a:gd name="T69" fmla="*/ 3081 h 3091"/>
                <a:gd name="T70" fmla="*/ 337 w 3597"/>
                <a:gd name="T71" fmla="*/ 3091 h 3091"/>
                <a:gd name="T72" fmla="*/ 86 w 3597"/>
                <a:gd name="T73" fmla="*/ 3089 h 3091"/>
                <a:gd name="T74" fmla="*/ 43 w 3597"/>
                <a:gd name="T75" fmla="*/ 3069 h 3091"/>
                <a:gd name="T76" fmla="*/ 11 w 3597"/>
                <a:gd name="T77" fmla="*/ 3034 h 3091"/>
                <a:gd name="T78" fmla="*/ 0 w 3597"/>
                <a:gd name="T79" fmla="*/ 2988 h 3091"/>
                <a:gd name="T80" fmla="*/ 3 w 3597"/>
                <a:gd name="T81" fmla="*/ 241 h 3091"/>
                <a:gd name="T82" fmla="*/ 28 w 3597"/>
                <a:gd name="T83" fmla="*/ 164 h 3091"/>
                <a:gd name="T84" fmla="*/ 76 w 3597"/>
                <a:gd name="T85" fmla="*/ 97 h 3091"/>
                <a:gd name="T86" fmla="*/ 141 w 3597"/>
                <a:gd name="T87" fmla="*/ 45 h 3091"/>
                <a:gd name="T88" fmla="*/ 220 w 3597"/>
                <a:gd name="T89" fmla="*/ 12 h 3091"/>
                <a:gd name="T90" fmla="*/ 309 w 3597"/>
                <a:gd name="T91" fmla="*/ 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7" h="3091">
                  <a:moveTo>
                    <a:pt x="3260" y="2885"/>
                  </a:moveTo>
                  <a:lnTo>
                    <a:pt x="3260" y="2988"/>
                  </a:lnTo>
                  <a:lnTo>
                    <a:pt x="3484" y="2988"/>
                  </a:lnTo>
                  <a:lnTo>
                    <a:pt x="3484" y="2885"/>
                  </a:lnTo>
                  <a:lnTo>
                    <a:pt x="3260" y="2885"/>
                  </a:lnTo>
                  <a:close/>
                  <a:moveTo>
                    <a:pt x="112" y="2885"/>
                  </a:moveTo>
                  <a:lnTo>
                    <a:pt x="112" y="2988"/>
                  </a:lnTo>
                  <a:lnTo>
                    <a:pt x="337" y="2988"/>
                  </a:lnTo>
                  <a:lnTo>
                    <a:pt x="337" y="2885"/>
                  </a:lnTo>
                  <a:lnTo>
                    <a:pt x="112" y="2885"/>
                  </a:lnTo>
                  <a:close/>
                  <a:moveTo>
                    <a:pt x="309" y="103"/>
                  </a:moveTo>
                  <a:lnTo>
                    <a:pt x="274" y="106"/>
                  </a:lnTo>
                  <a:lnTo>
                    <a:pt x="240" y="114"/>
                  </a:lnTo>
                  <a:lnTo>
                    <a:pt x="209" y="127"/>
                  </a:lnTo>
                  <a:lnTo>
                    <a:pt x="182" y="145"/>
                  </a:lnTo>
                  <a:lnTo>
                    <a:pt x="158" y="167"/>
                  </a:lnTo>
                  <a:lnTo>
                    <a:pt x="140" y="192"/>
                  </a:lnTo>
                  <a:lnTo>
                    <a:pt x="124" y="220"/>
                  </a:lnTo>
                  <a:lnTo>
                    <a:pt x="116" y="251"/>
                  </a:lnTo>
                  <a:lnTo>
                    <a:pt x="112" y="283"/>
                  </a:lnTo>
                  <a:lnTo>
                    <a:pt x="112" y="2782"/>
                  </a:lnTo>
                  <a:lnTo>
                    <a:pt x="3484" y="2782"/>
                  </a:lnTo>
                  <a:lnTo>
                    <a:pt x="3484" y="283"/>
                  </a:lnTo>
                  <a:lnTo>
                    <a:pt x="3481" y="251"/>
                  </a:lnTo>
                  <a:lnTo>
                    <a:pt x="3471" y="220"/>
                  </a:lnTo>
                  <a:lnTo>
                    <a:pt x="3457" y="192"/>
                  </a:lnTo>
                  <a:lnTo>
                    <a:pt x="3437" y="167"/>
                  </a:lnTo>
                  <a:lnTo>
                    <a:pt x="3415" y="145"/>
                  </a:lnTo>
                  <a:lnTo>
                    <a:pt x="3386" y="127"/>
                  </a:lnTo>
                  <a:lnTo>
                    <a:pt x="3356" y="114"/>
                  </a:lnTo>
                  <a:lnTo>
                    <a:pt x="3323" y="106"/>
                  </a:lnTo>
                  <a:lnTo>
                    <a:pt x="3287" y="103"/>
                  </a:lnTo>
                  <a:lnTo>
                    <a:pt x="309" y="103"/>
                  </a:lnTo>
                  <a:close/>
                  <a:moveTo>
                    <a:pt x="309" y="0"/>
                  </a:moveTo>
                  <a:lnTo>
                    <a:pt x="3287" y="0"/>
                  </a:lnTo>
                  <a:lnTo>
                    <a:pt x="3333" y="3"/>
                  </a:lnTo>
                  <a:lnTo>
                    <a:pt x="3376" y="12"/>
                  </a:lnTo>
                  <a:lnTo>
                    <a:pt x="3418" y="26"/>
                  </a:lnTo>
                  <a:lnTo>
                    <a:pt x="3456" y="45"/>
                  </a:lnTo>
                  <a:lnTo>
                    <a:pt x="3490" y="69"/>
                  </a:lnTo>
                  <a:lnTo>
                    <a:pt x="3520" y="97"/>
                  </a:lnTo>
                  <a:lnTo>
                    <a:pt x="3547" y="129"/>
                  </a:lnTo>
                  <a:lnTo>
                    <a:pt x="3567" y="164"/>
                  </a:lnTo>
                  <a:lnTo>
                    <a:pt x="3584" y="201"/>
                  </a:lnTo>
                  <a:lnTo>
                    <a:pt x="3593" y="241"/>
                  </a:lnTo>
                  <a:lnTo>
                    <a:pt x="3597" y="283"/>
                  </a:lnTo>
                  <a:lnTo>
                    <a:pt x="3597" y="2988"/>
                  </a:lnTo>
                  <a:lnTo>
                    <a:pt x="3593" y="3012"/>
                  </a:lnTo>
                  <a:lnTo>
                    <a:pt x="3585" y="3034"/>
                  </a:lnTo>
                  <a:lnTo>
                    <a:pt x="3572" y="3053"/>
                  </a:lnTo>
                  <a:lnTo>
                    <a:pt x="3554" y="3069"/>
                  </a:lnTo>
                  <a:lnTo>
                    <a:pt x="3533" y="3081"/>
                  </a:lnTo>
                  <a:lnTo>
                    <a:pt x="3509" y="3089"/>
                  </a:lnTo>
                  <a:lnTo>
                    <a:pt x="3484" y="3091"/>
                  </a:lnTo>
                  <a:lnTo>
                    <a:pt x="3260" y="3091"/>
                  </a:lnTo>
                  <a:lnTo>
                    <a:pt x="3233" y="3089"/>
                  </a:lnTo>
                  <a:lnTo>
                    <a:pt x="3209" y="3081"/>
                  </a:lnTo>
                  <a:lnTo>
                    <a:pt x="3189" y="3069"/>
                  </a:lnTo>
                  <a:lnTo>
                    <a:pt x="3171" y="3053"/>
                  </a:lnTo>
                  <a:lnTo>
                    <a:pt x="3158" y="3034"/>
                  </a:lnTo>
                  <a:lnTo>
                    <a:pt x="3149" y="3012"/>
                  </a:lnTo>
                  <a:lnTo>
                    <a:pt x="3147" y="2988"/>
                  </a:lnTo>
                  <a:lnTo>
                    <a:pt x="3147" y="2885"/>
                  </a:lnTo>
                  <a:lnTo>
                    <a:pt x="449" y="2885"/>
                  </a:lnTo>
                  <a:lnTo>
                    <a:pt x="449" y="2988"/>
                  </a:lnTo>
                  <a:lnTo>
                    <a:pt x="446" y="3012"/>
                  </a:lnTo>
                  <a:lnTo>
                    <a:pt x="439" y="3034"/>
                  </a:lnTo>
                  <a:lnTo>
                    <a:pt x="424" y="3053"/>
                  </a:lnTo>
                  <a:lnTo>
                    <a:pt x="407" y="3069"/>
                  </a:lnTo>
                  <a:lnTo>
                    <a:pt x="386" y="3081"/>
                  </a:lnTo>
                  <a:lnTo>
                    <a:pt x="363" y="3089"/>
                  </a:lnTo>
                  <a:lnTo>
                    <a:pt x="337" y="3091"/>
                  </a:lnTo>
                  <a:lnTo>
                    <a:pt x="112" y="3091"/>
                  </a:lnTo>
                  <a:lnTo>
                    <a:pt x="86" y="3089"/>
                  </a:lnTo>
                  <a:lnTo>
                    <a:pt x="63" y="3081"/>
                  </a:lnTo>
                  <a:lnTo>
                    <a:pt x="43" y="3069"/>
                  </a:lnTo>
                  <a:lnTo>
                    <a:pt x="25" y="3053"/>
                  </a:lnTo>
                  <a:lnTo>
                    <a:pt x="11" y="3034"/>
                  </a:lnTo>
                  <a:lnTo>
                    <a:pt x="3" y="3012"/>
                  </a:lnTo>
                  <a:lnTo>
                    <a:pt x="0" y="2988"/>
                  </a:lnTo>
                  <a:lnTo>
                    <a:pt x="0" y="283"/>
                  </a:lnTo>
                  <a:lnTo>
                    <a:pt x="3" y="241"/>
                  </a:lnTo>
                  <a:lnTo>
                    <a:pt x="13" y="201"/>
                  </a:lnTo>
                  <a:lnTo>
                    <a:pt x="28" y="164"/>
                  </a:lnTo>
                  <a:lnTo>
                    <a:pt x="50" y="129"/>
                  </a:lnTo>
                  <a:lnTo>
                    <a:pt x="76" y="97"/>
                  </a:lnTo>
                  <a:lnTo>
                    <a:pt x="107" y="69"/>
                  </a:lnTo>
                  <a:lnTo>
                    <a:pt x="141" y="45"/>
                  </a:lnTo>
                  <a:lnTo>
                    <a:pt x="179" y="26"/>
                  </a:lnTo>
                  <a:lnTo>
                    <a:pt x="220" y="12"/>
                  </a:lnTo>
                  <a:lnTo>
                    <a:pt x="263" y="3"/>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6" name="Freeform 113">
              <a:extLst>
                <a:ext uri="{FF2B5EF4-FFF2-40B4-BE49-F238E27FC236}">
                  <a16:creationId xmlns:a16="http://schemas.microsoft.com/office/drawing/2014/main" id="{6D0440C3-B67C-482D-9C03-224AC9CA2104}"/>
                </a:ext>
              </a:extLst>
            </p:cNvPr>
            <p:cNvSpPr>
              <a:spLocks/>
            </p:cNvSpPr>
            <p:nvPr/>
          </p:nvSpPr>
          <p:spPr bwMode="auto">
            <a:xfrm>
              <a:off x="2744788" y="2166938"/>
              <a:ext cx="30163" cy="15875"/>
            </a:xfrm>
            <a:custGeom>
              <a:avLst/>
              <a:gdLst>
                <a:gd name="T0" fmla="*/ 55 w 225"/>
                <a:gd name="T1" fmla="*/ 0 h 103"/>
                <a:gd name="T2" fmla="*/ 168 w 225"/>
                <a:gd name="T3" fmla="*/ 0 h 103"/>
                <a:gd name="T4" fmla="*/ 185 w 225"/>
                <a:gd name="T5" fmla="*/ 3 h 103"/>
                <a:gd name="T6" fmla="*/ 202 w 225"/>
                <a:gd name="T7" fmla="*/ 10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3 h 103"/>
                <a:gd name="T20" fmla="*/ 185 w 225"/>
                <a:gd name="T21" fmla="*/ 101 h 103"/>
                <a:gd name="T22" fmla="*/ 168 w 225"/>
                <a:gd name="T23" fmla="*/ 103 h 103"/>
                <a:gd name="T24" fmla="*/ 55 w 225"/>
                <a:gd name="T25" fmla="*/ 103 h 103"/>
                <a:gd name="T26" fmla="*/ 38 w 225"/>
                <a:gd name="T27" fmla="*/ 101 h 103"/>
                <a:gd name="T28" fmla="*/ 23 w 225"/>
                <a:gd name="T29" fmla="*/ 93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10 h 103"/>
                <a:gd name="T42" fmla="*/ 38 w 225"/>
                <a:gd name="T43" fmla="*/ 3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3"/>
                  </a:lnTo>
                  <a:lnTo>
                    <a:pt x="202" y="10"/>
                  </a:lnTo>
                  <a:lnTo>
                    <a:pt x="214" y="21"/>
                  </a:lnTo>
                  <a:lnTo>
                    <a:pt x="221" y="35"/>
                  </a:lnTo>
                  <a:lnTo>
                    <a:pt x="225" y="52"/>
                  </a:lnTo>
                  <a:lnTo>
                    <a:pt x="221" y="68"/>
                  </a:lnTo>
                  <a:lnTo>
                    <a:pt x="214" y="82"/>
                  </a:lnTo>
                  <a:lnTo>
                    <a:pt x="202" y="93"/>
                  </a:lnTo>
                  <a:lnTo>
                    <a:pt x="185" y="101"/>
                  </a:lnTo>
                  <a:lnTo>
                    <a:pt x="168" y="103"/>
                  </a:lnTo>
                  <a:lnTo>
                    <a:pt x="55" y="103"/>
                  </a:lnTo>
                  <a:lnTo>
                    <a:pt x="38" y="101"/>
                  </a:lnTo>
                  <a:lnTo>
                    <a:pt x="23" y="93"/>
                  </a:lnTo>
                  <a:lnTo>
                    <a:pt x="11" y="82"/>
                  </a:lnTo>
                  <a:lnTo>
                    <a:pt x="2" y="68"/>
                  </a:lnTo>
                  <a:lnTo>
                    <a:pt x="0" y="52"/>
                  </a:lnTo>
                  <a:lnTo>
                    <a:pt x="2" y="35"/>
                  </a:lnTo>
                  <a:lnTo>
                    <a:pt x="11" y="21"/>
                  </a:lnTo>
                  <a:lnTo>
                    <a:pt x="23" y="10"/>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7" name="Freeform 114">
              <a:extLst>
                <a:ext uri="{FF2B5EF4-FFF2-40B4-BE49-F238E27FC236}">
                  <a16:creationId xmlns:a16="http://schemas.microsoft.com/office/drawing/2014/main" id="{F3FD91B7-20AC-408F-A586-7C3980F0B989}"/>
                </a:ext>
              </a:extLst>
            </p:cNvPr>
            <p:cNvSpPr>
              <a:spLocks/>
            </p:cNvSpPr>
            <p:nvPr/>
          </p:nvSpPr>
          <p:spPr bwMode="auto">
            <a:xfrm>
              <a:off x="2424113" y="2166938"/>
              <a:ext cx="304800" cy="163513"/>
            </a:xfrm>
            <a:custGeom>
              <a:avLst/>
              <a:gdLst>
                <a:gd name="T0" fmla="*/ 113 w 2304"/>
                <a:gd name="T1" fmla="*/ 0 h 1133"/>
                <a:gd name="T2" fmla="*/ 2248 w 2304"/>
                <a:gd name="T3" fmla="*/ 0 h 1133"/>
                <a:gd name="T4" fmla="*/ 2265 w 2304"/>
                <a:gd name="T5" fmla="*/ 3 h 1133"/>
                <a:gd name="T6" fmla="*/ 2280 w 2304"/>
                <a:gd name="T7" fmla="*/ 10 h 1133"/>
                <a:gd name="T8" fmla="*/ 2294 w 2304"/>
                <a:gd name="T9" fmla="*/ 21 h 1133"/>
                <a:gd name="T10" fmla="*/ 2301 w 2304"/>
                <a:gd name="T11" fmla="*/ 35 h 1133"/>
                <a:gd name="T12" fmla="*/ 2304 w 2304"/>
                <a:gd name="T13" fmla="*/ 52 h 1133"/>
                <a:gd name="T14" fmla="*/ 2301 w 2304"/>
                <a:gd name="T15" fmla="*/ 68 h 1133"/>
                <a:gd name="T16" fmla="*/ 2294 w 2304"/>
                <a:gd name="T17" fmla="*/ 82 h 1133"/>
                <a:gd name="T18" fmla="*/ 2280 w 2304"/>
                <a:gd name="T19" fmla="*/ 93 h 1133"/>
                <a:gd name="T20" fmla="*/ 2265 w 2304"/>
                <a:gd name="T21" fmla="*/ 101 h 1133"/>
                <a:gd name="T22" fmla="*/ 2248 w 2304"/>
                <a:gd name="T23" fmla="*/ 103 h 1133"/>
                <a:gd name="T24" fmla="*/ 113 w 2304"/>
                <a:gd name="T25" fmla="*/ 103 h 1133"/>
                <a:gd name="T26" fmla="*/ 113 w 2304"/>
                <a:gd name="T27" fmla="*/ 1030 h 1133"/>
                <a:gd name="T28" fmla="*/ 281 w 2304"/>
                <a:gd name="T29" fmla="*/ 1030 h 1133"/>
                <a:gd name="T30" fmla="*/ 298 w 2304"/>
                <a:gd name="T31" fmla="*/ 1033 h 1133"/>
                <a:gd name="T32" fmla="*/ 315 w 2304"/>
                <a:gd name="T33" fmla="*/ 1040 h 1133"/>
                <a:gd name="T34" fmla="*/ 327 w 2304"/>
                <a:gd name="T35" fmla="*/ 1052 h 1133"/>
                <a:gd name="T36" fmla="*/ 334 w 2304"/>
                <a:gd name="T37" fmla="*/ 1066 h 1133"/>
                <a:gd name="T38" fmla="*/ 338 w 2304"/>
                <a:gd name="T39" fmla="*/ 1082 h 1133"/>
                <a:gd name="T40" fmla="*/ 334 w 2304"/>
                <a:gd name="T41" fmla="*/ 1098 h 1133"/>
                <a:gd name="T42" fmla="*/ 327 w 2304"/>
                <a:gd name="T43" fmla="*/ 1112 h 1133"/>
                <a:gd name="T44" fmla="*/ 315 w 2304"/>
                <a:gd name="T45" fmla="*/ 1124 h 1133"/>
                <a:gd name="T46" fmla="*/ 298 w 2304"/>
                <a:gd name="T47" fmla="*/ 1131 h 1133"/>
                <a:gd name="T48" fmla="*/ 281 w 2304"/>
                <a:gd name="T49" fmla="*/ 1133 h 1133"/>
                <a:gd name="T50" fmla="*/ 113 w 2304"/>
                <a:gd name="T51" fmla="*/ 1133 h 1133"/>
                <a:gd name="T52" fmla="*/ 87 w 2304"/>
                <a:gd name="T53" fmla="*/ 1131 h 1133"/>
                <a:gd name="T54" fmla="*/ 63 w 2304"/>
                <a:gd name="T55" fmla="*/ 1123 h 1133"/>
                <a:gd name="T56" fmla="*/ 42 w 2304"/>
                <a:gd name="T57" fmla="*/ 1111 h 1133"/>
                <a:gd name="T58" fmla="*/ 24 w 2304"/>
                <a:gd name="T59" fmla="*/ 1095 h 1133"/>
                <a:gd name="T60" fmla="*/ 11 w 2304"/>
                <a:gd name="T61" fmla="*/ 1076 h 1133"/>
                <a:gd name="T62" fmla="*/ 3 w 2304"/>
                <a:gd name="T63" fmla="*/ 1054 h 1133"/>
                <a:gd name="T64" fmla="*/ 0 w 2304"/>
                <a:gd name="T65" fmla="*/ 1030 h 1133"/>
                <a:gd name="T66" fmla="*/ 0 w 2304"/>
                <a:gd name="T67" fmla="*/ 103 h 1133"/>
                <a:gd name="T68" fmla="*/ 3 w 2304"/>
                <a:gd name="T69" fmla="*/ 80 h 1133"/>
                <a:gd name="T70" fmla="*/ 11 w 2304"/>
                <a:gd name="T71" fmla="*/ 58 h 1133"/>
                <a:gd name="T72" fmla="*/ 24 w 2304"/>
                <a:gd name="T73" fmla="*/ 39 h 1133"/>
                <a:gd name="T74" fmla="*/ 42 w 2304"/>
                <a:gd name="T75" fmla="*/ 23 h 1133"/>
                <a:gd name="T76" fmla="*/ 63 w 2304"/>
                <a:gd name="T77" fmla="*/ 11 h 1133"/>
                <a:gd name="T78" fmla="*/ 87 w 2304"/>
                <a:gd name="T79" fmla="*/ 3 h 1133"/>
                <a:gd name="T80" fmla="*/ 113 w 2304"/>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4" h="1133">
                  <a:moveTo>
                    <a:pt x="113" y="0"/>
                  </a:moveTo>
                  <a:lnTo>
                    <a:pt x="2248" y="0"/>
                  </a:lnTo>
                  <a:lnTo>
                    <a:pt x="2265" y="3"/>
                  </a:lnTo>
                  <a:lnTo>
                    <a:pt x="2280" y="10"/>
                  </a:lnTo>
                  <a:lnTo>
                    <a:pt x="2294" y="21"/>
                  </a:lnTo>
                  <a:lnTo>
                    <a:pt x="2301" y="35"/>
                  </a:lnTo>
                  <a:lnTo>
                    <a:pt x="2304" y="52"/>
                  </a:lnTo>
                  <a:lnTo>
                    <a:pt x="2301" y="68"/>
                  </a:lnTo>
                  <a:lnTo>
                    <a:pt x="2294" y="82"/>
                  </a:lnTo>
                  <a:lnTo>
                    <a:pt x="2280" y="93"/>
                  </a:lnTo>
                  <a:lnTo>
                    <a:pt x="2265" y="101"/>
                  </a:lnTo>
                  <a:lnTo>
                    <a:pt x="2248" y="103"/>
                  </a:lnTo>
                  <a:lnTo>
                    <a:pt x="113" y="103"/>
                  </a:lnTo>
                  <a:lnTo>
                    <a:pt x="113" y="1030"/>
                  </a:lnTo>
                  <a:lnTo>
                    <a:pt x="281" y="1030"/>
                  </a:lnTo>
                  <a:lnTo>
                    <a:pt x="298" y="1033"/>
                  </a:lnTo>
                  <a:lnTo>
                    <a:pt x="315" y="1040"/>
                  </a:lnTo>
                  <a:lnTo>
                    <a:pt x="327" y="1052"/>
                  </a:lnTo>
                  <a:lnTo>
                    <a:pt x="334" y="1066"/>
                  </a:lnTo>
                  <a:lnTo>
                    <a:pt x="338" y="1082"/>
                  </a:lnTo>
                  <a:lnTo>
                    <a:pt x="334" y="1098"/>
                  </a:lnTo>
                  <a:lnTo>
                    <a:pt x="327" y="1112"/>
                  </a:lnTo>
                  <a:lnTo>
                    <a:pt x="315" y="1124"/>
                  </a:lnTo>
                  <a:lnTo>
                    <a:pt x="298" y="1131"/>
                  </a:lnTo>
                  <a:lnTo>
                    <a:pt x="281" y="1133"/>
                  </a:lnTo>
                  <a:lnTo>
                    <a:pt x="113" y="1133"/>
                  </a:lnTo>
                  <a:lnTo>
                    <a:pt x="87" y="1131"/>
                  </a:lnTo>
                  <a:lnTo>
                    <a:pt x="63" y="1123"/>
                  </a:lnTo>
                  <a:lnTo>
                    <a:pt x="42" y="1111"/>
                  </a:lnTo>
                  <a:lnTo>
                    <a:pt x="24" y="1095"/>
                  </a:lnTo>
                  <a:lnTo>
                    <a:pt x="11" y="1076"/>
                  </a:lnTo>
                  <a:lnTo>
                    <a:pt x="3" y="1054"/>
                  </a:lnTo>
                  <a:lnTo>
                    <a:pt x="0" y="1030"/>
                  </a:lnTo>
                  <a:lnTo>
                    <a:pt x="0" y="103"/>
                  </a:lnTo>
                  <a:lnTo>
                    <a:pt x="3" y="80"/>
                  </a:lnTo>
                  <a:lnTo>
                    <a:pt x="11" y="58"/>
                  </a:lnTo>
                  <a:lnTo>
                    <a:pt x="24" y="39"/>
                  </a:lnTo>
                  <a:lnTo>
                    <a:pt x="42" y="23"/>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8" name="Freeform 115">
              <a:extLst>
                <a:ext uri="{FF2B5EF4-FFF2-40B4-BE49-F238E27FC236}">
                  <a16:creationId xmlns:a16="http://schemas.microsoft.com/office/drawing/2014/main" id="{6E95726F-BB2A-4424-908D-A09CC4EBF8C6}"/>
                </a:ext>
              </a:extLst>
            </p:cNvPr>
            <p:cNvSpPr>
              <a:spLocks/>
            </p:cNvSpPr>
            <p:nvPr/>
          </p:nvSpPr>
          <p:spPr bwMode="auto">
            <a:xfrm>
              <a:off x="2617788" y="2166938"/>
              <a:ext cx="207963" cy="163513"/>
            </a:xfrm>
            <a:custGeom>
              <a:avLst/>
              <a:gdLst>
                <a:gd name="T0" fmla="*/ 1349 w 1573"/>
                <a:gd name="T1" fmla="*/ 0 h 1133"/>
                <a:gd name="T2" fmla="*/ 1461 w 1573"/>
                <a:gd name="T3" fmla="*/ 0 h 1133"/>
                <a:gd name="T4" fmla="*/ 1487 w 1573"/>
                <a:gd name="T5" fmla="*/ 3 h 1133"/>
                <a:gd name="T6" fmla="*/ 1510 w 1573"/>
                <a:gd name="T7" fmla="*/ 11 h 1133"/>
                <a:gd name="T8" fmla="*/ 1532 w 1573"/>
                <a:gd name="T9" fmla="*/ 23 h 1133"/>
                <a:gd name="T10" fmla="*/ 1549 w 1573"/>
                <a:gd name="T11" fmla="*/ 39 h 1133"/>
                <a:gd name="T12" fmla="*/ 1562 w 1573"/>
                <a:gd name="T13" fmla="*/ 58 h 1133"/>
                <a:gd name="T14" fmla="*/ 1571 w 1573"/>
                <a:gd name="T15" fmla="*/ 80 h 1133"/>
                <a:gd name="T16" fmla="*/ 1573 w 1573"/>
                <a:gd name="T17" fmla="*/ 103 h 1133"/>
                <a:gd name="T18" fmla="*/ 1573 w 1573"/>
                <a:gd name="T19" fmla="*/ 1030 h 1133"/>
                <a:gd name="T20" fmla="*/ 1571 w 1573"/>
                <a:gd name="T21" fmla="*/ 1054 h 1133"/>
                <a:gd name="T22" fmla="*/ 1562 w 1573"/>
                <a:gd name="T23" fmla="*/ 1076 h 1133"/>
                <a:gd name="T24" fmla="*/ 1549 w 1573"/>
                <a:gd name="T25" fmla="*/ 1095 h 1133"/>
                <a:gd name="T26" fmla="*/ 1532 w 1573"/>
                <a:gd name="T27" fmla="*/ 1111 h 1133"/>
                <a:gd name="T28" fmla="*/ 1510 w 1573"/>
                <a:gd name="T29" fmla="*/ 1123 h 1133"/>
                <a:gd name="T30" fmla="*/ 1487 w 1573"/>
                <a:gd name="T31" fmla="*/ 1131 h 1133"/>
                <a:gd name="T32" fmla="*/ 1461 w 1573"/>
                <a:gd name="T33" fmla="*/ 1133 h 1133"/>
                <a:gd name="T34" fmla="*/ 56 w 1573"/>
                <a:gd name="T35" fmla="*/ 1133 h 1133"/>
                <a:gd name="T36" fmla="*/ 38 w 1573"/>
                <a:gd name="T37" fmla="*/ 1131 h 1133"/>
                <a:gd name="T38" fmla="*/ 23 w 1573"/>
                <a:gd name="T39" fmla="*/ 1124 h 1133"/>
                <a:gd name="T40" fmla="*/ 11 w 1573"/>
                <a:gd name="T41" fmla="*/ 1112 h 1133"/>
                <a:gd name="T42" fmla="*/ 2 w 1573"/>
                <a:gd name="T43" fmla="*/ 1098 h 1133"/>
                <a:gd name="T44" fmla="*/ 0 w 1573"/>
                <a:gd name="T45" fmla="*/ 1082 h 1133"/>
                <a:gd name="T46" fmla="*/ 2 w 1573"/>
                <a:gd name="T47" fmla="*/ 1066 h 1133"/>
                <a:gd name="T48" fmla="*/ 11 w 1573"/>
                <a:gd name="T49" fmla="*/ 1052 h 1133"/>
                <a:gd name="T50" fmla="*/ 23 w 1573"/>
                <a:gd name="T51" fmla="*/ 1040 h 1133"/>
                <a:gd name="T52" fmla="*/ 38 w 1573"/>
                <a:gd name="T53" fmla="*/ 1033 h 1133"/>
                <a:gd name="T54" fmla="*/ 56 w 1573"/>
                <a:gd name="T55" fmla="*/ 1030 h 1133"/>
                <a:gd name="T56" fmla="*/ 1461 w 1573"/>
                <a:gd name="T57" fmla="*/ 1030 h 1133"/>
                <a:gd name="T58" fmla="*/ 1461 w 1573"/>
                <a:gd name="T59" fmla="*/ 103 h 1133"/>
                <a:gd name="T60" fmla="*/ 1349 w 1573"/>
                <a:gd name="T61" fmla="*/ 103 h 1133"/>
                <a:gd name="T62" fmla="*/ 1331 w 1573"/>
                <a:gd name="T63" fmla="*/ 101 h 1133"/>
                <a:gd name="T64" fmla="*/ 1316 w 1573"/>
                <a:gd name="T65" fmla="*/ 93 h 1133"/>
                <a:gd name="T66" fmla="*/ 1304 w 1573"/>
                <a:gd name="T67" fmla="*/ 82 h 1133"/>
                <a:gd name="T68" fmla="*/ 1295 w 1573"/>
                <a:gd name="T69" fmla="*/ 68 h 1133"/>
                <a:gd name="T70" fmla="*/ 1293 w 1573"/>
                <a:gd name="T71" fmla="*/ 52 h 1133"/>
                <a:gd name="T72" fmla="*/ 1295 w 1573"/>
                <a:gd name="T73" fmla="*/ 35 h 1133"/>
                <a:gd name="T74" fmla="*/ 1304 w 1573"/>
                <a:gd name="T75" fmla="*/ 21 h 1133"/>
                <a:gd name="T76" fmla="*/ 1316 w 1573"/>
                <a:gd name="T77" fmla="*/ 10 h 1133"/>
                <a:gd name="T78" fmla="*/ 1331 w 1573"/>
                <a:gd name="T79" fmla="*/ 3 h 1133"/>
                <a:gd name="T80" fmla="*/ 1349 w 1573"/>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3" h="1133">
                  <a:moveTo>
                    <a:pt x="1349" y="0"/>
                  </a:moveTo>
                  <a:lnTo>
                    <a:pt x="1461" y="0"/>
                  </a:lnTo>
                  <a:lnTo>
                    <a:pt x="1487" y="3"/>
                  </a:lnTo>
                  <a:lnTo>
                    <a:pt x="1510" y="11"/>
                  </a:lnTo>
                  <a:lnTo>
                    <a:pt x="1532" y="23"/>
                  </a:lnTo>
                  <a:lnTo>
                    <a:pt x="1549" y="39"/>
                  </a:lnTo>
                  <a:lnTo>
                    <a:pt x="1562" y="58"/>
                  </a:lnTo>
                  <a:lnTo>
                    <a:pt x="1571" y="80"/>
                  </a:lnTo>
                  <a:lnTo>
                    <a:pt x="1573" y="103"/>
                  </a:lnTo>
                  <a:lnTo>
                    <a:pt x="1573" y="1030"/>
                  </a:lnTo>
                  <a:lnTo>
                    <a:pt x="1571" y="1054"/>
                  </a:lnTo>
                  <a:lnTo>
                    <a:pt x="1562" y="1076"/>
                  </a:lnTo>
                  <a:lnTo>
                    <a:pt x="1549" y="1095"/>
                  </a:lnTo>
                  <a:lnTo>
                    <a:pt x="1532" y="1111"/>
                  </a:lnTo>
                  <a:lnTo>
                    <a:pt x="1510" y="1123"/>
                  </a:lnTo>
                  <a:lnTo>
                    <a:pt x="1487" y="1131"/>
                  </a:lnTo>
                  <a:lnTo>
                    <a:pt x="1461" y="1133"/>
                  </a:lnTo>
                  <a:lnTo>
                    <a:pt x="56" y="1133"/>
                  </a:lnTo>
                  <a:lnTo>
                    <a:pt x="38" y="1131"/>
                  </a:lnTo>
                  <a:lnTo>
                    <a:pt x="23" y="1124"/>
                  </a:lnTo>
                  <a:lnTo>
                    <a:pt x="11" y="1112"/>
                  </a:lnTo>
                  <a:lnTo>
                    <a:pt x="2" y="1098"/>
                  </a:lnTo>
                  <a:lnTo>
                    <a:pt x="0" y="1082"/>
                  </a:lnTo>
                  <a:lnTo>
                    <a:pt x="2" y="1066"/>
                  </a:lnTo>
                  <a:lnTo>
                    <a:pt x="11" y="1052"/>
                  </a:lnTo>
                  <a:lnTo>
                    <a:pt x="23" y="1040"/>
                  </a:lnTo>
                  <a:lnTo>
                    <a:pt x="38" y="1033"/>
                  </a:lnTo>
                  <a:lnTo>
                    <a:pt x="56" y="1030"/>
                  </a:lnTo>
                  <a:lnTo>
                    <a:pt x="1461" y="1030"/>
                  </a:lnTo>
                  <a:lnTo>
                    <a:pt x="1461" y="103"/>
                  </a:lnTo>
                  <a:lnTo>
                    <a:pt x="1349" y="103"/>
                  </a:lnTo>
                  <a:lnTo>
                    <a:pt x="1331" y="101"/>
                  </a:lnTo>
                  <a:lnTo>
                    <a:pt x="1316" y="93"/>
                  </a:lnTo>
                  <a:lnTo>
                    <a:pt x="1304" y="82"/>
                  </a:lnTo>
                  <a:lnTo>
                    <a:pt x="1295" y="68"/>
                  </a:lnTo>
                  <a:lnTo>
                    <a:pt x="1293" y="52"/>
                  </a:lnTo>
                  <a:lnTo>
                    <a:pt x="1295" y="35"/>
                  </a:lnTo>
                  <a:lnTo>
                    <a:pt x="1304" y="21"/>
                  </a:lnTo>
                  <a:lnTo>
                    <a:pt x="1316" y="10"/>
                  </a:lnTo>
                  <a:lnTo>
                    <a:pt x="1331" y="3"/>
                  </a:lnTo>
                  <a:lnTo>
                    <a:pt x="1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9" name="Freeform 116">
              <a:extLst>
                <a:ext uri="{FF2B5EF4-FFF2-40B4-BE49-F238E27FC236}">
                  <a16:creationId xmlns:a16="http://schemas.microsoft.com/office/drawing/2014/main" id="{BCD517A5-3D4B-4F3C-9F89-A0AE3E33D039}"/>
                </a:ext>
              </a:extLst>
            </p:cNvPr>
            <p:cNvSpPr>
              <a:spLocks/>
            </p:cNvSpPr>
            <p:nvPr/>
          </p:nvSpPr>
          <p:spPr bwMode="auto">
            <a:xfrm>
              <a:off x="2744788" y="2346325"/>
              <a:ext cx="30163" cy="14288"/>
            </a:xfrm>
            <a:custGeom>
              <a:avLst/>
              <a:gdLst>
                <a:gd name="T0" fmla="*/ 55 w 225"/>
                <a:gd name="T1" fmla="*/ 0 h 103"/>
                <a:gd name="T2" fmla="*/ 168 w 225"/>
                <a:gd name="T3" fmla="*/ 0 h 103"/>
                <a:gd name="T4" fmla="*/ 185 w 225"/>
                <a:gd name="T5" fmla="*/ 2 h 103"/>
                <a:gd name="T6" fmla="*/ 202 w 225"/>
                <a:gd name="T7" fmla="*/ 9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4 h 103"/>
                <a:gd name="T20" fmla="*/ 185 w 225"/>
                <a:gd name="T21" fmla="*/ 101 h 103"/>
                <a:gd name="T22" fmla="*/ 168 w 225"/>
                <a:gd name="T23" fmla="*/ 103 h 103"/>
                <a:gd name="T24" fmla="*/ 55 w 225"/>
                <a:gd name="T25" fmla="*/ 103 h 103"/>
                <a:gd name="T26" fmla="*/ 38 w 225"/>
                <a:gd name="T27" fmla="*/ 101 h 103"/>
                <a:gd name="T28" fmla="*/ 23 w 225"/>
                <a:gd name="T29" fmla="*/ 94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9 h 103"/>
                <a:gd name="T42" fmla="*/ 38 w 225"/>
                <a:gd name="T43" fmla="*/ 2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2"/>
                  </a:lnTo>
                  <a:lnTo>
                    <a:pt x="202" y="9"/>
                  </a:lnTo>
                  <a:lnTo>
                    <a:pt x="214" y="21"/>
                  </a:lnTo>
                  <a:lnTo>
                    <a:pt x="221" y="35"/>
                  </a:lnTo>
                  <a:lnTo>
                    <a:pt x="225" y="52"/>
                  </a:lnTo>
                  <a:lnTo>
                    <a:pt x="221" y="68"/>
                  </a:lnTo>
                  <a:lnTo>
                    <a:pt x="214" y="82"/>
                  </a:lnTo>
                  <a:lnTo>
                    <a:pt x="202" y="94"/>
                  </a:lnTo>
                  <a:lnTo>
                    <a:pt x="185" y="101"/>
                  </a:lnTo>
                  <a:lnTo>
                    <a:pt x="168" y="103"/>
                  </a:lnTo>
                  <a:lnTo>
                    <a:pt x="55" y="103"/>
                  </a:lnTo>
                  <a:lnTo>
                    <a:pt x="38" y="101"/>
                  </a:lnTo>
                  <a:lnTo>
                    <a:pt x="23" y="94"/>
                  </a:lnTo>
                  <a:lnTo>
                    <a:pt x="11" y="82"/>
                  </a:lnTo>
                  <a:lnTo>
                    <a:pt x="2" y="68"/>
                  </a:lnTo>
                  <a:lnTo>
                    <a:pt x="0" y="52"/>
                  </a:lnTo>
                  <a:lnTo>
                    <a:pt x="2" y="35"/>
                  </a:lnTo>
                  <a:lnTo>
                    <a:pt x="11" y="21"/>
                  </a:lnTo>
                  <a:lnTo>
                    <a:pt x="23" y="9"/>
                  </a:lnTo>
                  <a:lnTo>
                    <a:pt x="38" y="2"/>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0" name="Freeform 117">
              <a:extLst>
                <a:ext uri="{FF2B5EF4-FFF2-40B4-BE49-F238E27FC236}">
                  <a16:creationId xmlns:a16="http://schemas.microsoft.com/office/drawing/2014/main" id="{4E97A858-BCBF-49C9-B937-5097C60AEC22}"/>
                </a:ext>
              </a:extLst>
            </p:cNvPr>
            <p:cNvSpPr>
              <a:spLocks noEditPoints="1"/>
            </p:cNvSpPr>
            <p:nvPr/>
          </p:nvSpPr>
          <p:spPr bwMode="auto">
            <a:xfrm>
              <a:off x="2424113" y="2271713"/>
              <a:ext cx="401638" cy="238125"/>
            </a:xfrm>
            <a:custGeom>
              <a:avLst/>
              <a:gdLst>
                <a:gd name="T0" fmla="*/ 473 w 3034"/>
                <a:gd name="T1" fmla="*/ 515 h 1649"/>
                <a:gd name="T2" fmla="*/ 899 w 3034"/>
                <a:gd name="T3" fmla="*/ 124 h 1649"/>
                <a:gd name="T4" fmla="*/ 924 w 3034"/>
                <a:gd name="T5" fmla="*/ 5 h 1649"/>
                <a:gd name="T6" fmla="*/ 1484 w 3034"/>
                <a:gd name="T7" fmla="*/ 515 h 1649"/>
                <a:gd name="T8" fmla="*/ 2265 w 3034"/>
                <a:gd name="T9" fmla="*/ 517 h 1649"/>
                <a:gd name="T10" fmla="*/ 2294 w 3034"/>
                <a:gd name="T11" fmla="*/ 536 h 1649"/>
                <a:gd name="T12" fmla="*/ 2304 w 3034"/>
                <a:gd name="T13" fmla="*/ 567 h 1649"/>
                <a:gd name="T14" fmla="*/ 2294 w 3034"/>
                <a:gd name="T15" fmla="*/ 597 h 1649"/>
                <a:gd name="T16" fmla="*/ 2265 w 3034"/>
                <a:gd name="T17" fmla="*/ 616 h 1649"/>
                <a:gd name="T18" fmla="*/ 113 w 3034"/>
                <a:gd name="T19" fmla="*/ 618 h 1649"/>
                <a:gd name="T20" fmla="*/ 2922 w 3034"/>
                <a:gd name="T21" fmla="*/ 1546 h 1649"/>
                <a:gd name="T22" fmla="*/ 2810 w 3034"/>
                <a:gd name="T23" fmla="*/ 618 h 1649"/>
                <a:gd name="T24" fmla="*/ 2777 w 3034"/>
                <a:gd name="T25" fmla="*/ 609 h 1649"/>
                <a:gd name="T26" fmla="*/ 2756 w 3034"/>
                <a:gd name="T27" fmla="*/ 583 h 1649"/>
                <a:gd name="T28" fmla="*/ 2756 w 3034"/>
                <a:gd name="T29" fmla="*/ 550 h 1649"/>
                <a:gd name="T30" fmla="*/ 2777 w 3034"/>
                <a:gd name="T31" fmla="*/ 524 h 1649"/>
                <a:gd name="T32" fmla="*/ 2810 w 3034"/>
                <a:gd name="T33" fmla="*/ 515 h 1649"/>
                <a:gd name="T34" fmla="*/ 2948 w 3034"/>
                <a:gd name="T35" fmla="*/ 517 h 1649"/>
                <a:gd name="T36" fmla="*/ 2993 w 3034"/>
                <a:gd name="T37" fmla="*/ 537 h 1649"/>
                <a:gd name="T38" fmla="*/ 3023 w 3034"/>
                <a:gd name="T39" fmla="*/ 573 h 1649"/>
                <a:gd name="T40" fmla="*/ 3034 w 3034"/>
                <a:gd name="T41" fmla="*/ 618 h 1649"/>
                <a:gd name="T42" fmla="*/ 3032 w 3034"/>
                <a:gd name="T43" fmla="*/ 1569 h 1649"/>
                <a:gd name="T44" fmla="*/ 3010 w 3034"/>
                <a:gd name="T45" fmla="*/ 1610 h 1649"/>
                <a:gd name="T46" fmla="*/ 2971 w 3034"/>
                <a:gd name="T47" fmla="*/ 1638 h 1649"/>
                <a:gd name="T48" fmla="*/ 2922 w 3034"/>
                <a:gd name="T49" fmla="*/ 1649 h 1649"/>
                <a:gd name="T50" fmla="*/ 87 w 3034"/>
                <a:gd name="T51" fmla="*/ 1646 h 1649"/>
                <a:gd name="T52" fmla="*/ 42 w 3034"/>
                <a:gd name="T53" fmla="*/ 1626 h 1649"/>
                <a:gd name="T54" fmla="*/ 11 w 3034"/>
                <a:gd name="T55" fmla="*/ 1591 h 1649"/>
                <a:gd name="T56" fmla="*/ 0 w 3034"/>
                <a:gd name="T57" fmla="*/ 1546 h 1649"/>
                <a:gd name="T58" fmla="*/ 3 w 3034"/>
                <a:gd name="T59" fmla="*/ 595 h 1649"/>
                <a:gd name="T60" fmla="*/ 24 w 3034"/>
                <a:gd name="T61" fmla="*/ 553 h 1649"/>
                <a:gd name="T62" fmla="*/ 63 w 3034"/>
                <a:gd name="T63" fmla="*/ 525 h 1649"/>
                <a:gd name="T64" fmla="*/ 113 w 3034"/>
                <a:gd name="T65" fmla="*/ 515 h 1649"/>
                <a:gd name="T66" fmla="*/ 859 w 3034"/>
                <a:gd name="T67" fmla="*/ 14 h 1649"/>
                <a:gd name="T68" fmla="*/ 891 w 3034"/>
                <a:gd name="T69" fmla="*/ 0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4" h="1649">
                  <a:moveTo>
                    <a:pt x="899" y="124"/>
                  </a:moveTo>
                  <a:lnTo>
                    <a:pt x="473" y="515"/>
                  </a:lnTo>
                  <a:lnTo>
                    <a:pt x="1326" y="515"/>
                  </a:lnTo>
                  <a:lnTo>
                    <a:pt x="899" y="124"/>
                  </a:lnTo>
                  <a:close/>
                  <a:moveTo>
                    <a:pt x="908" y="0"/>
                  </a:moveTo>
                  <a:lnTo>
                    <a:pt x="924" y="5"/>
                  </a:lnTo>
                  <a:lnTo>
                    <a:pt x="939" y="14"/>
                  </a:lnTo>
                  <a:lnTo>
                    <a:pt x="1484" y="515"/>
                  </a:lnTo>
                  <a:lnTo>
                    <a:pt x="2248" y="515"/>
                  </a:lnTo>
                  <a:lnTo>
                    <a:pt x="2265" y="517"/>
                  </a:lnTo>
                  <a:lnTo>
                    <a:pt x="2280" y="524"/>
                  </a:lnTo>
                  <a:lnTo>
                    <a:pt x="2294" y="536"/>
                  </a:lnTo>
                  <a:lnTo>
                    <a:pt x="2301" y="550"/>
                  </a:lnTo>
                  <a:lnTo>
                    <a:pt x="2304" y="567"/>
                  </a:lnTo>
                  <a:lnTo>
                    <a:pt x="2301" y="583"/>
                  </a:lnTo>
                  <a:lnTo>
                    <a:pt x="2294" y="597"/>
                  </a:lnTo>
                  <a:lnTo>
                    <a:pt x="2280" y="609"/>
                  </a:lnTo>
                  <a:lnTo>
                    <a:pt x="2265" y="616"/>
                  </a:lnTo>
                  <a:lnTo>
                    <a:pt x="2248" y="618"/>
                  </a:lnTo>
                  <a:lnTo>
                    <a:pt x="113" y="618"/>
                  </a:lnTo>
                  <a:lnTo>
                    <a:pt x="113" y="1546"/>
                  </a:lnTo>
                  <a:lnTo>
                    <a:pt x="2922" y="1546"/>
                  </a:lnTo>
                  <a:lnTo>
                    <a:pt x="2922" y="618"/>
                  </a:lnTo>
                  <a:lnTo>
                    <a:pt x="2810" y="618"/>
                  </a:lnTo>
                  <a:lnTo>
                    <a:pt x="2792" y="616"/>
                  </a:lnTo>
                  <a:lnTo>
                    <a:pt x="2777" y="609"/>
                  </a:lnTo>
                  <a:lnTo>
                    <a:pt x="2765" y="597"/>
                  </a:lnTo>
                  <a:lnTo>
                    <a:pt x="2756" y="583"/>
                  </a:lnTo>
                  <a:lnTo>
                    <a:pt x="2754" y="567"/>
                  </a:lnTo>
                  <a:lnTo>
                    <a:pt x="2756" y="550"/>
                  </a:lnTo>
                  <a:lnTo>
                    <a:pt x="2765" y="536"/>
                  </a:lnTo>
                  <a:lnTo>
                    <a:pt x="2777" y="524"/>
                  </a:lnTo>
                  <a:lnTo>
                    <a:pt x="2792" y="517"/>
                  </a:lnTo>
                  <a:lnTo>
                    <a:pt x="2810" y="515"/>
                  </a:lnTo>
                  <a:lnTo>
                    <a:pt x="2922" y="515"/>
                  </a:lnTo>
                  <a:lnTo>
                    <a:pt x="2948" y="517"/>
                  </a:lnTo>
                  <a:lnTo>
                    <a:pt x="2971" y="525"/>
                  </a:lnTo>
                  <a:lnTo>
                    <a:pt x="2993" y="537"/>
                  </a:lnTo>
                  <a:lnTo>
                    <a:pt x="3010" y="553"/>
                  </a:lnTo>
                  <a:lnTo>
                    <a:pt x="3023" y="573"/>
                  </a:lnTo>
                  <a:lnTo>
                    <a:pt x="3032" y="595"/>
                  </a:lnTo>
                  <a:lnTo>
                    <a:pt x="3034" y="618"/>
                  </a:lnTo>
                  <a:lnTo>
                    <a:pt x="3034" y="1546"/>
                  </a:lnTo>
                  <a:lnTo>
                    <a:pt x="3032" y="1569"/>
                  </a:lnTo>
                  <a:lnTo>
                    <a:pt x="3023" y="1591"/>
                  </a:lnTo>
                  <a:lnTo>
                    <a:pt x="3010" y="1610"/>
                  </a:lnTo>
                  <a:lnTo>
                    <a:pt x="2993" y="1626"/>
                  </a:lnTo>
                  <a:lnTo>
                    <a:pt x="2971" y="1638"/>
                  </a:lnTo>
                  <a:lnTo>
                    <a:pt x="2948" y="1646"/>
                  </a:lnTo>
                  <a:lnTo>
                    <a:pt x="2922" y="1649"/>
                  </a:lnTo>
                  <a:lnTo>
                    <a:pt x="113" y="1649"/>
                  </a:lnTo>
                  <a:lnTo>
                    <a:pt x="87" y="1646"/>
                  </a:lnTo>
                  <a:lnTo>
                    <a:pt x="63" y="1638"/>
                  </a:lnTo>
                  <a:lnTo>
                    <a:pt x="42" y="1626"/>
                  </a:lnTo>
                  <a:lnTo>
                    <a:pt x="24" y="1610"/>
                  </a:lnTo>
                  <a:lnTo>
                    <a:pt x="11" y="1591"/>
                  </a:lnTo>
                  <a:lnTo>
                    <a:pt x="3" y="1569"/>
                  </a:lnTo>
                  <a:lnTo>
                    <a:pt x="0" y="1546"/>
                  </a:lnTo>
                  <a:lnTo>
                    <a:pt x="0" y="618"/>
                  </a:lnTo>
                  <a:lnTo>
                    <a:pt x="3" y="595"/>
                  </a:lnTo>
                  <a:lnTo>
                    <a:pt x="11" y="573"/>
                  </a:lnTo>
                  <a:lnTo>
                    <a:pt x="24" y="553"/>
                  </a:lnTo>
                  <a:lnTo>
                    <a:pt x="42" y="537"/>
                  </a:lnTo>
                  <a:lnTo>
                    <a:pt x="63" y="525"/>
                  </a:lnTo>
                  <a:lnTo>
                    <a:pt x="87" y="517"/>
                  </a:lnTo>
                  <a:lnTo>
                    <a:pt x="113" y="515"/>
                  </a:lnTo>
                  <a:lnTo>
                    <a:pt x="314" y="515"/>
                  </a:lnTo>
                  <a:lnTo>
                    <a:pt x="859" y="14"/>
                  </a:lnTo>
                  <a:lnTo>
                    <a:pt x="874" y="5"/>
                  </a:lnTo>
                  <a:lnTo>
                    <a:pt x="891" y="0"/>
                  </a:lnTo>
                  <a:lnTo>
                    <a:pt x="9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1" name="Freeform 118">
              <a:extLst>
                <a:ext uri="{FF2B5EF4-FFF2-40B4-BE49-F238E27FC236}">
                  <a16:creationId xmlns:a16="http://schemas.microsoft.com/office/drawing/2014/main" id="{B36DCC9B-09A1-41B9-AB64-8AF140A9B625}"/>
                </a:ext>
              </a:extLst>
            </p:cNvPr>
            <p:cNvSpPr>
              <a:spLocks noEditPoints="1"/>
            </p:cNvSpPr>
            <p:nvPr/>
          </p:nvSpPr>
          <p:spPr bwMode="auto">
            <a:xfrm>
              <a:off x="2543175" y="2227263"/>
              <a:ext cx="163513" cy="44450"/>
            </a:xfrm>
            <a:custGeom>
              <a:avLst/>
              <a:gdLst>
                <a:gd name="T0" fmla="*/ 168 w 1236"/>
                <a:gd name="T1" fmla="*/ 103 h 309"/>
                <a:gd name="T2" fmla="*/ 151 w 1236"/>
                <a:gd name="T3" fmla="*/ 106 h 309"/>
                <a:gd name="T4" fmla="*/ 136 w 1236"/>
                <a:gd name="T5" fmla="*/ 113 h 309"/>
                <a:gd name="T6" fmla="*/ 124 w 1236"/>
                <a:gd name="T7" fmla="*/ 124 h 309"/>
                <a:gd name="T8" fmla="*/ 115 w 1236"/>
                <a:gd name="T9" fmla="*/ 139 h 309"/>
                <a:gd name="T10" fmla="*/ 113 w 1236"/>
                <a:gd name="T11" fmla="*/ 155 h 309"/>
                <a:gd name="T12" fmla="*/ 115 w 1236"/>
                <a:gd name="T13" fmla="*/ 171 h 309"/>
                <a:gd name="T14" fmla="*/ 124 w 1236"/>
                <a:gd name="T15" fmla="*/ 185 h 309"/>
                <a:gd name="T16" fmla="*/ 136 w 1236"/>
                <a:gd name="T17" fmla="*/ 196 h 309"/>
                <a:gd name="T18" fmla="*/ 151 w 1236"/>
                <a:gd name="T19" fmla="*/ 204 h 309"/>
                <a:gd name="T20" fmla="*/ 168 w 1236"/>
                <a:gd name="T21" fmla="*/ 206 h 309"/>
                <a:gd name="T22" fmla="*/ 1067 w 1236"/>
                <a:gd name="T23" fmla="*/ 206 h 309"/>
                <a:gd name="T24" fmla="*/ 1086 w 1236"/>
                <a:gd name="T25" fmla="*/ 204 h 309"/>
                <a:gd name="T26" fmla="*/ 1101 w 1236"/>
                <a:gd name="T27" fmla="*/ 196 h 309"/>
                <a:gd name="T28" fmla="*/ 1113 w 1236"/>
                <a:gd name="T29" fmla="*/ 185 h 309"/>
                <a:gd name="T30" fmla="*/ 1121 w 1236"/>
                <a:gd name="T31" fmla="*/ 171 h 309"/>
                <a:gd name="T32" fmla="*/ 1124 w 1236"/>
                <a:gd name="T33" fmla="*/ 155 h 309"/>
                <a:gd name="T34" fmla="*/ 1121 w 1236"/>
                <a:gd name="T35" fmla="*/ 139 h 309"/>
                <a:gd name="T36" fmla="*/ 1113 w 1236"/>
                <a:gd name="T37" fmla="*/ 124 h 309"/>
                <a:gd name="T38" fmla="*/ 1101 w 1236"/>
                <a:gd name="T39" fmla="*/ 113 h 309"/>
                <a:gd name="T40" fmla="*/ 1086 w 1236"/>
                <a:gd name="T41" fmla="*/ 106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7 h 309"/>
                <a:gd name="T56" fmla="*/ 1187 w 1236"/>
                <a:gd name="T57" fmla="*/ 46 h 309"/>
                <a:gd name="T58" fmla="*/ 1208 w 1236"/>
                <a:gd name="T59" fmla="*/ 68 h 309"/>
                <a:gd name="T60" fmla="*/ 1223 w 1236"/>
                <a:gd name="T61" fmla="*/ 95 h 309"/>
                <a:gd name="T62" fmla="*/ 1233 w 1236"/>
                <a:gd name="T63" fmla="*/ 124 h 309"/>
                <a:gd name="T64" fmla="*/ 1236 w 1236"/>
                <a:gd name="T65" fmla="*/ 155 h 309"/>
                <a:gd name="T66" fmla="*/ 1233 w 1236"/>
                <a:gd name="T67" fmla="*/ 186 h 309"/>
                <a:gd name="T68" fmla="*/ 1223 w 1236"/>
                <a:gd name="T69" fmla="*/ 215 h 309"/>
                <a:gd name="T70" fmla="*/ 1208 w 1236"/>
                <a:gd name="T71" fmla="*/ 241 h 309"/>
                <a:gd name="T72" fmla="*/ 1187 w 1236"/>
                <a:gd name="T73" fmla="*/ 264 h 309"/>
                <a:gd name="T74" fmla="*/ 1162 w 1236"/>
                <a:gd name="T75" fmla="*/ 283 h 309"/>
                <a:gd name="T76" fmla="*/ 1134 w 1236"/>
                <a:gd name="T77" fmla="*/ 297 h 309"/>
                <a:gd name="T78" fmla="*/ 1102 w 1236"/>
                <a:gd name="T79" fmla="*/ 306 h 309"/>
                <a:gd name="T80" fmla="*/ 1067 w 1236"/>
                <a:gd name="T81" fmla="*/ 309 h 309"/>
                <a:gd name="T82" fmla="*/ 168 w 1236"/>
                <a:gd name="T83" fmla="*/ 309 h 309"/>
                <a:gd name="T84" fmla="*/ 135 w 1236"/>
                <a:gd name="T85" fmla="*/ 306 h 309"/>
                <a:gd name="T86" fmla="*/ 103 w 1236"/>
                <a:gd name="T87" fmla="*/ 297 h 309"/>
                <a:gd name="T88" fmla="*/ 75 w 1236"/>
                <a:gd name="T89" fmla="*/ 283 h 309"/>
                <a:gd name="T90" fmla="*/ 49 w 1236"/>
                <a:gd name="T91" fmla="*/ 264 h 309"/>
                <a:gd name="T92" fmla="*/ 29 w 1236"/>
                <a:gd name="T93" fmla="*/ 241 h 309"/>
                <a:gd name="T94" fmla="*/ 13 w 1236"/>
                <a:gd name="T95" fmla="*/ 215 h 309"/>
                <a:gd name="T96" fmla="*/ 4 w 1236"/>
                <a:gd name="T97" fmla="*/ 186 h 309"/>
                <a:gd name="T98" fmla="*/ 0 w 1236"/>
                <a:gd name="T99" fmla="*/ 155 h 309"/>
                <a:gd name="T100" fmla="*/ 4 w 1236"/>
                <a:gd name="T101" fmla="*/ 124 h 309"/>
                <a:gd name="T102" fmla="*/ 13 w 1236"/>
                <a:gd name="T103" fmla="*/ 95 h 309"/>
                <a:gd name="T104" fmla="*/ 29 w 1236"/>
                <a:gd name="T105" fmla="*/ 68 h 309"/>
                <a:gd name="T106" fmla="*/ 49 w 1236"/>
                <a:gd name="T107" fmla="*/ 46 h 309"/>
                <a:gd name="T108" fmla="*/ 75 w 1236"/>
                <a:gd name="T109" fmla="*/ 27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6"/>
                  </a:lnTo>
                  <a:lnTo>
                    <a:pt x="136" y="113"/>
                  </a:lnTo>
                  <a:lnTo>
                    <a:pt x="124" y="124"/>
                  </a:lnTo>
                  <a:lnTo>
                    <a:pt x="115" y="139"/>
                  </a:lnTo>
                  <a:lnTo>
                    <a:pt x="113" y="155"/>
                  </a:lnTo>
                  <a:lnTo>
                    <a:pt x="115" y="171"/>
                  </a:lnTo>
                  <a:lnTo>
                    <a:pt x="124" y="185"/>
                  </a:lnTo>
                  <a:lnTo>
                    <a:pt x="136" y="196"/>
                  </a:lnTo>
                  <a:lnTo>
                    <a:pt x="151" y="204"/>
                  </a:lnTo>
                  <a:lnTo>
                    <a:pt x="168" y="206"/>
                  </a:lnTo>
                  <a:lnTo>
                    <a:pt x="1067" y="206"/>
                  </a:lnTo>
                  <a:lnTo>
                    <a:pt x="1086" y="204"/>
                  </a:lnTo>
                  <a:lnTo>
                    <a:pt x="1101" y="196"/>
                  </a:lnTo>
                  <a:lnTo>
                    <a:pt x="1113" y="185"/>
                  </a:lnTo>
                  <a:lnTo>
                    <a:pt x="1121" y="171"/>
                  </a:lnTo>
                  <a:lnTo>
                    <a:pt x="1124" y="155"/>
                  </a:lnTo>
                  <a:lnTo>
                    <a:pt x="1121" y="139"/>
                  </a:lnTo>
                  <a:lnTo>
                    <a:pt x="1113" y="124"/>
                  </a:lnTo>
                  <a:lnTo>
                    <a:pt x="1101" y="113"/>
                  </a:lnTo>
                  <a:lnTo>
                    <a:pt x="1086" y="106"/>
                  </a:lnTo>
                  <a:lnTo>
                    <a:pt x="1067" y="103"/>
                  </a:lnTo>
                  <a:lnTo>
                    <a:pt x="168" y="103"/>
                  </a:lnTo>
                  <a:close/>
                  <a:moveTo>
                    <a:pt x="168" y="0"/>
                  </a:moveTo>
                  <a:lnTo>
                    <a:pt x="1067" y="0"/>
                  </a:lnTo>
                  <a:lnTo>
                    <a:pt x="1102" y="3"/>
                  </a:lnTo>
                  <a:lnTo>
                    <a:pt x="1134" y="12"/>
                  </a:lnTo>
                  <a:lnTo>
                    <a:pt x="1162" y="27"/>
                  </a:lnTo>
                  <a:lnTo>
                    <a:pt x="1187" y="46"/>
                  </a:lnTo>
                  <a:lnTo>
                    <a:pt x="1208" y="68"/>
                  </a:lnTo>
                  <a:lnTo>
                    <a:pt x="1223" y="95"/>
                  </a:lnTo>
                  <a:lnTo>
                    <a:pt x="1233" y="124"/>
                  </a:lnTo>
                  <a:lnTo>
                    <a:pt x="1236" y="155"/>
                  </a:lnTo>
                  <a:lnTo>
                    <a:pt x="1233" y="186"/>
                  </a:lnTo>
                  <a:lnTo>
                    <a:pt x="1223" y="215"/>
                  </a:lnTo>
                  <a:lnTo>
                    <a:pt x="1208" y="241"/>
                  </a:lnTo>
                  <a:lnTo>
                    <a:pt x="1187" y="264"/>
                  </a:lnTo>
                  <a:lnTo>
                    <a:pt x="1162" y="283"/>
                  </a:lnTo>
                  <a:lnTo>
                    <a:pt x="1134" y="297"/>
                  </a:lnTo>
                  <a:lnTo>
                    <a:pt x="1102" y="306"/>
                  </a:lnTo>
                  <a:lnTo>
                    <a:pt x="1067" y="309"/>
                  </a:lnTo>
                  <a:lnTo>
                    <a:pt x="168" y="309"/>
                  </a:lnTo>
                  <a:lnTo>
                    <a:pt x="135" y="306"/>
                  </a:lnTo>
                  <a:lnTo>
                    <a:pt x="103" y="297"/>
                  </a:lnTo>
                  <a:lnTo>
                    <a:pt x="75" y="283"/>
                  </a:lnTo>
                  <a:lnTo>
                    <a:pt x="49" y="264"/>
                  </a:lnTo>
                  <a:lnTo>
                    <a:pt x="29" y="241"/>
                  </a:lnTo>
                  <a:lnTo>
                    <a:pt x="13" y="215"/>
                  </a:lnTo>
                  <a:lnTo>
                    <a:pt x="4" y="186"/>
                  </a:lnTo>
                  <a:lnTo>
                    <a:pt x="0" y="155"/>
                  </a:lnTo>
                  <a:lnTo>
                    <a:pt x="4" y="124"/>
                  </a:lnTo>
                  <a:lnTo>
                    <a:pt x="13" y="95"/>
                  </a:lnTo>
                  <a:lnTo>
                    <a:pt x="29" y="68"/>
                  </a:lnTo>
                  <a:lnTo>
                    <a:pt x="49" y="46"/>
                  </a:lnTo>
                  <a:lnTo>
                    <a:pt x="75" y="27"/>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2" name="Freeform 119">
              <a:extLst>
                <a:ext uri="{FF2B5EF4-FFF2-40B4-BE49-F238E27FC236}">
                  <a16:creationId xmlns:a16="http://schemas.microsoft.com/office/drawing/2014/main" id="{CDFE60CC-7117-4313-A7BA-16D2356E6403}"/>
                </a:ext>
              </a:extLst>
            </p:cNvPr>
            <p:cNvSpPr>
              <a:spLocks noEditPoints="1"/>
            </p:cNvSpPr>
            <p:nvPr/>
          </p:nvSpPr>
          <p:spPr bwMode="auto">
            <a:xfrm>
              <a:off x="2543175" y="2405063"/>
              <a:ext cx="163513" cy="44450"/>
            </a:xfrm>
            <a:custGeom>
              <a:avLst/>
              <a:gdLst>
                <a:gd name="T0" fmla="*/ 168 w 1236"/>
                <a:gd name="T1" fmla="*/ 103 h 309"/>
                <a:gd name="T2" fmla="*/ 151 w 1236"/>
                <a:gd name="T3" fmla="*/ 105 h 309"/>
                <a:gd name="T4" fmla="*/ 136 w 1236"/>
                <a:gd name="T5" fmla="*/ 113 h 309"/>
                <a:gd name="T6" fmla="*/ 124 w 1236"/>
                <a:gd name="T7" fmla="*/ 124 h 309"/>
                <a:gd name="T8" fmla="*/ 115 w 1236"/>
                <a:gd name="T9" fmla="*/ 138 h 309"/>
                <a:gd name="T10" fmla="*/ 113 w 1236"/>
                <a:gd name="T11" fmla="*/ 154 h 309"/>
                <a:gd name="T12" fmla="*/ 115 w 1236"/>
                <a:gd name="T13" fmla="*/ 170 h 309"/>
                <a:gd name="T14" fmla="*/ 124 w 1236"/>
                <a:gd name="T15" fmla="*/ 185 h 309"/>
                <a:gd name="T16" fmla="*/ 136 w 1236"/>
                <a:gd name="T17" fmla="*/ 196 h 309"/>
                <a:gd name="T18" fmla="*/ 151 w 1236"/>
                <a:gd name="T19" fmla="*/ 203 h 309"/>
                <a:gd name="T20" fmla="*/ 168 w 1236"/>
                <a:gd name="T21" fmla="*/ 206 h 309"/>
                <a:gd name="T22" fmla="*/ 1067 w 1236"/>
                <a:gd name="T23" fmla="*/ 206 h 309"/>
                <a:gd name="T24" fmla="*/ 1086 w 1236"/>
                <a:gd name="T25" fmla="*/ 203 h 309"/>
                <a:gd name="T26" fmla="*/ 1101 w 1236"/>
                <a:gd name="T27" fmla="*/ 196 h 309"/>
                <a:gd name="T28" fmla="*/ 1113 w 1236"/>
                <a:gd name="T29" fmla="*/ 185 h 309"/>
                <a:gd name="T30" fmla="*/ 1121 w 1236"/>
                <a:gd name="T31" fmla="*/ 170 h 309"/>
                <a:gd name="T32" fmla="*/ 1124 w 1236"/>
                <a:gd name="T33" fmla="*/ 154 h 309"/>
                <a:gd name="T34" fmla="*/ 1121 w 1236"/>
                <a:gd name="T35" fmla="*/ 138 h 309"/>
                <a:gd name="T36" fmla="*/ 1113 w 1236"/>
                <a:gd name="T37" fmla="*/ 124 h 309"/>
                <a:gd name="T38" fmla="*/ 1101 w 1236"/>
                <a:gd name="T39" fmla="*/ 113 h 309"/>
                <a:gd name="T40" fmla="*/ 1086 w 1236"/>
                <a:gd name="T41" fmla="*/ 105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6 h 309"/>
                <a:gd name="T56" fmla="*/ 1187 w 1236"/>
                <a:gd name="T57" fmla="*/ 45 h 309"/>
                <a:gd name="T58" fmla="*/ 1208 w 1236"/>
                <a:gd name="T59" fmla="*/ 68 h 309"/>
                <a:gd name="T60" fmla="*/ 1223 w 1236"/>
                <a:gd name="T61" fmla="*/ 94 h 309"/>
                <a:gd name="T62" fmla="*/ 1233 w 1236"/>
                <a:gd name="T63" fmla="*/ 123 h 309"/>
                <a:gd name="T64" fmla="*/ 1236 w 1236"/>
                <a:gd name="T65" fmla="*/ 154 h 309"/>
                <a:gd name="T66" fmla="*/ 1233 w 1236"/>
                <a:gd name="T67" fmla="*/ 185 h 309"/>
                <a:gd name="T68" fmla="*/ 1223 w 1236"/>
                <a:gd name="T69" fmla="*/ 214 h 309"/>
                <a:gd name="T70" fmla="*/ 1208 w 1236"/>
                <a:gd name="T71" fmla="*/ 240 h 309"/>
                <a:gd name="T72" fmla="*/ 1187 w 1236"/>
                <a:gd name="T73" fmla="*/ 263 h 309"/>
                <a:gd name="T74" fmla="*/ 1162 w 1236"/>
                <a:gd name="T75" fmla="*/ 282 h 309"/>
                <a:gd name="T76" fmla="*/ 1134 w 1236"/>
                <a:gd name="T77" fmla="*/ 296 h 309"/>
                <a:gd name="T78" fmla="*/ 1102 w 1236"/>
                <a:gd name="T79" fmla="*/ 306 h 309"/>
                <a:gd name="T80" fmla="*/ 1067 w 1236"/>
                <a:gd name="T81" fmla="*/ 309 h 309"/>
                <a:gd name="T82" fmla="*/ 168 w 1236"/>
                <a:gd name="T83" fmla="*/ 309 h 309"/>
                <a:gd name="T84" fmla="*/ 135 w 1236"/>
                <a:gd name="T85" fmla="*/ 306 h 309"/>
                <a:gd name="T86" fmla="*/ 103 w 1236"/>
                <a:gd name="T87" fmla="*/ 296 h 309"/>
                <a:gd name="T88" fmla="*/ 75 w 1236"/>
                <a:gd name="T89" fmla="*/ 282 h 309"/>
                <a:gd name="T90" fmla="*/ 49 w 1236"/>
                <a:gd name="T91" fmla="*/ 263 h 309"/>
                <a:gd name="T92" fmla="*/ 29 w 1236"/>
                <a:gd name="T93" fmla="*/ 240 h 309"/>
                <a:gd name="T94" fmla="*/ 13 w 1236"/>
                <a:gd name="T95" fmla="*/ 214 h 309"/>
                <a:gd name="T96" fmla="*/ 4 w 1236"/>
                <a:gd name="T97" fmla="*/ 185 h 309"/>
                <a:gd name="T98" fmla="*/ 0 w 1236"/>
                <a:gd name="T99" fmla="*/ 154 h 309"/>
                <a:gd name="T100" fmla="*/ 4 w 1236"/>
                <a:gd name="T101" fmla="*/ 123 h 309"/>
                <a:gd name="T102" fmla="*/ 13 w 1236"/>
                <a:gd name="T103" fmla="*/ 94 h 309"/>
                <a:gd name="T104" fmla="*/ 29 w 1236"/>
                <a:gd name="T105" fmla="*/ 68 h 309"/>
                <a:gd name="T106" fmla="*/ 49 w 1236"/>
                <a:gd name="T107" fmla="*/ 45 h 309"/>
                <a:gd name="T108" fmla="*/ 75 w 1236"/>
                <a:gd name="T109" fmla="*/ 26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5"/>
                  </a:lnTo>
                  <a:lnTo>
                    <a:pt x="136" y="113"/>
                  </a:lnTo>
                  <a:lnTo>
                    <a:pt x="124" y="124"/>
                  </a:lnTo>
                  <a:lnTo>
                    <a:pt x="115" y="138"/>
                  </a:lnTo>
                  <a:lnTo>
                    <a:pt x="113" y="154"/>
                  </a:lnTo>
                  <a:lnTo>
                    <a:pt x="115" y="170"/>
                  </a:lnTo>
                  <a:lnTo>
                    <a:pt x="124" y="185"/>
                  </a:lnTo>
                  <a:lnTo>
                    <a:pt x="136" y="196"/>
                  </a:lnTo>
                  <a:lnTo>
                    <a:pt x="151" y="203"/>
                  </a:lnTo>
                  <a:lnTo>
                    <a:pt x="168" y="206"/>
                  </a:lnTo>
                  <a:lnTo>
                    <a:pt x="1067" y="206"/>
                  </a:lnTo>
                  <a:lnTo>
                    <a:pt x="1086" y="203"/>
                  </a:lnTo>
                  <a:lnTo>
                    <a:pt x="1101" y="196"/>
                  </a:lnTo>
                  <a:lnTo>
                    <a:pt x="1113" y="185"/>
                  </a:lnTo>
                  <a:lnTo>
                    <a:pt x="1121" y="170"/>
                  </a:lnTo>
                  <a:lnTo>
                    <a:pt x="1124" y="154"/>
                  </a:lnTo>
                  <a:lnTo>
                    <a:pt x="1121" y="138"/>
                  </a:lnTo>
                  <a:lnTo>
                    <a:pt x="1113" y="124"/>
                  </a:lnTo>
                  <a:lnTo>
                    <a:pt x="1101" y="113"/>
                  </a:lnTo>
                  <a:lnTo>
                    <a:pt x="1086" y="105"/>
                  </a:lnTo>
                  <a:lnTo>
                    <a:pt x="1067" y="103"/>
                  </a:lnTo>
                  <a:lnTo>
                    <a:pt x="168" y="103"/>
                  </a:lnTo>
                  <a:close/>
                  <a:moveTo>
                    <a:pt x="168" y="0"/>
                  </a:moveTo>
                  <a:lnTo>
                    <a:pt x="1067" y="0"/>
                  </a:lnTo>
                  <a:lnTo>
                    <a:pt x="1102" y="3"/>
                  </a:lnTo>
                  <a:lnTo>
                    <a:pt x="1134" y="12"/>
                  </a:lnTo>
                  <a:lnTo>
                    <a:pt x="1162" y="26"/>
                  </a:lnTo>
                  <a:lnTo>
                    <a:pt x="1187" y="45"/>
                  </a:lnTo>
                  <a:lnTo>
                    <a:pt x="1208" y="68"/>
                  </a:lnTo>
                  <a:lnTo>
                    <a:pt x="1223" y="94"/>
                  </a:lnTo>
                  <a:lnTo>
                    <a:pt x="1233" y="123"/>
                  </a:lnTo>
                  <a:lnTo>
                    <a:pt x="1236" y="154"/>
                  </a:lnTo>
                  <a:lnTo>
                    <a:pt x="1233" y="185"/>
                  </a:lnTo>
                  <a:lnTo>
                    <a:pt x="1223" y="214"/>
                  </a:lnTo>
                  <a:lnTo>
                    <a:pt x="1208" y="240"/>
                  </a:lnTo>
                  <a:lnTo>
                    <a:pt x="1187" y="263"/>
                  </a:lnTo>
                  <a:lnTo>
                    <a:pt x="1162" y="282"/>
                  </a:lnTo>
                  <a:lnTo>
                    <a:pt x="1134" y="296"/>
                  </a:lnTo>
                  <a:lnTo>
                    <a:pt x="1102" y="306"/>
                  </a:lnTo>
                  <a:lnTo>
                    <a:pt x="1067" y="309"/>
                  </a:lnTo>
                  <a:lnTo>
                    <a:pt x="168" y="309"/>
                  </a:lnTo>
                  <a:lnTo>
                    <a:pt x="135" y="306"/>
                  </a:lnTo>
                  <a:lnTo>
                    <a:pt x="103" y="296"/>
                  </a:lnTo>
                  <a:lnTo>
                    <a:pt x="75" y="282"/>
                  </a:lnTo>
                  <a:lnTo>
                    <a:pt x="49" y="263"/>
                  </a:lnTo>
                  <a:lnTo>
                    <a:pt x="29" y="240"/>
                  </a:lnTo>
                  <a:lnTo>
                    <a:pt x="13" y="214"/>
                  </a:lnTo>
                  <a:lnTo>
                    <a:pt x="4" y="185"/>
                  </a:lnTo>
                  <a:lnTo>
                    <a:pt x="0" y="154"/>
                  </a:lnTo>
                  <a:lnTo>
                    <a:pt x="4" y="123"/>
                  </a:lnTo>
                  <a:lnTo>
                    <a:pt x="13" y="94"/>
                  </a:lnTo>
                  <a:lnTo>
                    <a:pt x="29" y="68"/>
                  </a:lnTo>
                  <a:lnTo>
                    <a:pt x="49" y="45"/>
                  </a:lnTo>
                  <a:lnTo>
                    <a:pt x="75" y="26"/>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43" name="Grupa 695">
            <a:extLst>
              <a:ext uri="{FF2B5EF4-FFF2-40B4-BE49-F238E27FC236}">
                <a16:creationId xmlns:a16="http://schemas.microsoft.com/office/drawing/2014/main" id="{96DE1281-6EAD-4B65-A61E-E3261BA331BA}"/>
              </a:ext>
            </a:extLst>
          </p:cNvPr>
          <p:cNvGrpSpPr/>
          <p:nvPr/>
        </p:nvGrpSpPr>
        <p:grpSpPr>
          <a:xfrm>
            <a:off x="5120484" y="3508769"/>
            <a:ext cx="312517" cy="292724"/>
            <a:chOff x="2387600" y="2130425"/>
            <a:chExt cx="476250" cy="446088"/>
          </a:xfrm>
          <a:solidFill>
            <a:schemeClr val="bg2"/>
          </a:solidFill>
        </p:grpSpPr>
        <p:sp>
          <p:nvSpPr>
            <p:cNvPr id="44" name="Freeform 112">
              <a:extLst>
                <a:ext uri="{FF2B5EF4-FFF2-40B4-BE49-F238E27FC236}">
                  <a16:creationId xmlns:a16="http://schemas.microsoft.com/office/drawing/2014/main" id="{024B1EB3-6532-4149-9048-93F844B84437}"/>
                </a:ext>
              </a:extLst>
            </p:cNvPr>
            <p:cNvSpPr>
              <a:spLocks noEditPoints="1"/>
            </p:cNvSpPr>
            <p:nvPr/>
          </p:nvSpPr>
          <p:spPr bwMode="auto">
            <a:xfrm>
              <a:off x="2387600" y="2130425"/>
              <a:ext cx="476250" cy="446088"/>
            </a:xfrm>
            <a:custGeom>
              <a:avLst/>
              <a:gdLst>
                <a:gd name="T0" fmla="*/ 3260 w 3597"/>
                <a:gd name="T1" fmla="*/ 2988 h 3091"/>
                <a:gd name="T2" fmla="*/ 3484 w 3597"/>
                <a:gd name="T3" fmla="*/ 2885 h 3091"/>
                <a:gd name="T4" fmla="*/ 112 w 3597"/>
                <a:gd name="T5" fmla="*/ 2885 h 3091"/>
                <a:gd name="T6" fmla="*/ 337 w 3597"/>
                <a:gd name="T7" fmla="*/ 2988 h 3091"/>
                <a:gd name="T8" fmla="*/ 112 w 3597"/>
                <a:gd name="T9" fmla="*/ 2885 h 3091"/>
                <a:gd name="T10" fmla="*/ 274 w 3597"/>
                <a:gd name="T11" fmla="*/ 106 h 3091"/>
                <a:gd name="T12" fmla="*/ 209 w 3597"/>
                <a:gd name="T13" fmla="*/ 127 h 3091"/>
                <a:gd name="T14" fmla="*/ 158 w 3597"/>
                <a:gd name="T15" fmla="*/ 167 h 3091"/>
                <a:gd name="T16" fmla="*/ 124 w 3597"/>
                <a:gd name="T17" fmla="*/ 220 h 3091"/>
                <a:gd name="T18" fmla="*/ 112 w 3597"/>
                <a:gd name="T19" fmla="*/ 283 h 3091"/>
                <a:gd name="T20" fmla="*/ 3484 w 3597"/>
                <a:gd name="T21" fmla="*/ 2782 h 3091"/>
                <a:gd name="T22" fmla="*/ 3481 w 3597"/>
                <a:gd name="T23" fmla="*/ 251 h 3091"/>
                <a:gd name="T24" fmla="*/ 3457 w 3597"/>
                <a:gd name="T25" fmla="*/ 192 h 3091"/>
                <a:gd name="T26" fmla="*/ 3415 w 3597"/>
                <a:gd name="T27" fmla="*/ 145 h 3091"/>
                <a:gd name="T28" fmla="*/ 3356 w 3597"/>
                <a:gd name="T29" fmla="*/ 114 h 3091"/>
                <a:gd name="T30" fmla="*/ 3287 w 3597"/>
                <a:gd name="T31" fmla="*/ 103 h 3091"/>
                <a:gd name="T32" fmla="*/ 309 w 3597"/>
                <a:gd name="T33" fmla="*/ 0 h 3091"/>
                <a:gd name="T34" fmla="*/ 3333 w 3597"/>
                <a:gd name="T35" fmla="*/ 3 h 3091"/>
                <a:gd name="T36" fmla="*/ 3418 w 3597"/>
                <a:gd name="T37" fmla="*/ 26 h 3091"/>
                <a:gd name="T38" fmla="*/ 3490 w 3597"/>
                <a:gd name="T39" fmla="*/ 69 h 3091"/>
                <a:gd name="T40" fmla="*/ 3547 w 3597"/>
                <a:gd name="T41" fmla="*/ 129 h 3091"/>
                <a:gd name="T42" fmla="*/ 3584 w 3597"/>
                <a:gd name="T43" fmla="*/ 201 h 3091"/>
                <a:gd name="T44" fmla="*/ 3597 w 3597"/>
                <a:gd name="T45" fmla="*/ 283 h 3091"/>
                <a:gd name="T46" fmla="*/ 3593 w 3597"/>
                <a:gd name="T47" fmla="*/ 3012 h 3091"/>
                <a:gd name="T48" fmla="*/ 3572 w 3597"/>
                <a:gd name="T49" fmla="*/ 3053 h 3091"/>
                <a:gd name="T50" fmla="*/ 3533 w 3597"/>
                <a:gd name="T51" fmla="*/ 3081 h 3091"/>
                <a:gd name="T52" fmla="*/ 3484 w 3597"/>
                <a:gd name="T53" fmla="*/ 3091 h 3091"/>
                <a:gd name="T54" fmla="*/ 3233 w 3597"/>
                <a:gd name="T55" fmla="*/ 3089 h 3091"/>
                <a:gd name="T56" fmla="*/ 3189 w 3597"/>
                <a:gd name="T57" fmla="*/ 3069 h 3091"/>
                <a:gd name="T58" fmla="*/ 3158 w 3597"/>
                <a:gd name="T59" fmla="*/ 3034 h 3091"/>
                <a:gd name="T60" fmla="*/ 3147 w 3597"/>
                <a:gd name="T61" fmla="*/ 2988 h 3091"/>
                <a:gd name="T62" fmla="*/ 449 w 3597"/>
                <a:gd name="T63" fmla="*/ 2885 h 3091"/>
                <a:gd name="T64" fmla="*/ 446 w 3597"/>
                <a:gd name="T65" fmla="*/ 3012 h 3091"/>
                <a:gd name="T66" fmla="*/ 424 w 3597"/>
                <a:gd name="T67" fmla="*/ 3053 h 3091"/>
                <a:gd name="T68" fmla="*/ 386 w 3597"/>
                <a:gd name="T69" fmla="*/ 3081 h 3091"/>
                <a:gd name="T70" fmla="*/ 337 w 3597"/>
                <a:gd name="T71" fmla="*/ 3091 h 3091"/>
                <a:gd name="T72" fmla="*/ 86 w 3597"/>
                <a:gd name="T73" fmla="*/ 3089 h 3091"/>
                <a:gd name="T74" fmla="*/ 43 w 3597"/>
                <a:gd name="T75" fmla="*/ 3069 h 3091"/>
                <a:gd name="T76" fmla="*/ 11 w 3597"/>
                <a:gd name="T77" fmla="*/ 3034 h 3091"/>
                <a:gd name="T78" fmla="*/ 0 w 3597"/>
                <a:gd name="T79" fmla="*/ 2988 h 3091"/>
                <a:gd name="T80" fmla="*/ 3 w 3597"/>
                <a:gd name="T81" fmla="*/ 241 h 3091"/>
                <a:gd name="T82" fmla="*/ 28 w 3597"/>
                <a:gd name="T83" fmla="*/ 164 h 3091"/>
                <a:gd name="T84" fmla="*/ 76 w 3597"/>
                <a:gd name="T85" fmla="*/ 97 h 3091"/>
                <a:gd name="T86" fmla="*/ 141 w 3597"/>
                <a:gd name="T87" fmla="*/ 45 h 3091"/>
                <a:gd name="T88" fmla="*/ 220 w 3597"/>
                <a:gd name="T89" fmla="*/ 12 h 3091"/>
                <a:gd name="T90" fmla="*/ 309 w 3597"/>
                <a:gd name="T91" fmla="*/ 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7" h="3091">
                  <a:moveTo>
                    <a:pt x="3260" y="2885"/>
                  </a:moveTo>
                  <a:lnTo>
                    <a:pt x="3260" y="2988"/>
                  </a:lnTo>
                  <a:lnTo>
                    <a:pt x="3484" y="2988"/>
                  </a:lnTo>
                  <a:lnTo>
                    <a:pt x="3484" y="2885"/>
                  </a:lnTo>
                  <a:lnTo>
                    <a:pt x="3260" y="2885"/>
                  </a:lnTo>
                  <a:close/>
                  <a:moveTo>
                    <a:pt x="112" y="2885"/>
                  </a:moveTo>
                  <a:lnTo>
                    <a:pt x="112" y="2988"/>
                  </a:lnTo>
                  <a:lnTo>
                    <a:pt x="337" y="2988"/>
                  </a:lnTo>
                  <a:lnTo>
                    <a:pt x="337" y="2885"/>
                  </a:lnTo>
                  <a:lnTo>
                    <a:pt x="112" y="2885"/>
                  </a:lnTo>
                  <a:close/>
                  <a:moveTo>
                    <a:pt x="309" y="103"/>
                  </a:moveTo>
                  <a:lnTo>
                    <a:pt x="274" y="106"/>
                  </a:lnTo>
                  <a:lnTo>
                    <a:pt x="240" y="114"/>
                  </a:lnTo>
                  <a:lnTo>
                    <a:pt x="209" y="127"/>
                  </a:lnTo>
                  <a:lnTo>
                    <a:pt x="182" y="145"/>
                  </a:lnTo>
                  <a:lnTo>
                    <a:pt x="158" y="167"/>
                  </a:lnTo>
                  <a:lnTo>
                    <a:pt x="140" y="192"/>
                  </a:lnTo>
                  <a:lnTo>
                    <a:pt x="124" y="220"/>
                  </a:lnTo>
                  <a:lnTo>
                    <a:pt x="116" y="251"/>
                  </a:lnTo>
                  <a:lnTo>
                    <a:pt x="112" y="283"/>
                  </a:lnTo>
                  <a:lnTo>
                    <a:pt x="112" y="2782"/>
                  </a:lnTo>
                  <a:lnTo>
                    <a:pt x="3484" y="2782"/>
                  </a:lnTo>
                  <a:lnTo>
                    <a:pt x="3484" y="283"/>
                  </a:lnTo>
                  <a:lnTo>
                    <a:pt x="3481" y="251"/>
                  </a:lnTo>
                  <a:lnTo>
                    <a:pt x="3471" y="220"/>
                  </a:lnTo>
                  <a:lnTo>
                    <a:pt x="3457" y="192"/>
                  </a:lnTo>
                  <a:lnTo>
                    <a:pt x="3437" y="167"/>
                  </a:lnTo>
                  <a:lnTo>
                    <a:pt x="3415" y="145"/>
                  </a:lnTo>
                  <a:lnTo>
                    <a:pt x="3386" y="127"/>
                  </a:lnTo>
                  <a:lnTo>
                    <a:pt x="3356" y="114"/>
                  </a:lnTo>
                  <a:lnTo>
                    <a:pt x="3323" y="106"/>
                  </a:lnTo>
                  <a:lnTo>
                    <a:pt x="3287" y="103"/>
                  </a:lnTo>
                  <a:lnTo>
                    <a:pt x="309" y="103"/>
                  </a:lnTo>
                  <a:close/>
                  <a:moveTo>
                    <a:pt x="309" y="0"/>
                  </a:moveTo>
                  <a:lnTo>
                    <a:pt x="3287" y="0"/>
                  </a:lnTo>
                  <a:lnTo>
                    <a:pt x="3333" y="3"/>
                  </a:lnTo>
                  <a:lnTo>
                    <a:pt x="3376" y="12"/>
                  </a:lnTo>
                  <a:lnTo>
                    <a:pt x="3418" y="26"/>
                  </a:lnTo>
                  <a:lnTo>
                    <a:pt x="3456" y="45"/>
                  </a:lnTo>
                  <a:lnTo>
                    <a:pt x="3490" y="69"/>
                  </a:lnTo>
                  <a:lnTo>
                    <a:pt x="3520" y="97"/>
                  </a:lnTo>
                  <a:lnTo>
                    <a:pt x="3547" y="129"/>
                  </a:lnTo>
                  <a:lnTo>
                    <a:pt x="3567" y="164"/>
                  </a:lnTo>
                  <a:lnTo>
                    <a:pt x="3584" y="201"/>
                  </a:lnTo>
                  <a:lnTo>
                    <a:pt x="3593" y="241"/>
                  </a:lnTo>
                  <a:lnTo>
                    <a:pt x="3597" y="283"/>
                  </a:lnTo>
                  <a:lnTo>
                    <a:pt x="3597" y="2988"/>
                  </a:lnTo>
                  <a:lnTo>
                    <a:pt x="3593" y="3012"/>
                  </a:lnTo>
                  <a:lnTo>
                    <a:pt x="3585" y="3034"/>
                  </a:lnTo>
                  <a:lnTo>
                    <a:pt x="3572" y="3053"/>
                  </a:lnTo>
                  <a:lnTo>
                    <a:pt x="3554" y="3069"/>
                  </a:lnTo>
                  <a:lnTo>
                    <a:pt x="3533" y="3081"/>
                  </a:lnTo>
                  <a:lnTo>
                    <a:pt x="3509" y="3089"/>
                  </a:lnTo>
                  <a:lnTo>
                    <a:pt x="3484" y="3091"/>
                  </a:lnTo>
                  <a:lnTo>
                    <a:pt x="3260" y="3091"/>
                  </a:lnTo>
                  <a:lnTo>
                    <a:pt x="3233" y="3089"/>
                  </a:lnTo>
                  <a:lnTo>
                    <a:pt x="3209" y="3081"/>
                  </a:lnTo>
                  <a:lnTo>
                    <a:pt x="3189" y="3069"/>
                  </a:lnTo>
                  <a:lnTo>
                    <a:pt x="3171" y="3053"/>
                  </a:lnTo>
                  <a:lnTo>
                    <a:pt x="3158" y="3034"/>
                  </a:lnTo>
                  <a:lnTo>
                    <a:pt x="3149" y="3012"/>
                  </a:lnTo>
                  <a:lnTo>
                    <a:pt x="3147" y="2988"/>
                  </a:lnTo>
                  <a:lnTo>
                    <a:pt x="3147" y="2885"/>
                  </a:lnTo>
                  <a:lnTo>
                    <a:pt x="449" y="2885"/>
                  </a:lnTo>
                  <a:lnTo>
                    <a:pt x="449" y="2988"/>
                  </a:lnTo>
                  <a:lnTo>
                    <a:pt x="446" y="3012"/>
                  </a:lnTo>
                  <a:lnTo>
                    <a:pt x="439" y="3034"/>
                  </a:lnTo>
                  <a:lnTo>
                    <a:pt x="424" y="3053"/>
                  </a:lnTo>
                  <a:lnTo>
                    <a:pt x="407" y="3069"/>
                  </a:lnTo>
                  <a:lnTo>
                    <a:pt x="386" y="3081"/>
                  </a:lnTo>
                  <a:lnTo>
                    <a:pt x="363" y="3089"/>
                  </a:lnTo>
                  <a:lnTo>
                    <a:pt x="337" y="3091"/>
                  </a:lnTo>
                  <a:lnTo>
                    <a:pt x="112" y="3091"/>
                  </a:lnTo>
                  <a:lnTo>
                    <a:pt x="86" y="3089"/>
                  </a:lnTo>
                  <a:lnTo>
                    <a:pt x="63" y="3081"/>
                  </a:lnTo>
                  <a:lnTo>
                    <a:pt x="43" y="3069"/>
                  </a:lnTo>
                  <a:lnTo>
                    <a:pt x="25" y="3053"/>
                  </a:lnTo>
                  <a:lnTo>
                    <a:pt x="11" y="3034"/>
                  </a:lnTo>
                  <a:lnTo>
                    <a:pt x="3" y="3012"/>
                  </a:lnTo>
                  <a:lnTo>
                    <a:pt x="0" y="2988"/>
                  </a:lnTo>
                  <a:lnTo>
                    <a:pt x="0" y="283"/>
                  </a:lnTo>
                  <a:lnTo>
                    <a:pt x="3" y="241"/>
                  </a:lnTo>
                  <a:lnTo>
                    <a:pt x="13" y="201"/>
                  </a:lnTo>
                  <a:lnTo>
                    <a:pt x="28" y="164"/>
                  </a:lnTo>
                  <a:lnTo>
                    <a:pt x="50" y="129"/>
                  </a:lnTo>
                  <a:lnTo>
                    <a:pt x="76" y="97"/>
                  </a:lnTo>
                  <a:lnTo>
                    <a:pt x="107" y="69"/>
                  </a:lnTo>
                  <a:lnTo>
                    <a:pt x="141" y="45"/>
                  </a:lnTo>
                  <a:lnTo>
                    <a:pt x="179" y="26"/>
                  </a:lnTo>
                  <a:lnTo>
                    <a:pt x="220" y="12"/>
                  </a:lnTo>
                  <a:lnTo>
                    <a:pt x="263" y="3"/>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5" name="Freeform 113">
              <a:extLst>
                <a:ext uri="{FF2B5EF4-FFF2-40B4-BE49-F238E27FC236}">
                  <a16:creationId xmlns:a16="http://schemas.microsoft.com/office/drawing/2014/main" id="{B4BD850D-67E5-4DAB-9DFD-1769D6E2C17E}"/>
                </a:ext>
              </a:extLst>
            </p:cNvPr>
            <p:cNvSpPr>
              <a:spLocks/>
            </p:cNvSpPr>
            <p:nvPr/>
          </p:nvSpPr>
          <p:spPr bwMode="auto">
            <a:xfrm>
              <a:off x="2744788" y="2166938"/>
              <a:ext cx="30163" cy="15875"/>
            </a:xfrm>
            <a:custGeom>
              <a:avLst/>
              <a:gdLst>
                <a:gd name="T0" fmla="*/ 55 w 225"/>
                <a:gd name="T1" fmla="*/ 0 h 103"/>
                <a:gd name="T2" fmla="*/ 168 w 225"/>
                <a:gd name="T3" fmla="*/ 0 h 103"/>
                <a:gd name="T4" fmla="*/ 185 w 225"/>
                <a:gd name="T5" fmla="*/ 3 h 103"/>
                <a:gd name="T6" fmla="*/ 202 w 225"/>
                <a:gd name="T7" fmla="*/ 10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3 h 103"/>
                <a:gd name="T20" fmla="*/ 185 w 225"/>
                <a:gd name="T21" fmla="*/ 101 h 103"/>
                <a:gd name="T22" fmla="*/ 168 w 225"/>
                <a:gd name="T23" fmla="*/ 103 h 103"/>
                <a:gd name="T24" fmla="*/ 55 w 225"/>
                <a:gd name="T25" fmla="*/ 103 h 103"/>
                <a:gd name="T26" fmla="*/ 38 w 225"/>
                <a:gd name="T27" fmla="*/ 101 h 103"/>
                <a:gd name="T28" fmla="*/ 23 w 225"/>
                <a:gd name="T29" fmla="*/ 93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10 h 103"/>
                <a:gd name="T42" fmla="*/ 38 w 225"/>
                <a:gd name="T43" fmla="*/ 3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3"/>
                  </a:lnTo>
                  <a:lnTo>
                    <a:pt x="202" y="10"/>
                  </a:lnTo>
                  <a:lnTo>
                    <a:pt x="214" y="21"/>
                  </a:lnTo>
                  <a:lnTo>
                    <a:pt x="221" y="35"/>
                  </a:lnTo>
                  <a:lnTo>
                    <a:pt x="225" y="52"/>
                  </a:lnTo>
                  <a:lnTo>
                    <a:pt x="221" y="68"/>
                  </a:lnTo>
                  <a:lnTo>
                    <a:pt x="214" y="82"/>
                  </a:lnTo>
                  <a:lnTo>
                    <a:pt x="202" y="93"/>
                  </a:lnTo>
                  <a:lnTo>
                    <a:pt x="185" y="101"/>
                  </a:lnTo>
                  <a:lnTo>
                    <a:pt x="168" y="103"/>
                  </a:lnTo>
                  <a:lnTo>
                    <a:pt x="55" y="103"/>
                  </a:lnTo>
                  <a:lnTo>
                    <a:pt x="38" y="101"/>
                  </a:lnTo>
                  <a:lnTo>
                    <a:pt x="23" y="93"/>
                  </a:lnTo>
                  <a:lnTo>
                    <a:pt x="11" y="82"/>
                  </a:lnTo>
                  <a:lnTo>
                    <a:pt x="2" y="68"/>
                  </a:lnTo>
                  <a:lnTo>
                    <a:pt x="0" y="52"/>
                  </a:lnTo>
                  <a:lnTo>
                    <a:pt x="2" y="35"/>
                  </a:lnTo>
                  <a:lnTo>
                    <a:pt x="11" y="21"/>
                  </a:lnTo>
                  <a:lnTo>
                    <a:pt x="23" y="10"/>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6" name="Freeform 114">
              <a:extLst>
                <a:ext uri="{FF2B5EF4-FFF2-40B4-BE49-F238E27FC236}">
                  <a16:creationId xmlns:a16="http://schemas.microsoft.com/office/drawing/2014/main" id="{8C18F3CC-9FF9-4A3C-99DF-B84656739EF0}"/>
                </a:ext>
              </a:extLst>
            </p:cNvPr>
            <p:cNvSpPr>
              <a:spLocks/>
            </p:cNvSpPr>
            <p:nvPr/>
          </p:nvSpPr>
          <p:spPr bwMode="auto">
            <a:xfrm>
              <a:off x="2424113" y="2166938"/>
              <a:ext cx="304800" cy="163513"/>
            </a:xfrm>
            <a:custGeom>
              <a:avLst/>
              <a:gdLst>
                <a:gd name="T0" fmla="*/ 113 w 2304"/>
                <a:gd name="T1" fmla="*/ 0 h 1133"/>
                <a:gd name="T2" fmla="*/ 2248 w 2304"/>
                <a:gd name="T3" fmla="*/ 0 h 1133"/>
                <a:gd name="T4" fmla="*/ 2265 w 2304"/>
                <a:gd name="T5" fmla="*/ 3 h 1133"/>
                <a:gd name="T6" fmla="*/ 2280 w 2304"/>
                <a:gd name="T7" fmla="*/ 10 h 1133"/>
                <a:gd name="T8" fmla="*/ 2294 w 2304"/>
                <a:gd name="T9" fmla="*/ 21 h 1133"/>
                <a:gd name="T10" fmla="*/ 2301 w 2304"/>
                <a:gd name="T11" fmla="*/ 35 h 1133"/>
                <a:gd name="T12" fmla="*/ 2304 w 2304"/>
                <a:gd name="T13" fmla="*/ 52 h 1133"/>
                <a:gd name="T14" fmla="*/ 2301 w 2304"/>
                <a:gd name="T15" fmla="*/ 68 h 1133"/>
                <a:gd name="T16" fmla="*/ 2294 w 2304"/>
                <a:gd name="T17" fmla="*/ 82 h 1133"/>
                <a:gd name="T18" fmla="*/ 2280 w 2304"/>
                <a:gd name="T19" fmla="*/ 93 h 1133"/>
                <a:gd name="T20" fmla="*/ 2265 w 2304"/>
                <a:gd name="T21" fmla="*/ 101 h 1133"/>
                <a:gd name="T22" fmla="*/ 2248 w 2304"/>
                <a:gd name="T23" fmla="*/ 103 h 1133"/>
                <a:gd name="T24" fmla="*/ 113 w 2304"/>
                <a:gd name="T25" fmla="*/ 103 h 1133"/>
                <a:gd name="T26" fmla="*/ 113 w 2304"/>
                <a:gd name="T27" fmla="*/ 1030 h 1133"/>
                <a:gd name="T28" fmla="*/ 281 w 2304"/>
                <a:gd name="T29" fmla="*/ 1030 h 1133"/>
                <a:gd name="T30" fmla="*/ 298 w 2304"/>
                <a:gd name="T31" fmla="*/ 1033 h 1133"/>
                <a:gd name="T32" fmla="*/ 315 w 2304"/>
                <a:gd name="T33" fmla="*/ 1040 h 1133"/>
                <a:gd name="T34" fmla="*/ 327 w 2304"/>
                <a:gd name="T35" fmla="*/ 1052 h 1133"/>
                <a:gd name="T36" fmla="*/ 334 w 2304"/>
                <a:gd name="T37" fmla="*/ 1066 h 1133"/>
                <a:gd name="T38" fmla="*/ 338 w 2304"/>
                <a:gd name="T39" fmla="*/ 1082 h 1133"/>
                <a:gd name="T40" fmla="*/ 334 w 2304"/>
                <a:gd name="T41" fmla="*/ 1098 h 1133"/>
                <a:gd name="T42" fmla="*/ 327 w 2304"/>
                <a:gd name="T43" fmla="*/ 1112 h 1133"/>
                <a:gd name="T44" fmla="*/ 315 w 2304"/>
                <a:gd name="T45" fmla="*/ 1124 h 1133"/>
                <a:gd name="T46" fmla="*/ 298 w 2304"/>
                <a:gd name="T47" fmla="*/ 1131 h 1133"/>
                <a:gd name="T48" fmla="*/ 281 w 2304"/>
                <a:gd name="T49" fmla="*/ 1133 h 1133"/>
                <a:gd name="T50" fmla="*/ 113 w 2304"/>
                <a:gd name="T51" fmla="*/ 1133 h 1133"/>
                <a:gd name="T52" fmla="*/ 87 w 2304"/>
                <a:gd name="T53" fmla="*/ 1131 h 1133"/>
                <a:gd name="T54" fmla="*/ 63 w 2304"/>
                <a:gd name="T55" fmla="*/ 1123 h 1133"/>
                <a:gd name="T56" fmla="*/ 42 w 2304"/>
                <a:gd name="T57" fmla="*/ 1111 h 1133"/>
                <a:gd name="T58" fmla="*/ 24 w 2304"/>
                <a:gd name="T59" fmla="*/ 1095 h 1133"/>
                <a:gd name="T60" fmla="*/ 11 w 2304"/>
                <a:gd name="T61" fmla="*/ 1076 h 1133"/>
                <a:gd name="T62" fmla="*/ 3 w 2304"/>
                <a:gd name="T63" fmla="*/ 1054 h 1133"/>
                <a:gd name="T64" fmla="*/ 0 w 2304"/>
                <a:gd name="T65" fmla="*/ 1030 h 1133"/>
                <a:gd name="T66" fmla="*/ 0 w 2304"/>
                <a:gd name="T67" fmla="*/ 103 h 1133"/>
                <a:gd name="T68" fmla="*/ 3 w 2304"/>
                <a:gd name="T69" fmla="*/ 80 h 1133"/>
                <a:gd name="T70" fmla="*/ 11 w 2304"/>
                <a:gd name="T71" fmla="*/ 58 h 1133"/>
                <a:gd name="T72" fmla="*/ 24 w 2304"/>
                <a:gd name="T73" fmla="*/ 39 h 1133"/>
                <a:gd name="T74" fmla="*/ 42 w 2304"/>
                <a:gd name="T75" fmla="*/ 23 h 1133"/>
                <a:gd name="T76" fmla="*/ 63 w 2304"/>
                <a:gd name="T77" fmla="*/ 11 h 1133"/>
                <a:gd name="T78" fmla="*/ 87 w 2304"/>
                <a:gd name="T79" fmla="*/ 3 h 1133"/>
                <a:gd name="T80" fmla="*/ 113 w 2304"/>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4" h="1133">
                  <a:moveTo>
                    <a:pt x="113" y="0"/>
                  </a:moveTo>
                  <a:lnTo>
                    <a:pt x="2248" y="0"/>
                  </a:lnTo>
                  <a:lnTo>
                    <a:pt x="2265" y="3"/>
                  </a:lnTo>
                  <a:lnTo>
                    <a:pt x="2280" y="10"/>
                  </a:lnTo>
                  <a:lnTo>
                    <a:pt x="2294" y="21"/>
                  </a:lnTo>
                  <a:lnTo>
                    <a:pt x="2301" y="35"/>
                  </a:lnTo>
                  <a:lnTo>
                    <a:pt x="2304" y="52"/>
                  </a:lnTo>
                  <a:lnTo>
                    <a:pt x="2301" y="68"/>
                  </a:lnTo>
                  <a:lnTo>
                    <a:pt x="2294" y="82"/>
                  </a:lnTo>
                  <a:lnTo>
                    <a:pt x="2280" y="93"/>
                  </a:lnTo>
                  <a:lnTo>
                    <a:pt x="2265" y="101"/>
                  </a:lnTo>
                  <a:lnTo>
                    <a:pt x="2248" y="103"/>
                  </a:lnTo>
                  <a:lnTo>
                    <a:pt x="113" y="103"/>
                  </a:lnTo>
                  <a:lnTo>
                    <a:pt x="113" y="1030"/>
                  </a:lnTo>
                  <a:lnTo>
                    <a:pt x="281" y="1030"/>
                  </a:lnTo>
                  <a:lnTo>
                    <a:pt x="298" y="1033"/>
                  </a:lnTo>
                  <a:lnTo>
                    <a:pt x="315" y="1040"/>
                  </a:lnTo>
                  <a:lnTo>
                    <a:pt x="327" y="1052"/>
                  </a:lnTo>
                  <a:lnTo>
                    <a:pt x="334" y="1066"/>
                  </a:lnTo>
                  <a:lnTo>
                    <a:pt x="338" y="1082"/>
                  </a:lnTo>
                  <a:lnTo>
                    <a:pt x="334" y="1098"/>
                  </a:lnTo>
                  <a:lnTo>
                    <a:pt x="327" y="1112"/>
                  </a:lnTo>
                  <a:lnTo>
                    <a:pt x="315" y="1124"/>
                  </a:lnTo>
                  <a:lnTo>
                    <a:pt x="298" y="1131"/>
                  </a:lnTo>
                  <a:lnTo>
                    <a:pt x="281" y="1133"/>
                  </a:lnTo>
                  <a:lnTo>
                    <a:pt x="113" y="1133"/>
                  </a:lnTo>
                  <a:lnTo>
                    <a:pt x="87" y="1131"/>
                  </a:lnTo>
                  <a:lnTo>
                    <a:pt x="63" y="1123"/>
                  </a:lnTo>
                  <a:lnTo>
                    <a:pt x="42" y="1111"/>
                  </a:lnTo>
                  <a:lnTo>
                    <a:pt x="24" y="1095"/>
                  </a:lnTo>
                  <a:lnTo>
                    <a:pt x="11" y="1076"/>
                  </a:lnTo>
                  <a:lnTo>
                    <a:pt x="3" y="1054"/>
                  </a:lnTo>
                  <a:lnTo>
                    <a:pt x="0" y="1030"/>
                  </a:lnTo>
                  <a:lnTo>
                    <a:pt x="0" y="103"/>
                  </a:lnTo>
                  <a:lnTo>
                    <a:pt x="3" y="80"/>
                  </a:lnTo>
                  <a:lnTo>
                    <a:pt x="11" y="58"/>
                  </a:lnTo>
                  <a:lnTo>
                    <a:pt x="24" y="39"/>
                  </a:lnTo>
                  <a:lnTo>
                    <a:pt x="42" y="23"/>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7" name="Freeform 115">
              <a:extLst>
                <a:ext uri="{FF2B5EF4-FFF2-40B4-BE49-F238E27FC236}">
                  <a16:creationId xmlns:a16="http://schemas.microsoft.com/office/drawing/2014/main" id="{2360D86A-D885-49FA-A844-E21A4E82792E}"/>
                </a:ext>
              </a:extLst>
            </p:cNvPr>
            <p:cNvSpPr>
              <a:spLocks/>
            </p:cNvSpPr>
            <p:nvPr/>
          </p:nvSpPr>
          <p:spPr bwMode="auto">
            <a:xfrm>
              <a:off x="2617788" y="2166938"/>
              <a:ext cx="207963" cy="163513"/>
            </a:xfrm>
            <a:custGeom>
              <a:avLst/>
              <a:gdLst>
                <a:gd name="T0" fmla="*/ 1349 w 1573"/>
                <a:gd name="T1" fmla="*/ 0 h 1133"/>
                <a:gd name="T2" fmla="*/ 1461 w 1573"/>
                <a:gd name="T3" fmla="*/ 0 h 1133"/>
                <a:gd name="T4" fmla="*/ 1487 w 1573"/>
                <a:gd name="T5" fmla="*/ 3 h 1133"/>
                <a:gd name="T6" fmla="*/ 1510 w 1573"/>
                <a:gd name="T7" fmla="*/ 11 h 1133"/>
                <a:gd name="T8" fmla="*/ 1532 w 1573"/>
                <a:gd name="T9" fmla="*/ 23 h 1133"/>
                <a:gd name="T10" fmla="*/ 1549 w 1573"/>
                <a:gd name="T11" fmla="*/ 39 h 1133"/>
                <a:gd name="T12" fmla="*/ 1562 w 1573"/>
                <a:gd name="T13" fmla="*/ 58 h 1133"/>
                <a:gd name="T14" fmla="*/ 1571 w 1573"/>
                <a:gd name="T15" fmla="*/ 80 h 1133"/>
                <a:gd name="T16" fmla="*/ 1573 w 1573"/>
                <a:gd name="T17" fmla="*/ 103 h 1133"/>
                <a:gd name="T18" fmla="*/ 1573 w 1573"/>
                <a:gd name="T19" fmla="*/ 1030 h 1133"/>
                <a:gd name="T20" fmla="*/ 1571 w 1573"/>
                <a:gd name="T21" fmla="*/ 1054 h 1133"/>
                <a:gd name="T22" fmla="*/ 1562 w 1573"/>
                <a:gd name="T23" fmla="*/ 1076 h 1133"/>
                <a:gd name="T24" fmla="*/ 1549 w 1573"/>
                <a:gd name="T25" fmla="*/ 1095 h 1133"/>
                <a:gd name="T26" fmla="*/ 1532 w 1573"/>
                <a:gd name="T27" fmla="*/ 1111 h 1133"/>
                <a:gd name="T28" fmla="*/ 1510 w 1573"/>
                <a:gd name="T29" fmla="*/ 1123 h 1133"/>
                <a:gd name="T30" fmla="*/ 1487 w 1573"/>
                <a:gd name="T31" fmla="*/ 1131 h 1133"/>
                <a:gd name="T32" fmla="*/ 1461 w 1573"/>
                <a:gd name="T33" fmla="*/ 1133 h 1133"/>
                <a:gd name="T34" fmla="*/ 56 w 1573"/>
                <a:gd name="T35" fmla="*/ 1133 h 1133"/>
                <a:gd name="T36" fmla="*/ 38 w 1573"/>
                <a:gd name="T37" fmla="*/ 1131 h 1133"/>
                <a:gd name="T38" fmla="*/ 23 w 1573"/>
                <a:gd name="T39" fmla="*/ 1124 h 1133"/>
                <a:gd name="T40" fmla="*/ 11 w 1573"/>
                <a:gd name="T41" fmla="*/ 1112 h 1133"/>
                <a:gd name="T42" fmla="*/ 2 w 1573"/>
                <a:gd name="T43" fmla="*/ 1098 h 1133"/>
                <a:gd name="T44" fmla="*/ 0 w 1573"/>
                <a:gd name="T45" fmla="*/ 1082 h 1133"/>
                <a:gd name="T46" fmla="*/ 2 w 1573"/>
                <a:gd name="T47" fmla="*/ 1066 h 1133"/>
                <a:gd name="T48" fmla="*/ 11 w 1573"/>
                <a:gd name="T49" fmla="*/ 1052 h 1133"/>
                <a:gd name="T50" fmla="*/ 23 w 1573"/>
                <a:gd name="T51" fmla="*/ 1040 h 1133"/>
                <a:gd name="T52" fmla="*/ 38 w 1573"/>
                <a:gd name="T53" fmla="*/ 1033 h 1133"/>
                <a:gd name="T54" fmla="*/ 56 w 1573"/>
                <a:gd name="T55" fmla="*/ 1030 h 1133"/>
                <a:gd name="T56" fmla="*/ 1461 w 1573"/>
                <a:gd name="T57" fmla="*/ 1030 h 1133"/>
                <a:gd name="T58" fmla="*/ 1461 w 1573"/>
                <a:gd name="T59" fmla="*/ 103 h 1133"/>
                <a:gd name="T60" fmla="*/ 1349 w 1573"/>
                <a:gd name="T61" fmla="*/ 103 h 1133"/>
                <a:gd name="T62" fmla="*/ 1331 w 1573"/>
                <a:gd name="T63" fmla="*/ 101 h 1133"/>
                <a:gd name="T64" fmla="*/ 1316 w 1573"/>
                <a:gd name="T65" fmla="*/ 93 h 1133"/>
                <a:gd name="T66" fmla="*/ 1304 w 1573"/>
                <a:gd name="T67" fmla="*/ 82 h 1133"/>
                <a:gd name="T68" fmla="*/ 1295 w 1573"/>
                <a:gd name="T69" fmla="*/ 68 h 1133"/>
                <a:gd name="T70" fmla="*/ 1293 w 1573"/>
                <a:gd name="T71" fmla="*/ 52 h 1133"/>
                <a:gd name="T72" fmla="*/ 1295 w 1573"/>
                <a:gd name="T73" fmla="*/ 35 h 1133"/>
                <a:gd name="T74" fmla="*/ 1304 w 1573"/>
                <a:gd name="T75" fmla="*/ 21 h 1133"/>
                <a:gd name="T76" fmla="*/ 1316 w 1573"/>
                <a:gd name="T77" fmla="*/ 10 h 1133"/>
                <a:gd name="T78" fmla="*/ 1331 w 1573"/>
                <a:gd name="T79" fmla="*/ 3 h 1133"/>
                <a:gd name="T80" fmla="*/ 1349 w 1573"/>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3" h="1133">
                  <a:moveTo>
                    <a:pt x="1349" y="0"/>
                  </a:moveTo>
                  <a:lnTo>
                    <a:pt x="1461" y="0"/>
                  </a:lnTo>
                  <a:lnTo>
                    <a:pt x="1487" y="3"/>
                  </a:lnTo>
                  <a:lnTo>
                    <a:pt x="1510" y="11"/>
                  </a:lnTo>
                  <a:lnTo>
                    <a:pt x="1532" y="23"/>
                  </a:lnTo>
                  <a:lnTo>
                    <a:pt x="1549" y="39"/>
                  </a:lnTo>
                  <a:lnTo>
                    <a:pt x="1562" y="58"/>
                  </a:lnTo>
                  <a:lnTo>
                    <a:pt x="1571" y="80"/>
                  </a:lnTo>
                  <a:lnTo>
                    <a:pt x="1573" y="103"/>
                  </a:lnTo>
                  <a:lnTo>
                    <a:pt x="1573" y="1030"/>
                  </a:lnTo>
                  <a:lnTo>
                    <a:pt x="1571" y="1054"/>
                  </a:lnTo>
                  <a:lnTo>
                    <a:pt x="1562" y="1076"/>
                  </a:lnTo>
                  <a:lnTo>
                    <a:pt x="1549" y="1095"/>
                  </a:lnTo>
                  <a:lnTo>
                    <a:pt x="1532" y="1111"/>
                  </a:lnTo>
                  <a:lnTo>
                    <a:pt x="1510" y="1123"/>
                  </a:lnTo>
                  <a:lnTo>
                    <a:pt x="1487" y="1131"/>
                  </a:lnTo>
                  <a:lnTo>
                    <a:pt x="1461" y="1133"/>
                  </a:lnTo>
                  <a:lnTo>
                    <a:pt x="56" y="1133"/>
                  </a:lnTo>
                  <a:lnTo>
                    <a:pt x="38" y="1131"/>
                  </a:lnTo>
                  <a:lnTo>
                    <a:pt x="23" y="1124"/>
                  </a:lnTo>
                  <a:lnTo>
                    <a:pt x="11" y="1112"/>
                  </a:lnTo>
                  <a:lnTo>
                    <a:pt x="2" y="1098"/>
                  </a:lnTo>
                  <a:lnTo>
                    <a:pt x="0" y="1082"/>
                  </a:lnTo>
                  <a:lnTo>
                    <a:pt x="2" y="1066"/>
                  </a:lnTo>
                  <a:lnTo>
                    <a:pt x="11" y="1052"/>
                  </a:lnTo>
                  <a:lnTo>
                    <a:pt x="23" y="1040"/>
                  </a:lnTo>
                  <a:lnTo>
                    <a:pt x="38" y="1033"/>
                  </a:lnTo>
                  <a:lnTo>
                    <a:pt x="56" y="1030"/>
                  </a:lnTo>
                  <a:lnTo>
                    <a:pt x="1461" y="1030"/>
                  </a:lnTo>
                  <a:lnTo>
                    <a:pt x="1461" y="103"/>
                  </a:lnTo>
                  <a:lnTo>
                    <a:pt x="1349" y="103"/>
                  </a:lnTo>
                  <a:lnTo>
                    <a:pt x="1331" y="101"/>
                  </a:lnTo>
                  <a:lnTo>
                    <a:pt x="1316" y="93"/>
                  </a:lnTo>
                  <a:lnTo>
                    <a:pt x="1304" y="82"/>
                  </a:lnTo>
                  <a:lnTo>
                    <a:pt x="1295" y="68"/>
                  </a:lnTo>
                  <a:lnTo>
                    <a:pt x="1293" y="52"/>
                  </a:lnTo>
                  <a:lnTo>
                    <a:pt x="1295" y="35"/>
                  </a:lnTo>
                  <a:lnTo>
                    <a:pt x="1304" y="21"/>
                  </a:lnTo>
                  <a:lnTo>
                    <a:pt x="1316" y="10"/>
                  </a:lnTo>
                  <a:lnTo>
                    <a:pt x="1331" y="3"/>
                  </a:lnTo>
                  <a:lnTo>
                    <a:pt x="1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8" name="Freeform 116">
              <a:extLst>
                <a:ext uri="{FF2B5EF4-FFF2-40B4-BE49-F238E27FC236}">
                  <a16:creationId xmlns:a16="http://schemas.microsoft.com/office/drawing/2014/main" id="{B3A016E7-1C81-4385-AAAC-2A36AD6A98CA}"/>
                </a:ext>
              </a:extLst>
            </p:cNvPr>
            <p:cNvSpPr>
              <a:spLocks/>
            </p:cNvSpPr>
            <p:nvPr/>
          </p:nvSpPr>
          <p:spPr bwMode="auto">
            <a:xfrm>
              <a:off x="2744788" y="2346325"/>
              <a:ext cx="30163" cy="14288"/>
            </a:xfrm>
            <a:custGeom>
              <a:avLst/>
              <a:gdLst>
                <a:gd name="T0" fmla="*/ 55 w 225"/>
                <a:gd name="T1" fmla="*/ 0 h 103"/>
                <a:gd name="T2" fmla="*/ 168 w 225"/>
                <a:gd name="T3" fmla="*/ 0 h 103"/>
                <a:gd name="T4" fmla="*/ 185 w 225"/>
                <a:gd name="T5" fmla="*/ 2 h 103"/>
                <a:gd name="T6" fmla="*/ 202 w 225"/>
                <a:gd name="T7" fmla="*/ 9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4 h 103"/>
                <a:gd name="T20" fmla="*/ 185 w 225"/>
                <a:gd name="T21" fmla="*/ 101 h 103"/>
                <a:gd name="T22" fmla="*/ 168 w 225"/>
                <a:gd name="T23" fmla="*/ 103 h 103"/>
                <a:gd name="T24" fmla="*/ 55 w 225"/>
                <a:gd name="T25" fmla="*/ 103 h 103"/>
                <a:gd name="T26" fmla="*/ 38 w 225"/>
                <a:gd name="T27" fmla="*/ 101 h 103"/>
                <a:gd name="T28" fmla="*/ 23 w 225"/>
                <a:gd name="T29" fmla="*/ 94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9 h 103"/>
                <a:gd name="T42" fmla="*/ 38 w 225"/>
                <a:gd name="T43" fmla="*/ 2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2"/>
                  </a:lnTo>
                  <a:lnTo>
                    <a:pt x="202" y="9"/>
                  </a:lnTo>
                  <a:lnTo>
                    <a:pt x="214" y="21"/>
                  </a:lnTo>
                  <a:lnTo>
                    <a:pt x="221" y="35"/>
                  </a:lnTo>
                  <a:lnTo>
                    <a:pt x="225" y="52"/>
                  </a:lnTo>
                  <a:lnTo>
                    <a:pt x="221" y="68"/>
                  </a:lnTo>
                  <a:lnTo>
                    <a:pt x="214" y="82"/>
                  </a:lnTo>
                  <a:lnTo>
                    <a:pt x="202" y="94"/>
                  </a:lnTo>
                  <a:lnTo>
                    <a:pt x="185" y="101"/>
                  </a:lnTo>
                  <a:lnTo>
                    <a:pt x="168" y="103"/>
                  </a:lnTo>
                  <a:lnTo>
                    <a:pt x="55" y="103"/>
                  </a:lnTo>
                  <a:lnTo>
                    <a:pt x="38" y="101"/>
                  </a:lnTo>
                  <a:lnTo>
                    <a:pt x="23" y="94"/>
                  </a:lnTo>
                  <a:lnTo>
                    <a:pt x="11" y="82"/>
                  </a:lnTo>
                  <a:lnTo>
                    <a:pt x="2" y="68"/>
                  </a:lnTo>
                  <a:lnTo>
                    <a:pt x="0" y="52"/>
                  </a:lnTo>
                  <a:lnTo>
                    <a:pt x="2" y="35"/>
                  </a:lnTo>
                  <a:lnTo>
                    <a:pt x="11" y="21"/>
                  </a:lnTo>
                  <a:lnTo>
                    <a:pt x="23" y="9"/>
                  </a:lnTo>
                  <a:lnTo>
                    <a:pt x="38" y="2"/>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9" name="Freeform 117">
              <a:extLst>
                <a:ext uri="{FF2B5EF4-FFF2-40B4-BE49-F238E27FC236}">
                  <a16:creationId xmlns:a16="http://schemas.microsoft.com/office/drawing/2014/main" id="{800B3F19-C9DD-45FD-B8E3-9371F657FC27}"/>
                </a:ext>
              </a:extLst>
            </p:cNvPr>
            <p:cNvSpPr>
              <a:spLocks noEditPoints="1"/>
            </p:cNvSpPr>
            <p:nvPr/>
          </p:nvSpPr>
          <p:spPr bwMode="auto">
            <a:xfrm>
              <a:off x="2424113" y="2271713"/>
              <a:ext cx="401638" cy="238125"/>
            </a:xfrm>
            <a:custGeom>
              <a:avLst/>
              <a:gdLst>
                <a:gd name="T0" fmla="*/ 473 w 3034"/>
                <a:gd name="T1" fmla="*/ 515 h 1649"/>
                <a:gd name="T2" fmla="*/ 899 w 3034"/>
                <a:gd name="T3" fmla="*/ 124 h 1649"/>
                <a:gd name="T4" fmla="*/ 924 w 3034"/>
                <a:gd name="T5" fmla="*/ 5 h 1649"/>
                <a:gd name="T6" fmla="*/ 1484 w 3034"/>
                <a:gd name="T7" fmla="*/ 515 h 1649"/>
                <a:gd name="T8" fmla="*/ 2265 w 3034"/>
                <a:gd name="T9" fmla="*/ 517 h 1649"/>
                <a:gd name="T10" fmla="*/ 2294 w 3034"/>
                <a:gd name="T11" fmla="*/ 536 h 1649"/>
                <a:gd name="T12" fmla="*/ 2304 w 3034"/>
                <a:gd name="T13" fmla="*/ 567 h 1649"/>
                <a:gd name="T14" fmla="*/ 2294 w 3034"/>
                <a:gd name="T15" fmla="*/ 597 h 1649"/>
                <a:gd name="T16" fmla="*/ 2265 w 3034"/>
                <a:gd name="T17" fmla="*/ 616 h 1649"/>
                <a:gd name="T18" fmla="*/ 113 w 3034"/>
                <a:gd name="T19" fmla="*/ 618 h 1649"/>
                <a:gd name="T20" fmla="*/ 2922 w 3034"/>
                <a:gd name="T21" fmla="*/ 1546 h 1649"/>
                <a:gd name="T22" fmla="*/ 2810 w 3034"/>
                <a:gd name="T23" fmla="*/ 618 h 1649"/>
                <a:gd name="T24" fmla="*/ 2777 w 3034"/>
                <a:gd name="T25" fmla="*/ 609 h 1649"/>
                <a:gd name="T26" fmla="*/ 2756 w 3034"/>
                <a:gd name="T27" fmla="*/ 583 h 1649"/>
                <a:gd name="T28" fmla="*/ 2756 w 3034"/>
                <a:gd name="T29" fmla="*/ 550 h 1649"/>
                <a:gd name="T30" fmla="*/ 2777 w 3034"/>
                <a:gd name="T31" fmla="*/ 524 h 1649"/>
                <a:gd name="T32" fmla="*/ 2810 w 3034"/>
                <a:gd name="T33" fmla="*/ 515 h 1649"/>
                <a:gd name="T34" fmla="*/ 2948 w 3034"/>
                <a:gd name="T35" fmla="*/ 517 h 1649"/>
                <a:gd name="T36" fmla="*/ 2993 w 3034"/>
                <a:gd name="T37" fmla="*/ 537 h 1649"/>
                <a:gd name="T38" fmla="*/ 3023 w 3034"/>
                <a:gd name="T39" fmla="*/ 573 h 1649"/>
                <a:gd name="T40" fmla="*/ 3034 w 3034"/>
                <a:gd name="T41" fmla="*/ 618 h 1649"/>
                <a:gd name="T42" fmla="*/ 3032 w 3034"/>
                <a:gd name="T43" fmla="*/ 1569 h 1649"/>
                <a:gd name="T44" fmla="*/ 3010 w 3034"/>
                <a:gd name="T45" fmla="*/ 1610 h 1649"/>
                <a:gd name="T46" fmla="*/ 2971 w 3034"/>
                <a:gd name="T47" fmla="*/ 1638 h 1649"/>
                <a:gd name="T48" fmla="*/ 2922 w 3034"/>
                <a:gd name="T49" fmla="*/ 1649 h 1649"/>
                <a:gd name="T50" fmla="*/ 87 w 3034"/>
                <a:gd name="T51" fmla="*/ 1646 h 1649"/>
                <a:gd name="T52" fmla="*/ 42 w 3034"/>
                <a:gd name="T53" fmla="*/ 1626 h 1649"/>
                <a:gd name="T54" fmla="*/ 11 w 3034"/>
                <a:gd name="T55" fmla="*/ 1591 h 1649"/>
                <a:gd name="T56" fmla="*/ 0 w 3034"/>
                <a:gd name="T57" fmla="*/ 1546 h 1649"/>
                <a:gd name="T58" fmla="*/ 3 w 3034"/>
                <a:gd name="T59" fmla="*/ 595 h 1649"/>
                <a:gd name="T60" fmla="*/ 24 w 3034"/>
                <a:gd name="T61" fmla="*/ 553 h 1649"/>
                <a:gd name="T62" fmla="*/ 63 w 3034"/>
                <a:gd name="T63" fmla="*/ 525 h 1649"/>
                <a:gd name="T64" fmla="*/ 113 w 3034"/>
                <a:gd name="T65" fmla="*/ 515 h 1649"/>
                <a:gd name="T66" fmla="*/ 859 w 3034"/>
                <a:gd name="T67" fmla="*/ 14 h 1649"/>
                <a:gd name="T68" fmla="*/ 891 w 3034"/>
                <a:gd name="T69" fmla="*/ 0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4" h="1649">
                  <a:moveTo>
                    <a:pt x="899" y="124"/>
                  </a:moveTo>
                  <a:lnTo>
                    <a:pt x="473" y="515"/>
                  </a:lnTo>
                  <a:lnTo>
                    <a:pt x="1326" y="515"/>
                  </a:lnTo>
                  <a:lnTo>
                    <a:pt x="899" y="124"/>
                  </a:lnTo>
                  <a:close/>
                  <a:moveTo>
                    <a:pt x="908" y="0"/>
                  </a:moveTo>
                  <a:lnTo>
                    <a:pt x="924" y="5"/>
                  </a:lnTo>
                  <a:lnTo>
                    <a:pt x="939" y="14"/>
                  </a:lnTo>
                  <a:lnTo>
                    <a:pt x="1484" y="515"/>
                  </a:lnTo>
                  <a:lnTo>
                    <a:pt x="2248" y="515"/>
                  </a:lnTo>
                  <a:lnTo>
                    <a:pt x="2265" y="517"/>
                  </a:lnTo>
                  <a:lnTo>
                    <a:pt x="2280" y="524"/>
                  </a:lnTo>
                  <a:lnTo>
                    <a:pt x="2294" y="536"/>
                  </a:lnTo>
                  <a:lnTo>
                    <a:pt x="2301" y="550"/>
                  </a:lnTo>
                  <a:lnTo>
                    <a:pt x="2304" y="567"/>
                  </a:lnTo>
                  <a:lnTo>
                    <a:pt x="2301" y="583"/>
                  </a:lnTo>
                  <a:lnTo>
                    <a:pt x="2294" y="597"/>
                  </a:lnTo>
                  <a:lnTo>
                    <a:pt x="2280" y="609"/>
                  </a:lnTo>
                  <a:lnTo>
                    <a:pt x="2265" y="616"/>
                  </a:lnTo>
                  <a:lnTo>
                    <a:pt x="2248" y="618"/>
                  </a:lnTo>
                  <a:lnTo>
                    <a:pt x="113" y="618"/>
                  </a:lnTo>
                  <a:lnTo>
                    <a:pt x="113" y="1546"/>
                  </a:lnTo>
                  <a:lnTo>
                    <a:pt x="2922" y="1546"/>
                  </a:lnTo>
                  <a:lnTo>
                    <a:pt x="2922" y="618"/>
                  </a:lnTo>
                  <a:lnTo>
                    <a:pt x="2810" y="618"/>
                  </a:lnTo>
                  <a:lnTo>
                    <a:pt x="2792" y="616"/>
                  </a:lnTo>
                  <a:lnTo>
                    <a:pt x="2777" y="609"/>
                  </a:lnTo>
                  <a:lnTo>
                    <a:pt x="2765" y="597"/>
                  </a:lnTo>
                  <a:lnTo>
                    <a:pt x="2756" y="583"/>
                  </a:lnTo>
                  <a:lnTo>
                    <a:pt x="2754" y="567"/>
                  </a:lnTo>
                  <a:lnTo>
                    <a:pt x="2756" y="550"/>
                  </a:lnTo>
                  <a:lnTo>
                    <a:pt x="2765" y="536"/>
                  </a:lnTo>
                  <a:lnTo>
                    <a:pt x="2777" y="524"/>
                  </a:lnTo>
                  <a:lnTo>
                    <a:pt x="2792" y="517"/>
                  </a:lnTo>
                  <a:lnTo>
                    <a:pt x="2810" y="515"/>
                  </a:lnTo>
                  <a:lnTo>
                    <a:pt x="2922" y="515"/>
                  </a:lnTo>
                  <a:lnTo>
                    <a:pt x="2948" y="517"/>
                  </a:lnTo>
                  <a:lnTo>
                    <a:pt x="2971" y="525"/>
                  </a:lnTo>
                  <a:lnTo>
                    <a:pt x="2993" y="537"/>
                  </a:lnTo>
                  <a:lnTo>
                    <a:pt x="3010" y="553"/>
                  </a:lnTo>
                  <a:lnTo>
                    <a:pt x="3023" y="573"/>
                  </a:lnTo>
                  <a:lnTo>
                    <a:pt x="3032" y="595"/>
                  </a:lnTo>
                  <a:lnTo>
                    <a:pt x="3034" y="618"/>
                  </a:lnTo>
                  <a:lnTo>
                    <a:pt x="3034" y="1546"/>
                  </a:lnTo>
                  <a:lnTo>
                    <a:pt x="3032" y="1569"/>
                  </a:lnTo>
                  <a:lnTo>
                    <a:pt x="3023" y="1591"/>
                  </a:lnTo>
                  <a:lnTo>
                    <a:pt x="3010" y="1610"/>
                  </a:lnTo>
                  <a:lnTo>
                    <a:pt x="2993" y="1626"/>
                  </a:lnTo>
                  <a:lnTo>
                    <a:pt x="2971" y="1638"/>
                  </a:lnTo>
                  <a:lnTo>
                    <a:pt x="2948" y="1646"/>
                  </a:lnTo>
                  <a:lnTo>
                    <a:pt x="2922" y="1649"/>
                  </a:lnTo>
                  <a:lnTo>
                    <a:pt x="113" y="1649"/>
                  </a:lnTo>
                  <a:lnTo>
                    <a:pt x="87" y="1646"/>
                  </a:lnTo>
                  <a:lnTo>
                    <a:pt x="63" y="1638"/>
                  </a:lnTo>
                  <a:lnTo>
                    <a:pt x="42" y="1626"/>
                  </a:lnTo>
                  <a:lnTo>
                    <a:pt x="24" y="1610"/>
                  </a:lnTo>
                  <a:lnTo>
                    <a:pt x="11" y="1591"/>
                  </a:lnTo>
                  <a:lnTo>
                    <a:pt x="3" y="1569"/>
                  </a:lnTo>
                  <a:lnTo>
                    <a:pt x="0" y="1546"/>
                  </a:lnTo>
                  <a:lnTo>
                    <a:pt x="0" y="618"/>
                  </a:lnTo>
                  <a:lnTo>
                    <a:pt x="3" y="595"/>
                  </a:lnTo>
                  <a:lnTo>
                    <a:pt x="11" y="573"/>
                  </a:lnTo>
                  <a:lnTo>
                    <a:pt x="24" y="553"/>
                  </a:lnTo>
                  <a:lnTo>
                    <a:pt x="42" y="537"/>
                  </a:lnTo>
                  <a:lnTo>
                    <a:pt x="63" y="525"/>
                  </a:lnTo>
                  <a:lnTo>
                    <a:pt x="87" y="517"/>
                  </a:lnTo>
                  <a:lnTo>
                    <a:pt x="113" y="515"/>
                  </a:lnTo>
                  <a:lnTo>
                    <a:pt x="314" y="515"/>
                  </a:lnTo>
                  <a:lnTo>
                    <a:pt x="859" y="14"/>
                  </a:lnTo>
                  <a:lnTo>
                    <a:pt x="874" y="5"/>
                  </a:lnTo>
                  <a:lnTo>
                    <a:pt x="891" y="0"/>
                  </a:lnTo>
                  <a:lnTo>
                    <a:pt x="9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0" name="Freeform 118">
              <a:extLst>
                <a:ext uri="{FF2B5EF4-FFF2-40B4-BE49-F238E27FC236}">
                  <a16:creationId xmlns:a16="http://schemas.microsoft.com/office/drawing/2014/main" id="{0169F602-2513-4563-A914-C80CE146EBC1}"/>
                </a:ext>
              </a:extLst>
            </p:cNvPr>
            <p:cNvSpPr>
              <a:spLocks noEditPoints="1"/>
            </p:cNvSpPr>
            <p:nvPr/>
          </p:nvSpPr>
          <p:spPr bwMode="auto">
            <a:xfrm>
              <a:off x="2543175" y="2227263"/>
              <a:ext cx="163513" cy="44450"/>
            </a:xfrm>
            <a:custGeom>
              <a:avLst/>
              <a:gdLst>
                <a:gd name="T0" fmla="*/ 168 w 1236"/>
                <a:gd name="T1" fmla="*/ 103 h 309"/>
                <a:gd name="T2" fmla="*/ 151 w 1236"/>
                <a:gd name="T3" fmla="*/ 106 h 309"/>
                <a:gd name="T4" fmla="*/ 136 w 1236"/>
                <a:gd name="T5" fmla="*/ 113 h 309"/>
                <a:gd name="T6" fmla="*/ 124 w 1236"/>
                <a:gd name="T7" fmla="*/ 124 h 309"/>
                <a:gd name="T8" fmla="*/ 115 w 1236"/>
                <a:gd name="T9" fmla="*/ 139 h 309"/>
                <a:gd name="T10" fmla="*/ 113 w 1236"/>
                <a:gd name="T11" fmla="*/ 155 h 309"/>
                <a:gd name="T12" fmla="*/ 115 w 1236"/>
                <a:gd name="T13" fmla="*/ 171 h 309"/>
                <a:gd name="T14" fmla="*/ 124 w 1236"/>
                <a:gd name="T15" fmla="*/ 185 h 309"/>
                <a:gd name="T16" fmla="*/ 136 w 1236"/>
                <a:gd name="T17" fmla="*/ 196 h 309"/>
                <a:gd name="T18" fmla="*/ 151 w 1236"/>
                <a:gd name="T19" fmla="*/ 204 h 309"/>
                <a:gd name="T20" fmla="*/ 168 w 1236"/>
                <a:gd name="T21" fmla="*/ 206 h 309"/>
                <a:gd name="T22" fmla="*/ 1067 w 1236"/>
                <a:gd name="T23" fmla="*/ 206 h 309"/>
                <a:gd name="T24" fmla="*/ 1086 w 1236"/>
                <a:gd name="T25" fmla="*/ 204 h 309"/>
                <a:gd name="T26" fmla="*/ 1101 w 1236"/>
                <a:gd name="T27" fmla="*/ 196 h 309"/>
                <a:gd name="T28" fmla="*/ 1113 w 1236"/>
                <a:gd name="T29" fmla="*/ 185 h 309"/>
                <a:gd name="T30" fmla="*/ 1121 w 1236"/>
                <a:gd name="T31" fmla="*/ 171 h 309"/>
                <a:gd name="T32" fmla="*/ 1124 w 1236"/>
                <a:gd name="T33" fmla="*/ 155 h 309"/>
                <a:gd name="T34" fmla="*/ 1121 w 1236"/>
                <a:gd name="T35" fmla="*/ 139 h 309"/>
                <a:gd name="T36" fmla="*/ 1113 w 1236"/>
                <a:gd name="T37" fmla="*/ 124 h 309"/>
                <a:gd name="T38" fmla="*/ 1101 w 1236"/>
                <a:gd name="T39" fmla="*/ 113 h 309"/>
                <a:gd name="T40" fmla="*/ 1086 w 1236"/>
                <a:gd name="T41" fmla="*/ 106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7 h 309"/>
                <a:gd name="T56" fmla="*/ 1187 w 1236"/>
                <a:gd name="T57" fmla="*/ 46 h 309"/>
                <a:gd name="T58" fmla="*/ 1208 w 1236"/>
                <a:gd name="T59" fmla="*/ 68 h 309"/>
                <a:gd name="T60" fmla="*/ 1223 w 1236"/>
                <a:gd name="T61" fmla="*/ 95 h 309"/>
                <a:gd name="T62" fmla="*/ 1233 w 1236"/>
                <a:gd name="T63" fmla="*/ 124 h 309"/>
                <a:gd name="T64" fmla="*/ 1236 w 1236"/>
                <a:gd name="T65" fmla="*/ 155 h 309"/>
                <a:gd name="T66" fmla="*/ 1233 w 1236"/>
                <a:gd name="T67" fmla="*/ 186 h 309"/>
                <a:gd name="T68" fmla="*/ 1223 w 1236"/>
                <a:gd name="T69" fmla="*/ 215 h 309"/>
                <a:gd name="T70" fmla="*/ 1208 w 1236"/>
                <a:gd name="T71" fmla="*/ 241 h 309"/>
                <a:gd name="T72" fmla="*/ 1187 w 1236"/>
                <a:gd name="T73" fmla="*/ 264 h 309"/>
                <a:gd name="T74" fmla="*/ 1162 w 1236"/>
                <a:gd name="T75" fmla="*/ 283 h 309"/>
                <a:gd name="T76" fmla="*/ 1134 w 1236"/>
                <a:gd name="T77" fmla="*/ 297 h 309"/>
                <a:gd name="T78" fmla="*/ 1102 w 1236"/>
                <a:gd name="T79" fmla="*/ 306 h 309"/>
                <a:gd name="T80" fmla="*/ 1067 w 1236"/>
                <a:gd name="T81" fmla="*/ 309 h 309"/>
                <a:gd name="T82" fmla="*/ 168 w 1236"/>
                <a:gd name="T83" fmla="*/ 309 h 309"/>
                <a:gd name="T84" fmla="*/ 135 w 1236"/>
                <a:gd name="T85" fmla="*/ 306 h 309"/>
                <a:gd name="T86" fmla="*/ 103 w 1236"/>
                <a:gd name="T87" fmla="*/ 297 h 309"/>
                <a:gd name="T88" fmla="*/ 75 w 1236"/>
                <a:gd name="T89" fmla="*/ 283 h 309"/>
                <a:gd name="T90" fmla="*/ 49 w 1236"/>
                <a:gd name="T91" fmla="*/ 264 h 309"/>
                <a:gd name="T92" fmla="*/ 29 w 1236"/>
                <a:gd name="T93" fmla="*/ 241 h 309"/>
                <a:gd name="T94" fmla="*/ 13 w 1236"/>
                <a:gd name="T95" fmla="*/ 215 h 309"/>
                <a:gd name="T96" fmla="*/ 4 w 1236"/>
                <a:gd name="T97" fmla="*/ 186 h 309"/>
                <a:gd name="T98" fmla="*/ 0 w 1236"/>
                <a:gd name="T99" fmla="*/ 155 h 309"/>
                <a:gd name="T100" fmla="*/ 4 w 1236"/>
                <a:gd name="T101" fmla="*/ 124 h 309"/>
                <a:gd name="T102" fmla="*/ 13 w 1236"/>
                <a:gd name="T103" fmla="*/ 95 h 309"/>
                <a:gd name="T104" fmla="*/ 29 w 1236"/>
                <a:gd name="T105" fmla="*/ 68 h 309"/>
                <a:gd name="T106" fmla="*/ 49 w 1236"/>
                <a:gd name="T107" fmla="*/ 46 h 309"/>
                <a:gd name="T108" fmla="*/ 75 w 1236"/>
                <a:gd name="T109" fmla="*/ 27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6"/>
                  </a:lnTo>
                  <a:lnTo>
                    <a:pt x="136" y="113"/>
                  </a:lnTo>
                  <a:lnTo>
                    <a:pt x="124" y="124"/>
                  </a:lnTo>
                  <a:lnTo>
                    <a:pt x="115" y="139"/>
                  </a:lnTo>
                  <a:lnTo>
                    <a:pt x="113" y="155"/>
                  </a:lnTo>
                  <a:lnTo>
                    <a:pt x="115" y="171"/>
                  </a:lnTo>
                  <a:lnTo>
                    <a:pt x="124" y="185"/>
                  </a:lnTo>
                  <a:lnTo>
                    <a:pt x="136" y="196"/>
                  </a:lnTo>
                  <a:lnTo>
                    <a:pt x="151" y="204"/>
                  </a:lnTo>
                  <a:lnTo>
                    <a:pt x="168" y="206"/>
                  </a:lnTo>
                  <a:lnTo>
                    <a:pt x="1067" y="206"/>
                  </a:lnTo>
                  <a:lnTo>
                    <a:pt x="1086" y="204"/>
                  </a:lnTo>
                  <a:lnTo>
                    <a:pt x="1101" y="196"/>
                  </a:lnTo>
                  <a:lnTo>
                    <a:pt x="1113" y="185"/>
                  </a:lnTo>
                  <a:lnTo>
                    <a:pt x="1121" y="171"/>
                  </a:lnTo>
                  <a:lnTo>
                    <a:pt x="1124" y="155"/>
                  </a:lnTo>
                  <a:lnTo>
                    <a:pt x="1121" y="139"/>
                  </a:lnTo>
                  <a:lnTo>
                    <a:pt x="1113" y="124"/>
                  </a:lnTo>
                  <a:lnTo>
                    <a:pt x="1101" y="113"/>
                  </a:lnTo>
                  <a:lnTo>
                    <a:pt x="1086" y="106"/>
                  </a:lnTo>
                  <a:lnTo>
                    <a:pt x="1067" y="103"/>
                  </a:lnTo>
                  <a:lnTo>
                    <a:pt x="168" y="103"/>
                  </a:lnTo>
                  <a:close/>
                  <a:moveTo>
                    <a:pt x="168" y="0"/>
                  </a:moveTo>
                  <a:lnTo>
                    <a:pt x="1067" y="0"/>
                  </a:lnTo>
                  <a:lnTo>
                    <a:pt x="1102" y="3"/>
                  </a:lnTo>
                  <a:lnTo>
                    <a:pt x="1134" y="12"/>
                  </a:lnTo>
                  <a:lnTo>
                    <a:pt x="1162" y="27"/>
                  </a:lnTo>
                  <a:lnTo>
                    <a:pt x="1187" y="46"/>
                  </a:lnTo>
                  <a:lnTo>
                    <a:pt x="1208" y="68"/>
                  </a:lnTo>
                  <a:lnTo>
                    <a:pt x="1223" y="95"/>
                  </a:lnTo>
                  <a:lnTo>
                    <a:pt x="1233" y="124"/>
                  </a:lnTo>
                  <a:lnTo>
                    <a:pt x="1236" y="155"/>
                  </a:lnTo>
                  <a:lnTo>
                    <a:pt x="1233" y="186"/>
                  </a:lnTo>
                  <a:lnTo>
                    <a:pt x="1223" y="215"/>
                  </a:lnTo>
                  <a:lnTo>
                    <a:pt x="1208" y="241"/>
                  </a:lnTo>
                  <a:lnTo>
                    <a:pt x="1187" y="264"/>
                  </a:lnTo>
                  <a:lnTo>
                    <a:pt x="1162" y="283"/>
                  </a:lnTo>
                  <a:lnTo>
                    <a:pt x="1134" y="297"/>
                  </a:lnTo>
                  <a:lnTo>
                    <a:pt x="1102" y="306"/>
                  </a:lnTo>
                  <a:lnTo>
                    <a:pt x="1067" y="309"/>
                  </a:lnTo>
                  <a:lnTo>
                    <a:pt x="168" y="309"/>
                  </a:lnTo>
                  <a:lnTo>
                    <a:pt x="135" y="306"/>
                  </a:lnTo>
                  <a:lnTo>
                    <a:pt x="103" y="297"/>
                  </a:lnTo>
                  <a:lnTo>
                    <a:pt x="75" y="283"/>
                  </a:lnTo>
                  <a:lnTo>
                    <a:pt x="49" y="264"/>
                  </a:lnTo>
                  <a:lnTo>
                    <a:pt x="29" y="241"/>
                  </a:lnTo>
                  <a:lnTo>
                    <a:pt x="13" y="215"/>
                  </a:lnTo>
                  <a:lnTo>
                    <a:pt x="4" y="186"/>
                  </a:lnTo>
                  <a:lnTo>
                    <a:pt x="0" y="155"/>
                  </a:lnTo>
                  <a:lnTo>
                    <a:pt x="4" y="124"/>
                  </a:lnTo>
                  <a:lnTo>
                    <a:pt x="13" y="95"/>
                  </a:lnTo>
                  <a:lnTo>
                    <a:pt x="29" y="68"/>
                  </a:lnTo>
                  <a:lnTo>
                    <a:pt x="49" y="46"/>
                  </a:lnTo>
                  <a:lnTo>
                    <a:pt x="75" y="27"/>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1" name="Freeform 119">
              <a:extLst>
                <a:ext uri="{FF2B5EF4-FFF2-40B4-BE49-F238E27FC236}">
                  <a16:creationId xmlns:a16="http://schemas.microsoft.com/office/drawing/2014/main" id="{CC24DB17-3FD2-4CA4-9B87-F2EAFD601E7A}"/>
                </a:ext>
              </a:extLst>
            </p:cNvPr>
            <p:cNvSpPr>
              <a:spLocks noEditPoints="1"/>
            </p:cNvSpPr>
            <p:nvPr/>
          </p:nvSpPr>
          <p:spPr bwMode="auto">
            <a:xfrm>
              <a:off x="2543175" y="2405063"/>
              <a:ext cx="163513" cy="44450"/>
            </a:xfrm>
            <a:custGeom>
              <a:avLst/>
              <a:gdLst>
                <a:gd name="T0" fmla="*/ 168 w 1236"/>
                <a:gd name="T1" fmla="*/ 103 h 309"/>
                <a:gd name="T2" fmla="*/ 151 w 1236"/>
                <a:gd name="T3" fmla="*/ 105 h 309"/>
                <a:gd name="T4" fmla="*/ 136 w 1236"/>
                <a:gd name="T5" fmla="*/ 113 h 309"/>
                <a:gd name="T6" fmla="*/ 124 w 1236"/>
                <a:gd name="T7" fmla="*/ 124 h 309"/>
                <a:gd name="T8" fmla="*/ 115 w 1236"/>
                <a:gd name="T9" fmla="*/ 138 h 309"/>
                <a:gd name="T10" fmla="*/ 113 w 1236"/>
                <a:gd name="T11" fmla="*/ 154 h 309"/>
                <a:gd name="T12" fmla="*/ 115 w 1236"/>
                <a:gd name="T13" fmla="*/ 170 h 309"/>
                <a:gd name="T14" fmla="*/ 124 w 1236"/>
                <a:gd name="T15" fmla="*/ 185 h 309"/>
                <a:gd name="T16" fmla="*/ 136 w 1236"/>
                <a:gd name="T17" fmla="*/ 196 h 309"/>
                <a:gd name="T18" fmla="*/ 151 w 1236"/>
                <a:gd name="T19" fmla="*/ 203 h 309"/>
                <a:gd name="T20" fmla="*/ 168 w 1236"/>
                <a:gd name="T21" fmla="*/ 206 h 309"/>
                <a:gd name="T22" fmla="*/ 1067 w 1236"/>
                <a:gd name="T23" fmla="*/ 206 h 309"/>
                <a:gd name="T24" fmla="*/ 1086 w 1236"/>
                <a:gd name="T25" fmla="*/ 203 h 309"/>
                <a:gd name="T26" fmla="*/ 1101 w 1236"/>
                <a:gd name="T27" fmla="*/ 196 h 309"/>
                <a:gd name="T28" fmla="*/ 1113 w 1236"/>
                <a:gd name="T29" fmla="*/ 185 h 309"/>
                <a:gd name="T30" fmla="*/ 1121 w 1236"/>
                <a:gd name="T31" fmla="*/ 170 h 309"/>
                <a:gd name="T32" fmla="*/ 1124 w 1236"/>
                <a:gd name="T33" fmla="*/ 154 h 309"/>
                <a:gd name="T34" fmla="*/ 1121 w 1236"/>
                <a:gd name="T35" fmla="*/ 138 h 309"/>
                <a:gd name="T36" fmla="*/ 1113 w 1236"/>
                <a:gd name="T37" fmla="*/ 124 h 309"/>
                <a:gd name="T38" fmla="*/ 1101 w 1236"/>
                <a:gd name="T39" fmla="*/ 113 h 309"/>
                <a:gd name="T40" fmla="*/ 1086 w 1236"/>
                <a:gd name="T41" fmla="*/ 105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6 h 309"/>
                <a:gd name="T56" fmla="*/ 1187 w 1236"/>
                <a:gd name="T57" fmla="*/ 45 h 309"/>
                <a:gd name="T58" fmla="*/ 1208 w 1236"/>
                <a:gd name="T59" fmla="*/ 68 h 309"/>
                <a:gd name="T60" fmla="*/ 1223 w 1236"/>
                <a:gd name="T61" fmla="*/ 94 h 309"/>
                <a:gd name="T62" fmla="*/ 1233 w 1236"/>
                <a:gd name="T63" fmla="*/ 123 h 309"/>
                <a:gd name="T64" fmla="*/ 1236 w 1236"/>
                <a:gd name="T65" fmla="*/ 154 h 309"/>
                <a:gd name="T66" fmla="*/ 1233 w 1236"/>
                <a:gd name="T67" fmla="*/ 185 h 309"/>
                <a:gd name="T68" fmla="*/ 1223 w 1236"/>
                <a:gd name="T69" fmla="*/ 214 h 309"/>
                <a:gd name="T70" fmla="*/ 1208 w 1236"/>
                <a:gd name="T71" fmla="*/ 240 h 309"/>
                <a:gd name="T72" fmla="*/ 1187 w 1236"/>
                <a:gd name="T73" fmla="*/ 263 h 309"/>
                <a:gd name="T74" fmla="*/ 1162 w 1236"/>
                <a:gd name="T75" fmla="*/ 282 h 309"/>
                <a:gd name="T76" fmla="*/ 1134 w 1236"/>
                <a:gd name="T77" fmla="*/ 296 h 309"/>
                <a:gd name="T78" fmla="*/ 1102 w 1236"/>
                <a:gd name="T79" fmla="*/ 306 h 309"/>
                <a:gd name="T80" fmla="*/ 1067 w 1236"/>
                <a:gd name="T81" fmla="*/ 309 h 309"/>
                <a:gd name="T82" fmla="*/ 168 w 1236"/>
                <a:gd name="T83" fmla="*/ 309 h 309"/>
                <a:gd name="T84" fmla="*/ 135 w 1236"/>
                <a:gd name="T85" fmla="*/ 306 h 309"/>
                <a:gd name="T86" fmla="*/ 103 w 1236"/>
                <a:gd name="T87" fmla="*/ 296 h 309"/>
                <a:gd name="T88" fmla="*/ 75 w 1236"/>
                <a:gd name="T89" fmla="*/ 282 h 309"/>
                <a:gd name="T90" fmla="*/ 49 w 1236"/>
                <a:gd name="T91" fmla="*/ 263 h 309"/>
                <a:gd name="T92" fmla="*/ 29 w 1236"/>
                <a:gd name="T93" fmla="*/ 240 h 309"/>
                <a:gd name="T94" fmla="*/ 13 w 1236"/>
                <a:gd name="T95" fmla="*/ 214 h 309"/>
                <a:gd name="T96" fmla="*/ 4 w 1236"/>
                <a:gd name="T97" fmla="*/ 185 h 309"/>
                <a:gd name="T98" fmla="*/ 0 w 1236"/>
                <a:gd name="T99" fmla="*/ 154 h 309"/>
                <a:gd name="T100" fmla="*/ 4 w 1236"/>
                <a:gd name="T101" fmla="*/ 123 h 309"/>
                <a:gd name="T102" fmla="*/ 13 w 1236"/>
                <a:gd name="T103" fmla="*/ 94 h 309"/>
                <a:gd name="T104" fmla="*/ 29 w 1236"/>
                <a:gd name="T105" fmla="*/ 68 h 309"/>
                <a:gd name="T106" fmla="*/ 49 w 1236"/>
                <a:gd name="T107" fmla="*/ 45 h 309"/>
                <a:gd name="T108" fmla="*/ 75 w 1236"/>
                <a:gd name="T109" fmla="*/ 26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5"/>
                  </a:lnTo>
                  <a:lnTo>
                    <a:pt x="136" y="113"/>
                  </a:lnTo>
                  <a:lnTo>
                    <a:pt x="124" y="124"/>
                  </a:lnTo>
                  <a:lnTo>
                    <a:pt x="115" y="138"/>
                  </a:lnTo>
                  <a:lnTo>
                    <a:pt x="113" y="154"/>
                  </a:lnTo>
                  <a:lnTo>
                    <a:pt x="115" y="170"/>
                  </a:lnTo>
                  <a:lnTo>
                    <a:pt x="124" y="185"/>
                  </a:lnTo>
                  <a:lnTo>
                    <a:pt x="136" y="196"/>
                  </a:lnTo>
                  <a:lnTo>
                    <a:pt x="151" y="203"/>
                  </a:lnTo>
                  <a:lnTo>
                    <a:pt x="168" y="206"/>
                  </a:lnTo>
                  <a:lnTo>
                    <a:pt x="1067" y="206"/>
                  </a:lnTo>
                  <a:lnTo>
                    <a:pt x="1086" y="203"/>
                  </a:lnTo>
                  <a:lnTo>
                    <a:pt x="1101" y="196"/>
                  </a:lnTo>
                  <a:lnTo>
                    <a:pt x="1113" y="185"/>
                  </a:lnTo>
                  <a:lnTo>
                    <a:pt x="1121" y="170"/>
                  </a:lnTo>
                  <a:lnTo>
                    <a:pt x="1124" y="154"/>
                  </a:lnTo>
                  <a:lnTo>
                    <a:pt x="1121" y="138"/>
                  </a:lnTo>
                  <a:lnTo>
                    <a:pt x="1113" y="124"/>
                  </a:lnTo>
                  <a:lnTo>
                    <a:pt x="1101" y="113"/>
                  </a:lnTo>
                  <a:lnTo>
                    <a:pt x="1086" y="105"/>
                  </a:lnTo>
                  <a:lnTo>
                    <a:pt x="1067" y="103"/>
                  </a:lnTo>
                  <a:lnTo>
                    <a:pt x="168" y="103"/>
                  </a:lnTo>
                  <a:close/>
                  <a:moveTo>
                    <a:pt x="168" y="0"/>
                  </a:moveTo>
                  <a:lnTo>
                    <a:pt x="1067" y="0"/>
                  </a:lnTo>
                  <a:lnTo>
                    <a:pt x="1102" y="3"/>
                  </a:lnTo>
                  <a:lnTo>
                    <a:pt x="1134" y="12"/>
                  </a:lnTo>
                  <a:lnTo>
                    <a:pt x="1162" y="26"/>
                  </a:lnTo>
                  <a:lnTo>
                    <a:pt x="1187" y="45"/>
                  </a:lnTo>
                  <a:lnTo>
                    <a:pt x="1208" y="68"/>
                  </a:lnTo>
                  <a:lnTo>
                    <a:pt x="1223" y="94"/>
                  </a:lnTo>
                  <a:lnTo>
                    <a:pt x="1233" y="123"/>
                  </a:lnTo>
                  <a:lnTo>
                    <a:pt x="1236" y="154"/>
                  </a:lnTo>
                  <a:lnTo>
                    <a:pt x="1233" y="185"/>
                  </a:lnTo>
                  <a:lnTo>
                    <a:pt x="1223" y="214"/>
                  </a:lnTo>
                  <a:lnTo>
                    <a:pt x="1208" y="240"/>
                  </a:lnTo>
                  <a:lnTo>
                    <a:pt x="1187" y="263"/>
                  </a:lnTo>
                  <a:lnTo>
                    <a:pt x="1162" y="282"/>
                  </a:lnTo>
                  <a:lnTo>
                    <a:pt x="1134" y="296"/>
                  </a:lnTo>
                  <a:lnTo>
                    <a:pt x="1102" y="306"/>
                  </a:lnTo>
                  <a:lnTo>
                    <a:pt x="1067" y="309"/>
                  </a:lnTo>
                  <a:lnTo>
                    <a:pt x="168" y="309"/>
                  </a:lnTo>
                  <a:lnTo>
                    <a:pt x="135" y="306"/>
                  </a:lnTo>
                  <a:lnTo>
                    <a:pt x="103" y="296"/>
                  </a:lnTo>
                  <a:lnTo>
                    <a:pt x="75" y="282"/>
                  </a:lnTo>
                  <a:lnTo>
                    <a:pt x="49" y="263"/>
                  </a:lnTo>
                  <a:lnTo>
                    <a:pt x="29" y="240"/>
                  </a:lnTo>
                  <a:lnTo>
                    <a:pt x="13" y="214"/>
                  </a:lnTo>
                  <a:lnTo>
                    <a:pt x="4" y="185"/>
                  </a:lnTo>
                  <a:lnTo>
                    <a:pt x="0" y="154"/>
                  </a:lnTo>
                  <a:lnTo>
                    <a:pt x="4" y="123"/>
                  </a:lnTo>
                  <a:lnTo>
                    <a:pt x="13" y="94"/>
                  </a:lnTo>
                  <a:lnTo>
                    <a:pt x="29" y="68"/>
                  </a:lnTo>
                  <a:lnTo>
                    <a:pt x="49" y="45"/>
                  </a:lnTo>
                  <a:lnTo>
                    <a:pt x="75" y="26"/>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52" name="Grupa 695">
            <a:extLst>
              <a:ext uri="{FF2B5EF4-FFF2-40B4-BE49-F238E27FC236}">
                <a16:creationId xmlns:a16="http://schemas.microsoft.com/office/drawing/2014/main" id="{1B0B6EBD-757D-4BF2-99BD-83443C8F9D78}"/>
              </a:ext>
            </a:extLst>
          </p:cNvPr>
          <p:cNvGrpSpPr/>
          <p:nvPr/>
        </p:nvGrpSpPr>
        <p:grpSpPr>
          <a:xfrm>
            <a:off x="5120484" y="3156187"/>
            <a:ext cx="312517" cy="292724"/>
            <a:chOff x="2387600" y="2130425"/>
            <a:chExt cx="476250" cy="446088"/>
          </a:xfrm>
          <a:solidFill>
            <a:schemeClr val="bg2"/>
          </a:solidFill>
        </p:grpSpPr>
        <p:sp>
          <p:nvSpPr>
            <p:cNvPr id="53" name="Freeform 112">
              <a:extLst>
                <a:ext uri="{FF2B5EF4-FFF2-40B4-BE49-F238E27FC236}">
                  <a16:creationId xmlns:a16="http://schemas.microsoft.com/office/drawing/2014/main" id="{AC363E4F-89F1-4DAE-B5B4-4331783A3690}"/>
                </a:ext>
              </a:extLst>
            </p:cNvPr>
            <p:cNvSpPr>
              <a:spLocks noEditPoints="1"/>
            </p:cNvSpPr>
            <p:nvPr/>
          </p:nvSpPr>
          <p:spPr bwMode="auto">
            <a:xfrm>
              <a:off x="2387600" y="2130425"/>
              <a:ext cx="476250" cy="446088"/>
            </a:xfrm>
            <a:custGeom>
              <a:avLst/>
              <a:gdLst>
                <a:gd name="T0" fmla="*/ 3260 w 3597"/>
                <a:gd name="T1" fmla="*/ 2988 h 3091"/>
                <a:gd name="T2" fmla="*/ 3484 w 3597"/>
                <a:gd name="T3" fmla="*/ 2885 h 3091"/>
                <a:gd name="T4" fmla="*/ 112 w 3597"/>
                <a:gd name="T5" fmla="*/ 2885 h 3091"/>
                <a:gd name="T6" fmla="*/ 337 w 3597"/>
                <a:gd name="T7" fmla="*/ 2988 h 3091"/>
                <a:gd name="T8" fmla="*/ 112 w 3597"/>
                <a:gd name="T9" fmla="*/ 2885 h 3091"/>
                <a:gd name="T10" fmla="*/ 274 w 3597"/>
                <a:gd name="T11" fmla="*/ 106 h 3091"/>
                <a:gd name="T12" fmla="*/ 209 w 3597"/>
                <a:gd name="T13" fmla="*/ 127 h 3091"/>
                <a:gd name="T14" fmla="*/ 158 w 3597"/>
                <a:gd name="T15" fmla="*/ 167 h 3091"/>
                <a:gd name="T16" fmla="*/ 124 w 3597"/>
                <a:gd name="T17" fmla="*/ 220 h 3091"/>
                <a:gd name="T18" fmla="*/ 112 w 3597"/>
                <a:gd name="T19" fmla="*/ 283 h 3091"/>
                <a:gd name="T20" fmla="*/ 3484 w 3597"/>
                <a:gd name="T21" fmla="*/ 2782 h 3091"/>
                <a:gd name="T22" fmla="*/ 3481 w 3597"/>
                <a:gd name="T23" fmla="*/ 251 h 3091"/>
                <a:gd name="T24" fmla="*/ 3457 w 3597"/>
                <a:gd name="T25" fmla="*/ 192 h 3091"/>
                <a:gd name="T26" fmla="*/ 3415 w 3597"/>
                <a:gd name="T27" fmla="*/ 145 h 3091"/>
                <a:gd name="T28" fmla="*/ 3356 w 3597"/>
                <a:gd name="T29" fmla="*/ 114 h 3091"/>
                <a:gd name="T30" fmla="*/ 3287 w 3597"/>
                <a:gd name="T31" fmla="*/ 103 h 3091"/>
                <a:gd name="T32" fmla="*/ 309 w 3597"/>
                <a:gd name="T33" fmla="*/ 0 h 3091"/>
                <a:gd name="T34" fmla="*/ 3333 w 3597"/>
                <a:gd name="T35" fmla="*/ 3 h 3091"/>
                <a:gd name="T36" fmla="*/ 3418 w 3597"/>
                <a:gd name="T37" fmla="*/ 26 h 3091"/>
                <a:gd name="T38" fmla="*/ 3490 w 3597"/>
                <a:gd name="T39" fmla="*/ 69 h 3091"/>
                <a:gd name="T40" fmla="*/ 3547 w 3597"/>
                <a:gd name="T41" fmla="*/ 129 h 3091"/>
                <a:gd name="T42" fmla="*/ 3584 w 3597"/>
                <a:gd name="T43" fmla="*/ 201 h 3091"/>
                <a:gd name="T44" fmla="*/ 3597 w 3597"/>
                <a:gd name="T45" fmla="*/ 283 h 3091"/>
                <a:gd name="T46" fmla="*/ 3593 w 3597"/>
                <a:gd name="T47" fmla="*/ 3012 h 3091"/>
                <a:gd name="T48" fmla="*/ 3572 w 3597"/>
                <a:gd name="T49" fmla="*/ 3053 h 3091"/>
                <a:gd name="T50" fmla="*/ 3533 w 3597"/>
                <a:gd name="T51" fmla="*/ 3081 h 3091"/>
                <a:gd name="T52" fmla="*/ 3484 w 3597"/>
                <a:gd name="T53" fmla="*/ 3091 h 3091"/>
                <a:gd name="T54" fmla="*/ 3233 w 3597"/>
                <a:gd name="T55" fmla="*/ 3089 h 3091"/>
                <a:gd name="T56" fmla="*/ 3189 w 3597"/>
                <a:gd name="T57" fmla="*/ 3069 h 3091"/>
                <a:gd name="T58" fmla="*/ 3158 w 3597"/>
                <a:gd name="T59" fmla="*/ 3034 h 3091"/>
                <a:gd name="T60" fmla="*/ 3147 w 3597"/>
                <a:gd name="T61" fmla="*/ 2988 h 3091"/>
                <a:gd name="T62" fmla="*/ 449 w 3597"/>
                <a:gd name="T63" fmla="*/ 2885 h 3091"/>
                <a:gd name="T64" fmla="*/ 446 w 3597"/>
                <a:gd name="T65" fmla="*/ 3012 h 3091"/>
                <a:gd name="T66" fmla="*/ 424 w 3597"/>
                <a:gd name="T67" fmla="*/ 3053 h 3091"/>
                <a:gd name="T68" fmla="*/ 386 w 3597"/>
                <a:gd name="T69" fmla="*/ 3081 h 3091"/>
                <a:gd name="T70" fmla="*/ 337 w 3597"/>
                <a:gd name="T71" fmla="*/ 3091 h 3091"/>
                <a:gd name="T72" fmla="*/ 86 w 3597"/>
                <a:gd name="T73" fmla="*/ 3089 h 3091"/>
                <a:gd name="T74" fmla="*/ 43 w 3597"/>
                <a:gd name="T75" fmla="*/ 3069 h 3091"/>
                <a:gd name="T76" fmla="*/ 11 w 3597"/>
                <a:gd name="T77" fmla="*/ 3034 h 3091"/>
                <a:gd name="T78" fmla="*/ 0 w 3597"/>
                <a:gd name="T79" fmla="*/ 2988 h 3091"/>
                <a:gd name="T80" fmla="*/ 3 w 3597"/>
                <a:gd name="T81" fmla="*/ 241 h 3091"/>
                <a:gd name="T82" fmla="*/ 28 w 3597"/>
                <a:gd name="T83" fmla="*/ 164 h 3091"/>
                <a:gd name="T84" fmla="*/ 76 w 3597"/>
                <a:gd name="T85" fmla="*/ 97 h 3091"/>
                <a:gd name="T86" fmla="*/ 141 w 3597"/>
                <a:gd name="T87" fmla="*/ 45 h 3091"/>
                <a:gd name="T88" fmla="*/ 220 w 3597"/>
                <a:gd name="T89" fmla="*/ 12 h 3091"/>
                <a:gd name="T90" fmla="*/ 309 w 3597"/>
                <a:gd name="T91" fmla="*/ 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7" h="3091">
                  <a:moveTo>
                    <a:pt x="3260" y="2885"/>
                  </a:moveTo>
                  <a:lnTo>
                    <a:pt x="3260" y="2988"/>
                  </a:lnTo>
                  <a:lnTo>
                    <a:pt x="3484" y="2988"/>
                  </a:lnTo>
                  <a:lnTo>
                    <a:pt x="3484" y="2885"/>
                  </a:lnTo>
                  <a:lnTo>
                    <a:pt x="3260" y="2885"/>
                  </a:lnTo>
                  <a:close/>
                  <a:moveTo>
                    <a:pt x="112" y="2885"/>
                  </a:moveTo>
                  <a:lnTo>
                    <a:pt x="112" y="2988"/>
                  </a:lnTo>
                  <a:lnTo>
                    <a:pt x="337" y="2988"/>
                  </a:lnTo>
                  <a:lnTo>
                    <a:pt x="337" y="2885"/>
                  </a:lnTo>
                  <a:lnTo>
                    <a:pt x="112" y="2885"/>
                  </a:lnTo>
                  <a:close/>
                  <a:moveTo>
                    <a:pt x="309" y="103"/>
                  </a:moveTo>
                  <a:lnTo>
                    <a:pt x="274" y="106"/>
                  </a:lnTo>
                  <a:lnTo>
                    <a:pt x="240" y="114"/>
                  </a:lnTo>
                  <a:lnTo>
                    <a:pt x="209" y="127"/>
                  </a:lnTo>
                  <a:lnTo>
                    <a:pt x="182" y="145"/>
                  </a:lnTo>
                  <a:lnTo>
                    <a:pt x="158" y="167"/>
                  </a:lnTo>
                  <a:lnTo>
                    <a:pt x="140" y="192"/>
                  </a:lnTo>
                  <a:lnTo>
                    <a:pt x="124" y="220"/>
                  </a:lnTo>
                  <a:lnTo>
                    <a:pt x="116" y="251"/>
                  </a:lnTo>
                  <a:lnTo>
                    <a:pt x="112" y="283"/>
                  </a:lnTo>
                  <a:lnTo>
                    <a:pt x="112" y="2782"/>
                  </a:lnTo>
                  <a:lnTo>
                    <a:pt x="3484" y="2782"/>
                  </a:lnTo>
                  <a:lnTo>
                    <a:pt x="3484" y="283"/>
                  </a:lnTo>
                  <a:lnTo>
                    <a:pt x="3481" y="251"/>
                  </a:lnTo>
                  <a:lnTo>
                    <a:pt x="3471" y="220"/>
                  </a:lnTo>
                  <a:lnTo>
                    <a:pt x="3457" y="192"/>
                  </a:lnTo>
                  <a:lnTo>
                    <a:pt x="3437" y="167"/>
                  </a:lnTo>
                  <a:lnTo>
                    <a:pt x="3415" y="145"/>
                  </a:lnTo>
                  <a:lnTo>
                    <a:pt x="3386" y="127"/>
                  </a:lnTo>
                  <a:lnTo>
                    <a:pt x="3356" y="114"/>
                  </a:lnTo>
                  <a:lnTo>
                    <a:pt x="3323" y="106"/>
                  </a:lnTo>
                  <a:lnTo>
                    <a:pt x="3287" y="103"/>
                  </a:lnTo>
                  <a:lnTo>
                    <a:pt x="309" y="103"/>
                  </a:lnTo>
                  <a:close/>
                  <a:moveTo>
                    <a:pt x="309" y="0"/>
                  </a:moveTo>
                  <a:lnTo>
                    <a:pt x="3287" y="0"/>
                  </a:lnTo>
                  <a:lnTo>
                    <a:pt x="3333" y="3"/>
                  </a:lnTo>
                  <a:lnTo>
                    <a:pt x="3376" y="12"/>
                  </a:lnTo>
                  <a:lnTo>
                    <a:pt x="3418" y="26"/>
                  </a:lnTo>
                  <a:lnTo>
                    <a:pt x="3456" y="45"/>
                  </a:lnTo>
                  <a:lnTo>
                    <a:pt x="3490" y="69"/>
                  </a:lnTo>
                  <a:lnTo>
                    <a:pt x="3520" y="97"/>
                  </a:lnTo>
                  <a:lnTo>
                    <a:pt x="3547" y="129"/>
                  </a:lnTo>
                  <a:lnTo>
                    <a:pt x="3567" y="164"/>
                  </a:lnTo>
                  <a:lnTo>
                    <a:pt x="3584" y="201"/>
                  </a:lnTo>
                  <a:lnTo>
                    <a:pt x="3593" y="241"/>
                  </a:lnTo>
                  <a:lnTo>
                    <a:pt x="3597" y="283"/>
                  </a:lnTo>
                  <a:lnTo>
                    <a:pt x="3597" y="2988"/>
                  </a:lnTo>
                  <a:lnTo>
                    <a:pt x="3593" y="3012"/>
                  </a:lnTo>
                  <a:lnTo>
                    <a:pt x="3585" y="3034"/>
                  </a:lnTo>
                  <a:lnTo>
                    <a:pt x="3572" y="3053"/>
                  </a:lnTo>
                  <a:lnTo>
                    <a:pt x="3554" y="3069"/>
                  </a:lnTo>
                  <a:lnTo>
                    <a:pt x="3533" y="3081"/>
                  </a:lnTo>
                  <a:lnTo>
                    <a:pt x="3509" y="3089"/>
                  </a:lnTo>
                  <a:lnTo>
                    <a:pt x="3484" y="3091"/>
                  </a:lnTo>
                  <a:lnTo>
                    <a:pt x="3260" y="3091"/>
                  </a:lnTo>
                  <a:lnTo>
                    <a:pt x="3233" y="3089"/>
                  </a:lnTo>
                  <a:lnTo>
                    <a:pt x="3209" y="3081"/>
                  </a:lnTo>
                  <a:lnTo>
                    <a:pt x="3189" y="3069"/>
                  </a:lnTo>
                  <a:lnTo>
                    <a:pt x="3171" y="3053"/>
                  </a:lnTo>
                  <a:lnTo>
                    <a:pt x="3158" y="3034"/>
                  </a:lnTo>
                  <a:lnTo>
                    <a:pt x="3149" y="3012"/>
                  </a:lnTo>
                  <a:lnTo>
                    <a:pt x="3147" y="2988"/>
                  </a:lnTo>
                  <a:lnTo>
                    <a:pt x="3147" y="2885"/>
                  </a:lnTo>
                  <a:lnTo>
                    <a:pt x="449" y="2885"/>
                  </a:lnTo>
                  <a:lnTo>
                    <a:pt x="449" y="2988"/>
                  </a:lnTo>
                  <a:lnTo>
                    <a:pt x="446" y="3012"/>
                  </a:lnTo>
                  <a:lnTo>
                    <a:pt x="439" y="3034"/>
                  </a:lnTo>
                  <a:lnTo>
                    <a:pt x="424" y="3053"/>
                  </a:lnTo>
                  <a:lnTo>
                    <a:pt x="407" y="3069"/>
                  </a:lnTo>
                  <a:lnTo>
                    <a:pt x="386" y="3081"/>
                  </a:lnTo>
                  <a:lnTo>
                    <a:pt x="363" y="3089"/>
                  </a:lnTo>
                  <a:lnTo>
                    <a:pt x="337" y="3091"/>
                  </a:lnTo>
                  <a:lnTo>
                    <a:pt x="112" y="3091"/>
                  </a:lnTo>
                  <a:lnTo>
                    <a:pt x="86" y="3089"/>
                  </a:lnTo>
                  <a:lnTo>
                    <a:pt x="63" y="3081"/>
                  </a:lnTo>
                  <a:lnTo>
                    <a:pt x="43" y="3069"/>
                  </a:lnTo>
                  <a:lnTo>
                    <a:pt x="25" y="3053"/>
                  </a:lnTo>
                  <a:lnTo>
                    <a:pt x="11" y="3034"/>
                  </a:lnTo>
                  <a:lnTo>
                    <a:pt x="3" y="3012"/>
                  </a:lnTo>
                  <a:lnTo>
                    <a:pt x="0" y="2988"/>
                  </a:lnTo>
                  <a:lnTo>
                    <a:pt x="0" y="283"/>
                  </a:lnTo>
                  <a:lnTo>
                    <a:pt x="3" y="241"/>
                  </a:lnTo>
                  <a:lnTo>
                    <a:pt x="13" y="201"/>
                  </a:lnTo>
                  <a:lnTo>
                    <a:pt x="28" y="164"/>
                  </a:lnTo>
                  <a:lnTo>
                    <a:pt x="50" y="129"/>
                  </a:lnTo>
                  <a:lnTo>
                    <a:pt x="76" y="97"/>
                  </a:lnTo>
                  <a:lnTo>
                    <a:pt x="107" y="69"/>
                  </a:lnTo>
                  <a:lnTo>
                    <a:pt x="141" y="45"/>
                  </a:lnTo>
                  <a:lnTo>
                    <a:pt x="179" y="26"/>
                  </a:lnTo>
                  <a:lnTo>
                    <a:pt x="220" y="12"/>
                  </a:lnTo>
                  <a:lnTo>
                    <a:pt x="263" y="3"/>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4" name="Freeform 113">
              <a:extLst>
                <a:ext uri="{FF2B5EF4-FFF2-40B4-BE49-F238E27FC236}">
                  <a16:creationId xmlns:a16="http://schemas.microsoft.com/office/drawing/2014/main" id="{DDF050D8-234F-4C20-AD8E-CC9648C35ABA}"/>
                </a:ext>
              </a:extLst>
            </p:cNvPr>
            <p:cNvSpPr>
              <a:spLocks/>
            </p:cNvSpPr>
            <p:nvPr/>
          </p:nvSpPr>
          <p:spPr bwMode="auto">
            <a:xfrm>
              <a:off x="2744788" y="2166938"/>
              <a:ext cx="30163" cy="15875"/>
            </a:xfrm>
            <a:custGeom>
              <a:avLst/>
              <a:gdLst>
                <a:gd name="T0" fmla="*/ 55 w 225"/>
                <a:gd name="T1" fmla="*/ 0 h 103"/>
                <a:gd name="T2" fmla="*/ 168 w 225"/>
                <a:gd name="T3" fmla="*/ 0 h 103"/>
                <a:gd name="T4" fmla="*/ 185 w 225"/>
                <a:gd name="T5" fmla="*/ 3 h 103"/>
                <a:gd name="T6" fmla="*/ 202 w 225"/>
                <a:gd name="T7" fmla="*/ 10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3 h 103"/>
                <a:gd name="T20" fmla="*/ 185 w 225"/>
                <a:gd name="T21" fmla="*/ 101 h 103"/>
                <a:gd name="T22" fmla="*/ 168 w 225"/>
                <a:gd name="T23" fmla="*/ 103 h 103"/>
                <a:gd name="T24" fmla="*/ 55 w 225"/>
                <a:gd name="T25" fmla="*/ 103 h 103"/>
                <a:gd name="T26" fmla="*/ 38 w 225"/>
                <a:gd name="T27" fmla="*/ 101 h 103"/>
                <a:gd name="T28" fmla="*/ 23 w 225"/>
                <a:gd name="T29" fmla="*/ 93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10 h 103"/>
                <a:gd name="T42" fmla="*/ 38 w 225"/>
                <a:gd name="T43" fmla="*/ 3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3"/>
                  </a:lnTo>
                  <a:lnTo>
                    <a:pt x="202" y="10"/>
                  </a:lnTo>
                  <a:lnTo>
                    <a:pt x="214" y="21"/>
                  </a:lnTo>
                  <a:lnTo>
                    <a:pt x="221" y="35"/>
                  </a:lnTo>
                  <a:lnTo>
                    <a:pt x="225" y="52"/>
                  </a:lnTo>
                  <a:lnTo>
                    <a:pt x="221" y="68"/>
                  </a:lnTo>
                  <a:lnTo>
                    <a:pt x="214" y="82"/>
                  </a:lnTo>
                  <a:lnTo>
                    <a:pt x="202" y="93"/>
                  </a:lnTo>
                  <a:lnTo>
                    <a:pt x="185" y="101"/>
                  </a:lnTo>
                  <a:lnTo>
                    <a:pt x="168" y="103"/>
                  </a:lnTo>
                  <a:lnTo>
                    <a:pt x="55" y="103"/>
                  </a:lnTo>
                  <a:lnTo>
                    <a:pt x="38" y="101"/>
                  </a:lnTo>
                  <a:lnTo>
                    <a:pt x="23" y="93"/>
                  </a:lnTo>
                  <a:lnTo>
                    <a:pt x="11" y="82"/>
                  </a:lnTo>
                  <a:lnTo>
                    <a:pt x="2" y="68"/>
                  </a:lnTo>
                  <a:lnTo>
                    <a:pt x="0" y="52"/>
                  </a:lnTo>
                  <a:lnTo>
                    <a:pt x="2" y="35"/>
                  </a:lnTo>
                  <a:lnTo>
                    <a:pt x="11" y="21"/>
                  </a:lnTo>
                  <a:lnTo>
                    <a:pt x="23" y="10"/>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5" name="Freeform 114">
              <a:extLst>
                <a:ext uri="{FF2B5EF4-FFF2-40B4-BE49-F238E27FC236}">
                  <a16:creationId xmlns:a16="http://schemas.microsoft.com/office/drawing/2014/main" id="{97263255-DD98-4394-BADA-AAAA3EA1874A}"/>
                </a:ext>
              </a:extLst>
            </p:cNvPr>
            <p:cNvSpPr>
              <a:spLocks/>
            </p:cNvSpPr>
            <p:nvPr/>
          </p:nvSpPr>
          <p:spPr bwMode="auto">
            <a:xfrm>
              <a:off x="2424113" y="2166938"/>
              <a:ext cx="304800" cy="163513"/>
            </a:xfrm>
            <a:custGeom>
              <a:avLst/>
              <a:gdLst>
                <a:gd name="T0" fmla="*/ 113 w 2304"/>
                <a:gd name="T1" fmla="*/ 0 h 1133"/>
                <a:gd name="T2" fmla="*/ 2248 w 2304"/>
                <a:gd name="T3" fmla="*/ 0 h 1133"/>
                <a:gd name="T4" fmla="*/ 2265 w 2304"/>
                <a:gd name="T5" fmla="*/ 3 h 1133"/>
                <a:gd name="T6" fmla="*/ 2280 w 2304"/>
                <a:gd name="T7" fmla="*/ 10 h 1133"/>
                <a:gd name="T8" fmla="*/ 2294 w 2304"/>
                <a:gd name="T9" fmla="*/ 21 h 1133"/>
                <a:gd name="T10" fmla="*/ 2301 w 2304"/>
                <a:gd name="T11" fmla="*/ 35 h 1133"/>
                <a:gd name="T12" fmla="*/ 2304 w 2304"/>
                <a:gd name="T13" fmla="*/ 52 h 1133"/>
                <a:gd name="T14" fmla="*/ 2301 w 2304"/>
                <a:gd name="T15" fmla="*/ 68 h 1133"/>
                <a:gd name="T16" fmla="*/ 2294 w 2304"/>
                <a:gd name="T17" fmla="*/ 82 h 1133"/>
                <a:gd name="T18" fmla="*/ 2280 w 2304"/>
                <a:gd name="T19" fmla="*/ 93 h 1133"/>
                <a:gd name="T20" fmla="*/ 2265 w 2304"/>
                <a:gd name="T21" fmla="*/ 101 h 1133"/>
                <a:gd name="T22" fmla="*/ 2248 w 2304"/>
                <a:gd name="T23" fmla="*/ 103 h 1133"/>
                <a:gd name="T24" fmla="*/ 113 w 2304"/>
                <a:gd name="T25" fmla="*/ 103 h 1133"/>
                <a:gd name="T26" fmla="*/ 113 w 2304"/>
                <a:gd name="T27" fmla="*/ 1030 h 1133"/>
                <a:gd name="T28" fmla="*/ 281 w 2304"/>
                <a:gd name="T29" fmla="*/ 1030 h 1133"/>
                <a:gd name="T30" fmla="*/ 298 w 2304"/>
                <a:gd name="T31" fmla="*/ 1033 h 1133"/>
                <a:gd name="T32" fmla="*/ 315 w 2304"/>
                <a:gd name="T33" fmla="*/ 1040 h 1133"/>
                <a:gd name="T34" fmla="*/ 327 w 2304"/>
                <a:gd name="T35" fmla="*/ 1052 h 1133"/>
                <a:gd name="T36" fmla="*/ 334 w 2304"/>
                <a:gd name="T37" fmla="*/ 1066 h 1133"/>
                <a:gd name="T38" fmla="*/ 338 w 2304"/>
                <a:gd name="T39" fmla="*/ 1082 h 1133"/>
                <a:gd name="T40" fmla="*/ 334 w 2304"/>
                <a:gd name="T41" fmla="*/ 1098 h 1133"/>
                <a:gd name="T42" fmla="*/ 327 w 2304"/>
                <a:gd name="T43" fmla="*/ 1112 h 1133"/>
                <a:gd name="T44" fmla="*/ 315 w 2304"/>
                <a:gd name="T45" fmla="*/ 1124 h 1133"/>
                <a:gd name="T46" fmla="*/ 298 w 2304"/>
                <a:gd name="T47" fmla="*/ 1131 h 1133"/>
                <a:gd name="T48" fmla="*/ 281 w 2304"/>
                <a:gd name="T49" fmla="*/ 1133 h 1133"/>
                <a:gd name="T50" fmla="*/ 113 w 2304"/>
                <a:gd name="T51" fmla="*/ 1133 h 1133"/>
                <a:gd name="T52" fmla="*/ 87 w 2304"/>
                <a:gd name="T53" fmla="*/ 1131 h 1133"/>
                <a:gd name="T54" fmla="*/ 63 w 2304"/>
                <a:gd name="T55" fmla="*/ 1123 h 1133"/>
                <a:gd name="T56" fmla="*/ 42 w 2304"/>
                <a:gd name="T57" fmla="*/ 1111 h 1133"/>
                <a:gd name="T58" fmla="*/ 24 w 2304"/>
                <a:gd name="T59" fmla="*/ 1095 h 1133"/>
                <a:gd name="T60" fmla="*/ 11 w 2304"/>
                <a:gd name="T61" fmla="*/ 1076 h 1133"/>
                <a:gd name="T62" fmla="*/ 3 w 2304"/>
                <a:gd name="T63" fmla="*/ 1054 h 1133"/>
                <a:gd name="T64" fmla="*/ 0 w 2304"/>
                <a:gd name="T65" fmla="*/ 1030 h 1133"/>
                <a:gd name="T66" fmla="*/ 0 w 2304"/>
                <a:gd name="T67" fmla="*/ 103 h 1133"/>
                <a:gd name="T68" fmla="*/ 3 w 2304"/>
                <a:gd name="T69" fmla="*/ 80 h 1133"/>
                <a:gd name="T70" fmla="*/ 11 w 2304"/>
                <a:gd name="T71" fmla="*/ 58 h 1133"/>
                <a:gd name="T72" fmla="*/ 24 w 2304"/>
                <a:gd name="T73" fmla="*/ 39 h 1133"/>
                <a:gd name="T74" fmla="*/ 42 w 2304"/>
                <a:gd name="T75" fmla="*/ 23 h 1133"/>
                <a:gd name="T76" fmla="*/ 63 w 2304"/>
                <a:gd name="T77" fmla="*/ 11 h 1133"/>
                <a:gd name="T78" fmla="*/ 87 w 2304"/>
                <a:gd name="T79" fmla="*/ 3 h 1133"/>
                <a:gd name="T80" fmla="*/ 113 w 2304"/>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4" h="1133">
                  <a:moveTo>
                    <a:pt x="113" y="0"/>
                  </a:moveTo>
                  <a:lnTo>
                    <a:pt x="2248" y="0"/>
                  </a:lnTo>
                  <a:lnTo>
                    <a:pt x="2265" y="3"/>
                  </a:lnTo>
                  <a:lnTo>
                    <a:pt x="2280" y="10"/>
                  </a:lnTo>
                  <a:lnTo>
                    <a:pt x="2294" y="21"/>
                  </a:lnTo>
                  <a:lnTo>
                    <a:pt x="2301" y="35"/>
                  </a:lnTo>
                  <a:lnTo>
                    <a:pt x="2304" y="52"/>
                  </a:lnTo>
                  <a:lnTo>
                    <a:pt x="2301" y="68"/>
                  </a:lnTo>
                  <a:lnTo>
                    <a:pt x="2294" y="82"/>
                  </a:lnTo>
                  <a:lnTo>
                    <a:pt x="2280" y="93"/>
                  </a:lnTo>
                  <a:lnTo>
                    <a:pt x="2265" y="101"/>
                  </a:lnTo>
                  <a:lnTo>
                    <a:pt x="2248" y="103"/>
                  </a:lnTo>
                  <a:lnTo>
                    <a:pt x="113" y="103"/>
                  </a:lnTo>
                  <a:lnTo>
                    <a:pt x="113" y="1030"/>
                  </a:lnTo>
                  <a:lnTo>
                    <a:pt x="281" y="1030"/>
                  </a:lnTo>
                  <a:lnTo>
                    <a:pt x="298" y="1033"/>
                  </a:lnTo>
                  <a:lnTo>
                    <a:pt x="315" y="1040"/>
                  </a:lnTo>
                  <a:lnTo>
                    <a:pt x="327" y="1052"/>
                  </a:lnTo>
                  <a:lnTo>
                    <a:pt x="334" y="1066"/>
                  </a:lnTo>
                  <a:lnTo>
                    <a:pt x="338" y="1082"/>
                  </a:lnTo>
                  <a:lnTo>
                    <a:pt x="334" y="1098"/>
                  </a:lnTo>
                  <a:lnTo>
                    <a:pt x="327" y="1112"/>
                  </a:lnTo>
                  <a:lnTo>
                    <a:pt x="315" y="1124"/>
                  </a:lnTo>
                  <a:lnTo>
                    <a:pt x="298" y="1131"/>
                  </a:lnTo>
                  <a:lnTo>
                    <a:pt x="281" y="1133"/>
                  </a:lnTo>
                  <a:lnTo>
                    <a:pt x="113" y="1133"/>
                  </a:lnTo>
                  <a:lnTo>
                    <a:pt x="87" y="1131"/>
                  </a:lnTo>
                  <a:lnTo>
                    <a:pt x="63" y="1123"/>
                  </a:lnTo>
                  <a:lnTo>
                    <a:pt x="42" y="1111"/>
                  </a:lnTo>
                  <a:lnTo>
                    <a:pt x="24" y="1095"/>
                  </a:lnTo>
                  <a:lnTo>
                    <a:pt x="11" y="1076"/>
                  </a:lnTo>
                  <a:lnTo>
                    <a:pt x="3" y="1054"/>
                  </a:lnTo>
                  <a:lnTo>
                    <a:pt x="0" y="1030"/>
                  </a:lnTo>
                  <a:lnTo>
                    <a:pt x="0" y="103"/>
                  </a:lnTo>
                  <a:lnTo>
                    <a:pt x="3" y="80"/>
                  </a:lnTo>
                  <a:lnTo>
                    <a:pt x="11" y="58"/>
                  </a:lnTo>
                  <a:lnTo>
                    <a:pt x="24" y="39"/>
                  </a:lnTo>
                  <a:lnTo>
                    <a:pt x="42" y="23"/>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6" name="Freeform 115">
              <a:extLst>
                <a:ext uri="{FF2B5EF4-FFF2-40B4-BE49-F238E27FC236}">
                  <a16:creationId xmlns:a16="http://schemas.microsoft.com/office/drawing/2014/main" id="{2CF0D3AD-76FC-42FA-9DE3-5C17BCAE2136}"/>
                </a:ext>
              </a:extLst>
            </p:cNvPr>
            <p:cNvSpPr>
              <a:spLocks/>
            </p:cNvSpPr>
            <p:nvPr/>
          </p:nvSpPr>
          <p:spPr bwMode="auto">
            <a:xfrm>
              <a:off x="2617788" y="2166938"/>
              <a:ext cx="207963" cy="163513"/>
            </a:xfrm>
            <a:custGeom>
              <a:avLst/>
              <a:gdLst>
                <a:gd name="T0" fmla="*/ 1349 w 1573"/>
                <a:gd name="T1" fmla="*/ 0 h 1133"/>
                <a:gd name="T2" fmla="*/ 1461 w 1573"/>
                <a:gd name="T3" fmla="*/ 0 h 1133"/>
                <a:gd name="T4" fmla="*/ 1487 w 1573"/>
                <a:gd name="T5" fmla="*/ 3 h 1133"/>
                <a:gd name="T6" fmla="*/ 1510 w 1573"/>
                <a:gd name="T7" fmla="*/ 11 h 1133"/>
                <a:gd name="T8" fmla="*/ 1532 w 1573"/>
                <a:gd name="T9" fmla="*/ 23 h 1133"/>
                <a:gd name="T10" fmla="*/ 1549 w 1573"/>
                <a:gd name="T11" fmla="*/ 39 h 1133"/>
                <a:gd name="T12" fmla="*/ 1562 w 1573"/>
                <a:gd name="T13" fmla="*/ 58 h 1133"/>
                <a:gd name="T14" fmla="*/ 1571 w 1573"/>
                <a:gd name="T15" fmla="*/ 80 h 1133"/>
                <a:gd name="T16" fmla="*/ 1573 w 1573"/>
                <a:gd name="T17" fmla="*/ 103 h 1133"/>
                <a:gd name="T18" fmla="*/ 1573 w 1573"/>
                <a:gd name="T19" fmla="*/ 1030 h 1133"/>
                <a:gd name="T20" fmla="*/ 1571 w 1573"/>
                <a:gd name="T21" fmla="*/ 1054 h 1133"/>
                <a:gd name="T22" fmla="*/ 1562 w 1573"/>
                <a:gd name="T23" fmla="*/ 1076 h 1133"/>
                <a:gd name="T24" fmla="*/ 1549 w 1573"/>
                <a:gd name="T25" fmla="*/ 1095 h 1133"/>
                <a:gd name="T26" fmla="*/ 1532 w 1573"/>
                <a:gd name="T27" fmla="*/ 1111 h 1133"/>
                <a:gd name="T28" fmla="*/ 1510 w 1573"/>
                <a:gd name="T29" fmla="*/ 1123 h 1133"/>
                <a:gd name="T30" fmla="*/ 1487 w 1573"/>
                <a:gd name="T31" fmla="*/ 1131 h 1133"/>
                <a:gd name="T32" fmla="*/ 1461 w 1573"/>
                <a:gd name="T33" fmla="*/ 1133 h 1133"/>
                <a:gd name="T34" fmla="*/ 56 w 1573"/>
                <a:gd name="T35" fmla="*/ 1133 h 1133"/>
                <a:gd name="T36" fmla="*/ 38 w 1573"/>
                <a:gd name="T37" fmla="*/ 1131 h 1133"/>
                <a:gd name="T38" fmla="*/ 23 w 1573"/>
                <a:gd name="T39" fmla="*/ 1124 h 1133"/>
                <a:gd name="T40" fmla="*/ 11 w 1573"/>
                <a:gd name="T41" fmla="*/ 1112 h 1133"/>
                <a:gd name="T42" fmla="*/ 2 w 1573"/>
                <a:gd name="T43" fmla="*/ 1098 h 1133"/>
                <a:gd name="T44" fmla="*/ 0 w 1573"/>
                <a:gd name="T45" fmla="*/ 1082 h 1133"/>
                <a:gd name="T46" fmla="*/ 2 w 1573"/>
                <a:gd name="T47" fmla="*/ 1066 h 1133"/>
                <a:gd name="T48" fmla="*/ 11 w 1573"/>
                <a:gd name="T49" fmla="*/ 1052 h 1133"/>
                <a:gd name="T50" fmla="*/ 23 w 1573"/>
                <a:gd name="T51" fmla="*/ 1040 h 1133"/>
                <a:gd name="T52" fmla="*/ 38 w 1573"/>
                <a:gd name="T53" fmla="*/ 1033 h 1133"/>
                <a:gd name="T54" fmla="*/ 56 w 1573"/>
                <a:gd name="T55" fmla="*/ 1030 h 1133"/>
                <a:gd name="T56" fmla="*/ 1461 w 1573"/>
                <a:gd name="T57" fmla="*/ 1030 h 1133"/>
                <a:gd name="T58" fmla="*/ 1461 w 1573"/>
                <a:gd name="T59" fmla="*/ 103 h 1133"/>
                <a:gd name="T60" fmla="*/ 1349 w 1573"/>
                <a:gd name="T61" fmla="*/ 103 h 1133"/>
                <a:gd name="T62" fmla="*/ 1331 w 1573"/>
                <a:gd name="T63" fmla="*/ 101 h 1133"/>
                <a:gd name="T64" fmla="*/ 1316 w 1573"/>
                <a:gd name="T65" fmla="*/ 93 h 1133"/>
                <a:gd name="T66" fmla="*/ 1304 w 1573"/>
                <a:gd name="T67" fmla="*/ 82 h 1133"/>
                <a:gd name="T68" fmla="*/ 1295 w 1573"/>
                <a:gd name="T69" fmla="*/ 68 h 1133"/>
                <a:gd name="T70" fmla="*/ 1293 w 1573"/>
                <a:gd name="T71" fmla="*/ 52 h 1133"/>
                <a:gd name="T72" fmla="*/ 1295 w 1573"/>
                <a:gd name="T73" fmla="*/ 35 h 1133"/>
                <a:gd name="T74" fmla="*/ 1304 w 1573"/>
                <a:gd name="T75" fmla="*/ 21 h 1133"/>
                <a:gd name="T76" fmla="*/ 1316 w 1573"/>
                <a:gd name="T77" fmla="*/ 10 h 1133"/>
                <a:gd name="T78" fmla="*/ 1331 w 1573"/>
                <a:gd name="T79" fmla="*/ 3 h 1133"/>
                <a:gd name="T80" fmla="*/ 1349 w 1573"/>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3" h="1133">
                  <a:moveTo>
                    <a:pt x="1349" y="0"/>
                  </a:moveTo>
                  <a:lnTo>
                    <a:pt x="1461" y="0"/>
                  </a:lnTo>
                  <a:lnTo>
                    <a:pt x="1487" y="3"/>
                  </a:lnTo>
                  <a:lnTo>
                    <a:pt x="1510" y="11"/>
                  </a:lnTo>
                  <a:lnTo>
                    <a:pt x="1532" y="23"/>
                  </a:lnTo>
                  <a:lnTo>
                    <a:pt x="1549" y="39"/>
                  </a:lnTo>
                  <a:lnTo>
                    <a:pt x="1562" y="58"/>
                  </a:lnTo>
                  <a:lnTo>
                    <a:pt x="1571" y="80"/>
                  </a:lnTo>
                  <a:lnTo>
                    <a:pt x="1573" y="103"/>
                  </a:lnTo>
                  <a:lnTo>
                    <a:pt x="1573" y="1030"/>
                  </a:lnTo>
                  <a:lnTo>
                    <a:pt x="1571" y="1054"/>
                  </a:lnTo>
                  <a:lnTo>
                    <a:pt x="1562" y="1076"/>
                  </a:lnTo>
                  <a:lnTo>
                    <a:pt x="1549" y="1095"/>
                  </a:lnTo>
                  <a:lnTo>
                    <a:pt x="1532" y="1111"/>
                  </a:lnTo>
                  <a:lnTo>
                    <a:pt x="1510" y="1123"/>
                  </a:lnTo>
                  <a:lnTo>
                    <a:pt x="1487" y="1131"/>
                  </a:lnTo>
                  <a:lnTo>
                    <a:pt x="1461" y="1133"/>
                  </a:lnTo>
                  <a:lnTo>
                    <a:pt x="56" y="1133"/>
                  </a:lnTo>
                  <a:lnTo>
                    <a:pt x="38" y="1131"/>
                  </a:lnTo>
                  <a:lnTo>
                    <a:pt x="23" y="1124"/>
                  </a:lnTo>
                  <a:lnTo>
                    <a:pt x="11" y="1112"/>
                  </a:lnTo>
                  <a:lnTo>
                    <a:pt x="2" y="1098"/>
                  </a:lnTo>
                  <a:lnTo>
                    <a:pt x="0" y="1082"/>
                  </a:lnTo>
                  <a:lnTo>
                    <a:pt x="2" y="1066"/>
                  </a:lnTo>
                  <a:lnTo>
                    <a:pt x="11" y="1052"/>
                  </a:lnTo>
                  <a:lnTo>
                    <a:pt x="23" y="1040"/>
                  </a:lnTo>
                  <a:lnTo>
                    <a:pt x="38" y="1033"/>
                  </a:lnTo>
                  <a:lnTo>
                    <a:pt x="56" y="1030"/>
                  </a:lnTo>
                  <a:lnTo>
                    <a:pt x="1461" y="1030"/>
                  </a:lnTo>
                  <a:lnTo>
                    <a:pt x="1461" y="103"/>
                  </a:lnTo>
                  <a:lnTo>
                    <a:pt x="1349" y="103"/>
                  </a:lnTo>
                  <a:lnTo>
                    <a:pt x="1331" y="101"/>
                  </a:lnTo>
                  <a:lnTo>
                    <a:pt x="1316" y="93"/>
                  </a:lnTo>
                  <a:lnTo>
                    <a:pt x="1304" y="82"/>
                  </a:lnTo>
                  <a:lnTo>
                    <a:pt x="1295" y="68"/>
                  </a:lnTo>
                  <a:lnTo>
                    <a:pt x="1293" y="52"/>
                  </a:lnTo>
                  <a:lnTo>
                    <a:pt x="1295" y="35"/>
                  </a:lnTo>
                  <a:lnTo>
                    <a:pt x="1304" y="21"/>
                  </a:lnTo>
                  <a:lnTo>
                    <a:pt x="1316" y="10"/>
                  </a:lnTo>
                  <a:lnTo>
                    <a:pt x="1331" y="3"/>
                  </a:lnTo>
                  <a:lnTo>
                    <a:pt x="1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7" name="Freeform 116">
              <a:extLst>
                <a:ext uri="{FF2B5EF4-FFF2-40B4-BE49-F238E27FC236}">
                  <a16:creationId xmlns:a16="http://schemas.microsoft.com/office/drawing/2014/main" id="{7818133E-D5F6-4D8B-B38B-50727E96F632}"/>
                </a:ext>
              </a:extLst>
            </p:cNvPr>
            <p:cNvSpPr>
              <a:spLocks/>
            </p:cNvSpPr>
            <p:nvPr/>
          </p:nvSpPr>
          <p:spPr bwMode="auto">
            <a:xfrm>
              <a:off x="2744788" y="2346325"/>
              <a:ext cx="30163" cy="14288"/>
            </a:xfrm>
            <a:custGeom>
              <a:avLst/>
              <a:gdLst>
                <a:gd name="T0" fmla="*/ 55 w 225"/>
                <a:gd name="T1" fmla="*/ 0 h 103"/>
                <a:gd name="T2" fmla="*/ 168 w 225"/>
                <a:gd name="T3" fmla="*/ 0 h 103"/>
                <a:gd name="T4" fmla="*/ 185 w 225"/>
                <a:gd name="T5" fmla="*/ 2 h 103"/>
                <a:gd name="T6" fmla="*/ 202 w 225"/>
                <a:gd name="T7" fmla="*/ 9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4 h 103"/>
                <a:gd name="T20" fmla="*/ 185 w 225"/>
                <a:gd name="T21" fmla="*/ 101 h 103"/>
                <a:gd name="T22" fmla="*/ 168 w 225"/>
                <a:gd name="T23" fmla="*/ 103 h 103"/>
                <a:gd name="T24" fmla="*/ 55 w 225"/>
                <a:gd name="T25" fmla="*/ 103 h 103"/>
                <a:gd name="T26" fmla="*/ 38 w 225"/>
                <a:gd name="T27" fmla="*/ 101 h 103"/>
                <a:gd name="T28" fmla="*/ 23 w 225"/>
                <a:gd name="T29" fmla="*/ 94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9 h 103"/>
                <a:gd name="T42" fmla="*/ 38 w 225"/>
                <a:gd name="T43" fmla="*/ 2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2"/>
                  </a:lnTo>
                  <a:lnTo>
                    <a:pt x="202" y="9"/>
                  </a:lnTo>
                  <a:lnTo>
                    <a:pt x="214" y="21"/>
                  </a:lnTo>
                  <a:lnTo>
                    <a:pt x="221" y="35"/>
                  </a:lnTo>
                  <a:lnTo>
                    <a:pt x="225" y="52"/>
                  </a:lnTo>
                  <a:lnTo>
                    <a:pt x="221" y="68"/>
                  </a:lnTo>
                  <a:lnTo>
                    <a:pt x="214" y="82"/>
                  </a:lnTo>
                  <a:lnTo>
                    <a:pt x="202" y="94"/>
                  </a:lnTo>
                  <a:lnTo>
                    <a:pt x="185" y="101"/>
                  </a:lnTo>
                  <a:lnTo>
                    <a:pt x="168" y="103"/>
                  </a:lnTo>
                  <a:lnTo>
                    <a:pt x="55" y="103"/>
                  </a:lnTo>
                  <a:lnTo>
                    <a:pt x="38" y="101"/>
                  </a:lnTo>
                  <a:lnTo>
                    <a:pt x="23" y="94"/>
                  </a:lnTo>
                  <a:lnTo>
                    <a:pt x="11" y="82"/>
                  </a:lnTo>
                  <a:lnTo>
                    <a:pt x="2" y="68"/>
                  </a:lnTo>
                  <a:lnTo>
                    <a:pt x="0" y="52"/>
                  </a:lnTo>
                  <a:lnTo>
                    <a:pt x="2" y="35"/>
                  </a:lnTo>
                  <a:lnTo>
                    <a:pt x="11" y="21"/>
                  </a:lnTo>
                  <a:lnTo>
                    <a:pt x="23" y="9"/>
                  </a:lnTo>
                  <a:lnTo>
                    <a:pt x="38" y="2"/>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8" name="Freeform 117">
              <a:extLst>
                <a:ext uri="{FF2B5EF4-FFF2-40B4-BE49-F238E27FC236}">
                  <a16:creationId xmlns:a16="http://schemas.microsoft.com/office/drawing/2014/main" id="{80F06615-7CA8-4F4C-B94A-06D5FD772F57}"/>
                </a:ext>
              </a:extLst>
            </p:cNvPr>
            <p:cNvSpPr>
              <a:spLocks noEditPoints="1"/>
            </p:cNvSpPr>
            <p:nvPr/>
          </p:nvSpPr>
          <p:spPr bwMode="auto">
            <a:xfrm>
              <a:off x="2424113" y="2271713"/>
              <a:ext cx="401638" cy="238125"/>
            </a:xfrm>
            <a:custGeom>
              <a:avLst/>
              <a:gdLst>
                <a:gd name="T0" fmla="*/ 473 w 3034"/>
                <a:gd name="T1" fmla="*/ 515 h 1649"/>
                <a:gd name="T2" fmla="*/ 899 w 3034"/>
                <a:gd name="T3" fmla="*/ 124 h 1649"/>
                <a:gd name="T4" fmla="*/ 924 w 3034"/>
                <a:gd name="T5" fmla="*/ 5 h 1649"/>
                <a:gd name="T6" fmla="*/ 1484 w 3034"/>
                <a:gd name="T7" fmla="*/ 515 h 1649"/>
                <a:gd name="T8" fmla="*/ 2265 w 3034"/>
                <a:gd name="T9" fmla="*/ 517 h 1649"/>
                <a:gd name="T10" fmla="*/ 2294 w 3034"/>
                <a:gd name="T11" fmla="*/ 536 h 1649"/>
                <a:gd name="T12" fmla="*/ 2304 w 3034"/>
                <a:gd name="T13" fmla="*/ 567 h 1649"/>
                <a:gd name="T14" fmla="*/ 2294 w 3034"/>
                <a:gd name="T15" fmla="*/ 597 h 1649"/>
                <a:gd name="T16" fmla="*/ 2265 w 3034"/>
                <a:gd name="T17" fmla="*/ 616 h 1649"/>
                <a:gd name="T18" fmla="*/ 113 w 3034"/>
                <a:gd name="T19" fmla="*/ 618 h 1649"/>
                <a:gd name="T20" fmla="*/ 2922 w 3034"/>
                <a:gd name="T21" fmla="*/ 1546 h 1649"/>
                <a:gd name="T22" fmla="*/ 2810 w 3034"/>
                <a:gd name="T23" fmla="*/ 618 h 1649"/>
                <a:gd name="T24" fmla="*/ 2777 w 3034"/>
                <a:gd name="T25" fmla="*/ 609 h 1649"/>
                <a:gd name="T26" fmla="*/ 2756 w 3034"/>
                <a:gd name="T27" fmla="*/ 583 h 1649"/>
                <a:gd name="T28" fmla="*/ 2756 w 3034"/>
                <a:gd name="T29" fmla="*/ 550 h 1649"/>
                <a:gd name="T30" fmla="*/ 2777 w 3034"/>
                <a:gd name="T31" fmla="*/ 524 h 1649"/>
                <a:gd name="T32" fmla="*/ 2810 w 3034"/>
                <a:gd name="T33" fmla="*/ 515 h 1649"/>
                <a:gd name="T34" fmla="*/ 2948 w 3034"/>
                <a:gd name="T35" fmla="*/ 517 h 1649"/>
                <a:gd name="T36" fmla="*/ 2993 w 3034"/>
                <a:gd name="T37" fmla="*/ 537 h 1649"/>
                <a:gd name="T38" fmla="*/ 3023 w 3034"/>
                <a:gd name="T39" fmla="*/ 573 h 1649"/>
                <a:gd name="T40" fmla="*/ 3034 w 3034"/>
                <a:gd name="T41" fmla="*/ 618 h 1649"/>
                <a:gd name="T42" fmla="*/ 3032 w 3034"/>
                <a:gd name="T43" fmla="*/ 1569 h 1649"/>
                <a:gd name="T44" fmla="*/ 3010 w 3034"/>
                <a:gd name="T45" fmla="*/ 1610 h 1649"/>
                <a:gd name="T46" fmla="*/ 2971 w 3034"/>
                <a:gd name="T47" fmla="*/ 1638 h 1649"/>
                <a:gd name="T48" fmla="*/ 2922 w 3034"/>
                <a:gd name="T49" fmla="*/ 1649 h 1649"/>
                <a:gd name="T50" fmla="*/ 87 w 3034"/>
                <a:gd name="T51" fmla="*/ 1646 h 1649"/>
                <a:gd name="T52" fmla="*/ 42 w 3034"/>
                <a:gd name="T53" fmla="*/ 1626 h 1649"/>
                <a:gd name="T54" fmla="*/ 11 w 3034"/>
                <a:gd name="T55" fmla="*/ 1591 h 1649"/>
                <a:gd name="T56" fmla="*/ 0 w 3034"/>
                <a:gd name="T57" fmla="*/ 1546 h 1649"/>
                <a:gd name="T58" fmla="*/ 3 w 3034"/>
                <a:gd name="T59" fmla="*/ 595 h 1649"/>
                <a:gd name="T60" fmla="*/ 24 w 3034"/>
                <a:gd name="T61" fmla="*/ 553 h 1649"/>
                <a:gd name="T62" fmla="*/ 63 w 3034"/>
                <a:gd name="T63" fmla="*/ 525 h 1649"/>
                <a:gd name="T64" fmla="*/ 113 w 3034"/>
                <a:gd name="T65" fmla="*/ 515 h 1649"/>
                <a:gd name="T66" fmla="*/ 859 w 3034"/>
                <a:gd name="T67" fmla="*/ 14 h 1649"/>
                <a:gd name="T68" fmla="*/ 891 w 3034"/>
                <a:gd name="T69" fmla="*/ 0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4" h="1649">
                  <a:moveTo>
                    <a:pt x="899" y="124"/>
                  </a:moveTo>
                  <a:lnTo>
                    <a:pt x="473" y="515"/>
                  </a:lnTo>
                  <a:lnTo>
                    <a:pt x="1326" y="515"/>
                  </a:lnTo>
                  <a:lnTo>
                    <a:pt x="899" y="124"/>
                  </a:lnTo>
                  <a:close/>
                  <a:moveTo>
                    <a:pt x="908" y="0"/>
                  </a:moveTo>
                  <a:lnTo>
                    <a:pt x="924" y="5"/>
                  </a:lnTo>
                  <a:lnTo>
                    <a:pt x="939" y="14"/>
                  </a:lnTo>
                  <a:lnTo>
                    <a:pt x="1484" y="515"/>
                  </a:lnTo>
                  <a:lnTo>
                    <a:pt x="2248" y="515"/>
                  </a:lnTo>
                  <a:lnTo>
                    <a:pt x="2265" y="517"/>
                  </a:lnTo>
                  <a:lnTo>
                    <a:pt x="2280" y="524"/>
                  </a:lnTo>
                  <a:lnTo>
                    <a:pt x="2294" y="536"/>
                  </a:lnTo>
                  <a:lnTo>
                    <a:pt x="2301" y="550"/>
                  </a:lnTo>
                  <a:lnTo>
                    <a:pt x="2304" y="567"/>
                  </a:lnTo>
                  <a:lnTo>
                    <a:pt x="2301" y="583"/>
                  </a:lnTo>
                  <a:lnTo>
                    <a:pt x="2294" y="597"/>
                  </a:lnTo>
                  <a:lnTo>
                    <a:pt x="2280" y="609"/>
                  </a:lnTo>
                  <a:lnTo>
                    <a:pt x="2265" y="616"/>
                  </a:lnTo>
                  <a:lnTo>
                    <a:pt x="2248" y="618"/>
                  </a:lnTo>
                  <a:lnTo>
                    <a:pt x="113" y="618"/>
                  </a:lnTo>
                  <a:lnTo>
                    <a:pt x="113" y="1546"/>
                  </a:lnTo>
                  <a:lnTo>
                    <a:pt x="2922" y="1546"/>
                  </a:lnTo>
                  <a:lnTo>
                    <a:pt x="2922" y="618"/>
                  </a:lnTo>
                  <a:lnTo>
                    <a:pt x="2810" y="618"/>
                  </a:lnTo>
                  <a:lnTo>
                    <a:pt x="2792" y="616"/>
                  </a:lnTo>
                  <a:lnTo>
                    <a:pt x="2777" y="609"/>
                  </a:lnTo>
                  <a:lnTo>
                    <a:pt x="2765" y="597"/>
                  </a:lnTo>
                  <a:lnTo>
                    <a:pt x="2756" y="583"/>
                  </a:lnTo>
                  <a:lnTo>
                    <a:pt x="2754" y="567"/>
                  </a:lnTo>
                  <a:lnTo>
                    <a:pt x="2756" y="550"/>
                  </a:lnTo>
                  <a:lnTo>
                    <a:pt x="2765" y="536"/>
                  </a:lnTo>
                  <a:lnTo>
                    <a:pt x="2777" y="524"/>
                  </a:lnTo>
                  <a:lnTo>
                    <a:pt x="2792" y="517"/>
                  </a:lnTo>
                  <a:lnTo>
                    <a:pt x="2810" y="515"/>
                  </a:lnTo>
                  <a:lnTo>
                    <a:pt x="2922" y="515"/>
                  </a:lnTo>
                  <a:lnTo>
                    <a:pt x="2948" y="517"/>
                  </a:lnTo>
                  <a:lnTo>
                    <a:pt x="2971" y="525"/>
                  </a:lnTo>
                  <a:lnTo>
                    <a:pt x="2993" y="537"/>
                  </a:lnTo>
                  <a:lnTo>
                    <a:pt x="3010" y="553"/>
                  </a:lnTo>
                  <a:lnTo>
                    <a:pt x="3023" y="573"/>
                  </a:lnTo>
                  <a:lnTo>
                    <a:pt x="3032" y="595"/>
                  </a:lnTo>
                  <a:lnTo>
                    <a:pt x="3034" y="618"/>
                  </a:lnTo>
                  <a:lnTo>
                    <a:pt x="3034" y="1546"/>
                  </a:lnTo>
                  <a:lnTo>
                    <a:pt x="3032" y="1569"/>
                  </a:lnTo>
                  <a:lnTo>
                    <a:pt x="3023" y="1591"/>
                  </a:lnTo>
                  <a:lnTo>
                    <a:pt x="3010" y="1610"/>
                  </a:lnTo>
                  <a:lnTo>
                    <a:pt x="2993" y="1626"/>
                  </a:lnTo>
                  <a:lnTo>
                    <a:pt x="2971" y="1638"/>
                  </a:lnTo>
                  <a:lnTo>
                    <a:pt x="2948" y="1646"/>
                  </a:lnTo>
                  <a:lnTo>
                    <a:pt x="2922" y="1649"/>
                  </a:lnTo>
                  <a:lnTo>
                    <a:pt x="113" y="1649"/>
                  </a:lnTo>
                  <a:lnTo>
                    <a:pt x="87" y="1646"/>
                  </a:lnTo>
                  <a:lnTo>
                    <a:pt x="63" y="1638"/>
                  </a:lnTo>
                  <a:lnTo>
                    <a:pt x="42" y="1626"/>
                  </a:lnTo>
                  <a:lnTo>
                    <a:pt x="24" y="1610"/>
                  </a:lnTo>
                  <a:lnTo>
                    <a:pt x="11" y="1591"/>
                  </a:lnTo>
                  <a:lnTo>
                    <a:pt x="3" y="1569"/>
                  </a:lnTo>
                  <a:lnTo>
                    <a:pt x="0" y="1546"/>
                  </a:lnTo>
                  <a:lnTo>
                    <a:pt x="0" y="618"/>
                  </a:lnTo>
                  <a:lnTo>
                    <a:pt x="3" y="595"/>
                  </a:lnTo>
                  <a:lnTo>
                    <a:pt x="11" y="573"/>
                  </a:lnTo>
                  <a:lnTo>
                    <a:pt x="24" y="553"/>
                  </a:lnTo>
                  <a:lnTo>
                    <a:pt x="42" y="537"/>
                  </a:lnTo>
                  <a:lnTo>
                    <a:pt x="63" y="525"/>
                  </a:lnTo>
                  <a:lnTo>
                    <a:pt x="87" y="517"/>
                  </a:lnTo>
                  <a:lnTo>
                    <a:pt x="113" y="515"/>
                  </a:lnTo>
                  <a:lnTo>
                    <a:pt x="314" y="515"/>
                  </a:lnTo>
                  <a:lnTo>
                    <a:pt x="859" y="14"/>
                  </a:lnTo>
                  <a:lnTo>
                    <a:pt x="874" y="5"/>
                  </a:lnTo>
                  <a:lnTo>
                    <a:pt x="891" y="0"/>
                  </a:lnTo>
                  <a:lnTo>
                    <a:pt x="9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9" name="Freeform 118">
              <a:extLst>
                <a:ext uri="{FF2B5EF4-FFF2-40B4-BE49-F238E27FC236}">
                  <a16:creationId xmlns:a16="http://schemas.microsoft.com/office/drawing/2014/main" id="{CC89EC97-42C8-429E-B99A-41F2F649A8D5}"/>
                </a:ext>
              </a:extLst>
            </p:cNvPr>
            <p:cNvSpPr>
              <a:spLocks noEditPoints="1"/>
            </p:cNvSpPr>
            <p:nvPr/>
          </p:nvSpPr>
          <p:spPr bwMode="auto">
            <a:xfrm>
              <a:off x="2543175" y="2227263"/>
              <a:ext cx="163513" cy="44450"/>
            </a:xfrm>
            <a:custGeom>
              <a:avLst/>
              <a:gdLst>
                <a:gd name="T0" fmla="*/ 168 w 1236"/>
                <a:gd name="T1" fmla="*/ 103 h 309"/>
                <a:gd name="T2" fmla="*/ 151 w 1236"/>
                <a:gd name="T3" fmla="*/ 106 h 309"/>
                <a:gd name="T4" fmla="*/ 136 w 1236"/>
                <a:gd name="T5" fmla="*/ 113 h 309"/>
                <a:gd name="T6" fmla="*/ 124 w 1236"/>
                <a:gd name="T7" fmla="*/ 124 h 309"/>
                <a:gd name="T8" fmla="*/ 115 w 1236"/>
                <a:gd name="T9" fmla="*/ 139 h 309"/>
                <a:gd name="T10" fmla="*/ 113 w 1236"/>
                <a:gd name="T11" fmla="*/ 155 h 309"/>
                <a:gd name="T12" fmla="*/ 115 w 1236"/>
                <a:gd name="T13" fmla="*/ 171 h 309"/>
                <a:gd name="T14" fmla="*/ 124 w 1236"/>
                <a:gd name="T15" fmla="*/ 185 h 309"/>
                <a:gd name="T16" fmla="*/ 136 w 1236"/>
                <a:gd name="T17" fmla="*/ 196 h 309"/>
                <a:gd name="T18" fmla="*/ 151 w 1236"/>
                <a:gd name="T19" fmla="*/ 204 h 309"/>
                <a:gd name="T20" fmla="*/ 168 w 1236"/>
                <a:gd name="T21" fmla="*/ 206 h 309"/>
                <a:gd name="T22" fmla="*/ 1067 w 1236"/>
                <a:gd name="T23" fmla="*/ 206 h 309"/>
                <a:gd name="T24" fmla="*/ 1086 w 1236"/>
                <a:gd name="T25" fmla="*/ 204 h 309"/>
                <a:gd name="T26" fmla="*/ 1101 w 1236"/>
                <a:gd name="T27" fmla="*/ 196 h 309"/>
                <a:gd name="T28" fmla="*/ 1113 w 1236"/>
                <a:gd name="T29" fmla="*/ 185 h 309"/>
                <a:gd name="T30" fmla="*/ 1121 w 1236"/>
                <a:gd name="T31" fmla="*/ 171 h 309"/>
                <a:gd name="T32" fmla="*/ 1124 w 1236"/>
                <a:gd name="T33" fmla="*/ 155 h 309"/>
                <a:gd name="T34" fmla="*/ 1121 w 1236"/>
                <a:gd name="T35" fmla="*/ 139 h 309"/>
                <a:gd name="T36" fmla="*/ 1113 w 1236"/>
                <a:gd name="T37" fmla="*/ 124 h 309"/>
                <a:gd name="T38" fmla="*/ 1101 w 1236"/>
                <a:gd name="T39" fmla="*/ 113 h 309"/>
                <a:gd name="T40" fmla="*/ 1086 w 1236"/>
                <a:gd name="T41" fmla="*/ 106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7 h 309"/>
                <a:gd name="T56" fmla="*/ 1187 w 1236"/>
                <a:gd name="T57" fmla="*/ 46 h 309"/>
                <a:gd name="T58" fmla="*/ 1208 w 1236"/>
                <a:gd name="T59" fmla="*/ 68 h 309"/>
                <a:gd name="T60" fmla="*/ 1223 w 1236"/>
                <a:gd name="T61" fmla="*/ 95 h 309"/>
                <a:gd name="T62" fmla="*/ 1233 w 1236"/>
                <a:gd name="T63" fmla="*/ 124 h 309"/>
                <a:gd name="T64" fmla="*/ 1236 w 1236"/>
                <a:gd name="T65" fmla="*/ 155 h 309"/>
                <a:gd name="T66" fmla="*/ 1233 w 1236"/>
                <a:gd name="T67" fmla="*/ 186 h 309"/>
                <a:gd name="T68" fmla="*/ 1223 w 1236"/>
                <a:gd name="T69" fmla="*/ 215 h 309"/>
                <a:gd name="T70" fmla="*/ 1208 w 1236"/>
                <a:gd name="T71" fmla="*/ 241 h 309"/>
                <a:gd name="T72" fmla="*/ 1187 w 1236"/>
                <a:gd name="T73" fmla="*/ 264 h 309"/>
                <a:gd name="T74" fmla="*/ 1162 w 1236"/>
                <a:gd name="T75" fmla="*/ 283 h 309"/>
                <a:gd name="T76" fmla="*/ 1134 w 1236"/>
                <a:gd name="T77" fmla="*/ 297 h 309"/>
                <a:gd name="T78" fmla="*/ 1102 w 1236"/>
                <a:gd name="T79" fmla="*/ 306 h 309"/>
                <a:gd name="T80" fmla="*/ 1067 w 1236"/>
                <a:gd name="T81" fmla="*/ 309 h 309"/>
                <a:gd name="T82" fmla="*/ 168 w 1236"/>
                <a:gd name="T83" fmla="*/ 309 h 309"/>
                <a:gd name="T84" fmla="*/ 135 w 1236"/>
                <a:gd name="T85" fmla="*/ 306 h 309"/>
                <a:gd name="T86" fmla="*/ 103 w 1236"/>
                <a:gd name="T87" fmla="*/ 297 h 309"/>
                <a:gd name="T88" fmla="*/ 75 w 1236"/>
                <a:gd name="T89" fmla="*/ 283 h 309"/>
                <a:gd name="T90" fmla="*/ 49 w 1236"/>
                <a:gd name="T91" fmla="*/ 264 h 309"/>
                <a:gd name="T92" fmla="*/ 29 w 1236"/>
                <a:gd name="T93" fmla="*/ 241 h 309"/>
                <a:gd name="T94" fmla="*/ 13 w 1236"/>
                <a:gd name="T95" fmla="*/ 215 h 309"/>
                <a:gd name="T96" fmla="*/ 4 w 1236"/>
                <a:gd name="T97" fmla="*/ 186 h 309"/>
                <a:gd name="T98" fmla="*/ 0 w 1236"/>
                <a:gd name="T99" fmla="*/ 155 h 309"/>
                <a:gd name="T100" fmla="*/ 4 w 1236"/>
                <a:gd name="T101" fmla="*/ 124 h 309"/>
                <a:gd name="T102" fmla="*/ 13 w 1236"/>
                <a:gd name="T103" fmla="*/ 95 h 309"/>
                <a:gd name="T104" fmla="*/ 29 w 1236"/>
                <a:gd name="T105" fmla="*/ 68 h 309"/>
                <a:gd name="T106" fmla="*/ 49 w 1236"/>
                <a:gd name="T107" fmla="*/ 46 h 309"/>
                <a:gd name="T108" fmla="*/ 75 w 1236"/>
                <a:gd name="T109" fmla="*/ 27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6"/>
                  </a:lnTo>
                  <a:lnTo>
                    <a:pt x="136" y="113"/>
                  </a:lnTo>
                  <a:lnTo>
                    <a:pt x="124" y="124"/>
                  </a:lnTo>
                  <a:lnTo>
                    <a:pt x="115" y="139"/>
                  </a:lnTo>
                  <a:lnTo>
                    <a:pt x="113" y="155"/>
                  </a:lnTo>
                  <a:lnTo>
                    <a:pt x="115" y="171"/>
                  </a:lnTo>
                  <a:lnTo>
                    <a:pt x="124" y="185"/>
                  </a:lnTo>
                  <a:lnTo>
                    <a:pt x="136" y="196"/>
                  </a:lnTo>
                  <a:lnTo>
                    <a:pt x="151" y="204"/>
                  </a:lnTo>
                  <a:lnTo>
                    <a:pt x="168" y="206"/>
                  </a:lnTo>
                  <a:lnTo>
                    <a:pt x="1067" y="206"/>
                  </a:lnTo>
                  <a:lnTo>
                    <a:pt x="1086" y="204"/>
                  </a:lnTo>
                  <a:lnTo>
                    <a:pt x="1101" y="196"/>
                  </a:lnTo>
                  <a:lnTo>
                    <a:pt x="1113" y="185"/>
                  </a:lnTo>
                  <a:lnTo>
                    <a:pt x="1121" y="171"/>
                  </a:lnTo>
                  <a:lnTo>
                    <a:pt x="1124" y="155"/>
                  </a:lnTo>
                  <a:lnTo>
                    <a:pt x="1121" y="139"/>
                  </a:lnTo>
                  <a:lnTo>
                    <a:pt x="1113" y="124"/>
                  </a:lnTo>
                  <a:lnTo>
                    <a:pt x="1101" y="113"/>
                  </a:lnTo>
                  <a:lnTo>
                    <a:pt x="1086" y="106"/>
                  </a:lnTo>
                  <a:lnTo>
                    <a:pt x="1067" y="103"/>
                  </a:lnTo>
                  <a:lnTo>
                    <a:pt x="168" y="103"/>
                  </a:lnTo>
                  <a:close/>
                  <a:moveTo>
                    <a:pt x="168" y="0"/>
                  </a:moveTo>
                  <a:lnTo>
                    <a:pt x="1067" y="0"/>
                  </a:lnTo>
                  <a:lnTo>
                    <a:pt x="1102" y="3"/>
                  </a:lnTo>
                  <a:lnTo>
                    <a:pt x="1134" y="12"/>
                  </a:lnTo>
                  <a:lnTo>
                    <a:pt x="1162" y="27"/>
                  </a:lnTo>
                  <a:lnTo>
                    <a:pt x="1187" y="46"/>
                  </a:lnTo>
                  <a:lnTo>
                    <a:pt x="1208" y="68"/>
                  </a:lnTo>
                  <a:lnTo>
                    <a:pt x="1223" y="95"/>
                  </a:lnTo>
                  <a:lnTo>
                    <a:pt x="1233" y="124"/>
                  </a:lnTo>
                  <a:lnTo>
                    <a:pt x="1236" y="155"/>
                  </a:lnTo>
                  <a:lnTo>
                    <a:pt x="1233" y="186"/>
                  </a:lnTo>
                  <a:lnTo>
                    <a:pt x="1223" y="215"/>
                  </a:lnTo>
                  <a:lnTo>
                    <a:pt x="1208" y="241"/>
                  </a:lnTo>
                  <a:lnTo>
                    <a:pt x="1187" y="264"/>
                  </a:lnTo>
                  <a:lnTo>
                    <a:pt x="1162" y="283"/>
                  </a:lnTo>
                  <a:lnTo>
                    <a:pt x="1134" y="297"/>
                  </a:lnTo>
                  <a:lnTo>
                    <a:pt x="1102" y="306"/>
                  </a:lnTo>
                  <a:lnTo>
                    <a:pt x="1067" y="309"/>
                  </a:lnTo>
                  <a:lnTo>
                    <a:pt x="168" y="309"/>
                  </a:lnTo>
                  <a:lnTo>
                    <a:pt x="135" y="306"/>
                  </a:lnTo>
                  <a:lnTo>
                    <a:pt x="103" y="297"/>
                  </a:lnTo>
                  <a:lnTo>
                    <a:pt x="75" y="283"/>
                  </a:lnTo>
                  <a:lnTo>
                    <a:pt x="49" y="264"/>
                  </a:lnTo>
                  <a:lnTo>
                    <a:pt x="29" y="241"/>
                  </a:lnTo>
                  <a:lnTo>
                    <a:pt x="13" y="215"/>
                  </a:lnTo>
                  <a:lnTo>
                    <a:pt x="4" y="186"/>
                  </a:lnTo>
                  <a:lnTo>
                    <a:pt x="0" y="155"/>
                  </a:lnTo>
                  <a:lnTo>
                    <a:pt x="4" y="124"/>
                  </a:lnTo>
                  <a:lnTo>
                    <a:pt x="13" y="95"/>
                  </a:lnTo>
                  <a:lnTo>
                    <a:pt x="29" y="68"/>
                  </a:lnTo>
                  <a:lnTo>
                    <a:pt x="49" y="46"/>
                  </a:lnTo>
                  <a:lnTo>
                    <a:pt x="75" y="27"/>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0" name="Freeform 119">
              <a:extLst>
                <a:ext uri="{FF2B5EF4-FFF2-40B4-BE49-F238E27FC236}">
                  <a16:creationId xmlns:a16="http://schemas.microsoft.com/office/drawing/2014/main" id="{D3DA7E7B-4719-4DFF-9105-3CD537B4FF73}"/>
                </a:ext>
              </a:extLst>
            </p:cNvPr>
            <p:cNvSpPr>
              <a:spLocks noEditPoints="1"/>
            </p:cNvSpPr>
            <p:nvPr/>
          </p:nvSpPr>
          <p:spPr bwMode="auto">
            <a:xfrm>
              <a:off x="2543175" y="2405063"/>
              <a:ext cx="163513" cy="44450"/>
            </a:xfrm>
            <a:custGeom>
              <a:avLst/>
              <a:gdLst>
                <a:gd name="T0" fmla="*/ 168 w 1236"/>
                <a:gd name="T1" fmla="*/ 103 h 309"/>
                <a:gd name="T2" fmla="*/ 151 w 1236"/>
                <a:gd name="T3" fmla="*/ 105 h 309"/>
                <a:gd name="T4" fmla="*/ 136 w 1236"/>
                <a:gd name="T5" fmla="*/ 113 h 309"/>
                <a:gd name="T6" fmla="*/ 124 w 1236"/>
                <a:gd name="T7" fmla="*/ 124 h 309"/>
                <a:gd name="T8" fmla="*/ 115 w 1236"/>
                <a:gd name="T9" fmla="*/ 138 h 309"/>
                <a:gd name="T10" fmla="*/ 113 w 1236"/>
                <a:gd name="T11" fmla="*/ 154 h 309"/>
                <a:gd name="T12" fmla="*/ 115 w 1236"/>
                <a:gd name="T13" fmla="*/ 170 h 309"/>
                <a:gd name="T14" fmla="*/ 124 w 1236"/>
                <a:gd name="T15" fmla="*/ 185 h 309"/>
                <a:gd name="T16" fmla="*/ 136 w 1236"/>
                <a:gd name="T17" fmla="*/ 196 h 309"/>
                <a:gd name="T18" fmla="*/ 151 w 1236"/>
                <a:gd name="T19" fmla="*/ 203 h 309"/>
                <a:gd name="T20" fmla="*/ 168 w 1236"/>
                <a:gd name="T21" fmla="*/ 206 h 309"/>
                <a:gd name="T22" fmla="*/ 1067 w 1236"/>
                <a:gd name="T23" fmla="*/ 206 h 309"/>
                <a:gd name="T24" fmla="*/ 1086 w 1236"/>
                <a:gd name="T25" fmla="*/ 203 h 309"/>
                <a:gd name="T26" fmla="*/ 1101 w 1236"/>
                <a:gd name="T27" fmla="*/ 196 h 309"/>
                <a:gd name="T28" fmla="*/ 1113 w 1236"/>
                <a:gd name="T29" fmla="*/ 185 h 309"/>
                <a:gd name="T30" fmla="*/ 1121 w 1236"/>
                <a:gd name="T31" fmla="*/ 170 h 309"/>
                <a:gd name="T32" fmla="*/ 1124 w 1236"/>
                <a:gd name="T33" fmla="*/ 154 h 309"/>
                <a:gd name="T34" fmla="*/ 1121 w 1236"/>
                <a:gd name="T35" fmla="*/ 138 h 309"/>
                <a:gd name="T36" fmla="*/ 1113 w 1236"/>
                <a:gd name="T37" fmla="*/ 124 h 309"/>
                <a:gd name="T38" fmla="*/ 1101 w 1236"/>
                <a:gd name="T39" fmla="*/ 113 h 309"/>
                <a:gd name="T40" fmla="*/ 1086 w 1236"/>
                <a:gd name="T41" fmla="*/ 105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6 h 309"/>
                <a:gd name="T56" fmla="*/ 1187 w 1236"/>
                <a:gd name="T57" fmla="*/ 45 h 309"/>
                <a:gd name="T58" fmla="*/ 1208 w 1236"/>
                <a:gd name="T59" fmla="*/ 68 h 309"/>
                <a:gd name="T60" fmla="*/ 1223 w 1236"/>
                <a:gd name="T61" fmla="*/ 94 h 309"/>
                <a:gd name="T62" fmla="*/ 1233 w 1236"/>
                <a:gd name="T63" fmla="*/ 123 h 309"/>
                <a:gd name="T64" fmla="*/ 1236 w 1236"/>
                <a:gd name="T65" fmla="*/ 154 h 309"/>
                <a:gd name="T66" fmla="*/ 1233 w 1236"/>
                <a:gd name="T67" fmla="*/ 185 h 309"/>
                <a:gd name="T68" fmla="*/ 1223 w 1236"/>
                <a:gd name="T69" fmla="*/ 214 h 309"/>
                <a:gd name="T70" fmla="*/ 1208 w 1236"/>
                <a:gd name="T71" fmla="*/ 240 h 309"/>
                <a:gd name="T72" fmla="*/ 1187 w 1236"/>
                <a:gd name="T73" fmla="*/ 263 h 309"/>
                <a:gd name="T74" fmla="*/ 1162 w 1236"/>
                <a:gd name="T75" fmla="*/ 282 h 309"/>
                <a:gd name="T76" fmla="*/ 1134 w 1236"/>
                <a:gd name="T77" fmla="*/ 296 h 309"/>
                <a:gd name="T78" fmla="*/ 1102 w 1236"/>
                <a:gd name="T79" fmla="*/ 306 h 309"/>
                <a:gd name="T80" fmla="*/ 1067 w 1236"/>
                <a:gd name="T81" fmla="*/ 309 h 309"/>
                <a:gd name="T82" fmla="*/ 168 w 1236"/>
                <a:gd name="T83" fmla="*/ 309 h 309"/>
                <a:gd name="T84" fmla="*/ 135 w 1236"/>
                <a:gd name="T85" fmla="*/ 306 h 309"/>
                <a:gd name="T86" fmla="*/ 103 w 1236"/>
                <a:gd name="T87" fmla="*/ 296 h 309"/>
                <a:gd name="T88" fmla="*/ 75 w 1236"/>
                <a:gd name="T89" fmla="*/ 282 h 309"/>
                <a:gd name="T90" fmla="*/ 49 w 1236"/>
                <a:gd name="T91" fmla="*/ 263 h 309"/>
                <a:gd name="T92" fmla="*/ 29 w 1236"/>
                <a:gd name="T93" fmla="*/ 240 h 309"/>
                <a:gd name="T94" fmla="*/ 13 w 1236"/>
                <a:gd name="T95" fmla="*/ 214 h 309"/>
                <a:gd name="T96" fmla="*/ 4 w 1236"/>
                <a:gd name="T97" fmla="*/ 185 h 309"/>
                <a:gd name="T98" fmla="*/ 0 w 1236"/>
                <a:gd name="T99" fmla="*/ 154 h 309"/>
                <a:gd name="T100" fmla="*/ 4 w 1236"/>
                <a:gd name="T101" fmla="*/ 123 h 309"/>
                <a:gd name="T102" fmla="*/ 13 w 1236"/>
                <a:gd name="T103" fmla="*/ 94 h 309"/>
                <a:gd name="T104" fmla="*/ 29 w 1236"/>
                <a:gd name="T105" fmla="*/ 68 h 309"/>
                <a:gd name="T106" fmla="*/ 49 w 1236"/>
                <a:gd name="T107" fmla="*/ 45 h 309"/>
                <a:gd name="T108" fmla="*/ 75 w 1236"/>
                <a:gd name="T109" fmla="*/ 26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5"/>
                  </a:lnTo>
                  <a:lnTo>
                    <a:pt x="136" y="113"/>
                  </a:lnTo>
                  <a:lnTo>
                    <a:pt x="124" y="124"/>
                  </a:lnTo>
                  <a:lnTo>
                    <a:pt x="115" y="138"/>
                  </a:lnTo>
                  <a:lnTo>
                    <a:pt x="113" y="154"/>
                  </a:lnTo>
                  <a:lnTo>
                    <a:pt x="115" y="170"/>
                  </a:lnTo>
                  <a:lnTo>
                    <a:pt x="124" y="185"/>
                  </a:lnTo>
                  <a:lnTo>
                    <a:pt x="136" y="196"/>
                  </a:lnTo>
                  <a:lnTo>
                    <a:pt x="151" y="203"/>
                  </a:lnTo>
                  <a:lnTo>
                    <a:pt x="168" y="206"/>
                  </a:lnTo>
                  <a:lnTo>
                    <a:pt x="1067" y="206"/>
                  </a:lnTo>
                  <a:lnTo>
                    <a:pt x="1086" y="203"/>
                  </a:lnTo>
                  <a:lnTo>
                    <a:pt x="1101" y="196"/>
                  </a:lnTo>
                  <a:lnTo>
                    <a:pt x="1113" y="185"/>
                  </a:lnTo>
                  <a:lnTo>
                    <a:pt x="1121" y="170"/>
                  </a:lnTo>
                  <a:lnTo>
                    <a:pt x="1124" y="154"/>
                  </a:lnTo>
                  <a:lnTo>
                    <a:pt x="1121" y="138"/>
                  </a:lnTo>
                  <a:lnTo>
                    <a:pt x="1113" y="124"/>
                  </a:lnTo>
                  <a:lnTo>
                    <a:pt x="1101" y="113"/>
                  </a:lnTo>
                  <a:lnTo>
                    <a:pt x="1086" y="105"/>
                  </a:lnTo>
                  <a:lnTo>
                    <a:pt x="1067" y="103"/>
                  </a:lnTo>
                  <a:lnTo>
                    <a:pt x="168" y="103"/>
                  </a:lnTo>
                  <a:close/>
                  <a:moveTo>
                    <a:pt x="168" y="0"/>
                  </a:moveTo>
                  <a:lnTo>
                    <a:pt x="1067" y="0"/>
                  </a:lnTo>
                  <a:lnTo>
                    <a:pt x="1102" y="3"/>
                  </a:lnTo>
                  <a:lnTo>
                    <a:pt x="1134" y="12"/>
                  </a:lnTo>
                  <a:lnTo>
                    <a:pt x="1162" y="26"/>
                  </a:lnTo>
                  <a:lnTo>
                    <a:pt x="1187" y="45"/>
                  </a:lnTo>
                  <a:lnTo>
                    <a:pt x="1208" y="68"/>
                  </a:lnTo>
                  <a:lnTo>
                    <a:pt x="1223" y="94"/>
                  </a:lnTo>
                  <a:lnTo>
                    <a:pt x="1233" y="123"/>
                  </a:lnTo>
                  <a:lnTo>
                    <a:pt x="1236" y="154"/>
                  </a:lnTo>
                  <a:lnTo>
                    <a:pt x="1233" y="185"/>
                  </a:lnTo>
                  <a:lnTo>
                    <a:pt x="1223" y="214"/>
                  </a:lnTo>
                  <a:lnTo>
                    <a:pt x="1208" y="240"/>
                  </a:lnTo>
                  <a:lnTo>
                    <a:pt x="1187" y="263"/>
                  </a:lnTo>
                  <a:lnTo>
                    <a:pt x="1162" y="282"/>
                  </a:lnTo>
                  <a:lnTo>
                    <a:pt x="1134" y="296"/>
                  </a:lnTo>
                  <a:lnTo>
                    <a:pt x="1102" y="306"/>
                  </a:lnTo>
                  <a:lnTo>
                    <a:pt x="1067" y="309"/>
                  </a:lnTo>
                  <a:lnTo>
                    <a:pt x="168" y="309"/>
                  </a:lnTo>
                  <a:lnTo>
                    <a:pt x="135" y="306"/>
                  </a:lnTo>
                  <a:lnTo>
                    <a:pt x="103" y="296"/>
                  </a:lnTo>
                  <a:lnTo>
                    <a:pt x="75" y="282"/>
                  </a:lnTo>
                  <a:lnTo>
                    <a:pt x="49" y="263"/>
                  </a:lnTo>
                  <a:lnTo>
                    <a:pt x="29" y="240"/>
                  </a:lnTo>
                  <a:lnTo>
                    <a:pt x="13" y="214"/>
                  </a:lnTo>
                  <a:lnTo>
                    <a:pt x="4" y="185"/>
                  </a:lnTo>
                  <a:lnTo>
                    <a:pt x="0" y="154"/>
                  </a:lnTo>
                  <a:lnTo>
                    <a:pt x="4" y="123"/>
                  </a:lnTo>
                  <a:lnTo>
                    <a:pt x="13" y="94"/>
                  </a:lnTo>
                  <a:lnTo>
                    <a:pt x="29" y="68"/>
                  </a:lnTo>
                  <a:lnTo>
                    <a:pt x="49" y="45"/>
                  </a:lnTo>
                  <a:lnTo>
                    <a:pt x="75" y="26"/>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61" name="Grupa 695">
            <a:extLst>
              <a:ext uri="{FF2B5EF4-FFF2-40B4-BE49-F238E27FC236}">
                <a16:creationId xmlns:a16="http://schemas.microsoft.com/office/drawing/2014/main" id="{A89ED393-46E8-43CE-B5CB-29F3639805F1}"/>
              </a:ext>
            </a:extLst>
          </p:cNvPr>
          <p:cNvGrpSpPr/>
          <p:nvPr/>
        </p:nvGrpSpPr>
        <p:grpSpPr>
          <a:xfrm>
            <a:off x="5120484" y="2782332"/>
            <a:ext cx="312517" cy="292724"/>
            <a:chOff x="2387600" y="2130425"/>
            <a:chExt cx="476250" cy="446088"/>
          </a:xfrm>
          <a:solidFill>
            <a:schemeClr val="bg2"/>
          </a:solidFill>
        </p:grpSpPr>
        <p:sp>
          <p:nvSpPr>
            <p:cNvPr id="62" name="Freeform 112">
              <a:extLst>
                <a:ext uri="{FF2B5EF4-FFF2-40B4-BE49-F238E27FC236}">
                  <a16:creationId xmlns:a16="http://schemas.microsoft.com/office/drawing/2014/main" id="{BDEC2CBF-C30A-4EDC-8866-A6F2A5049D3B}"/>
                </a:ext>
              </a:extLst>
            </p:cNvPr>
            <p:cNvSpPr>
              <a:spLocks noEditPoints="1"/>
            </p:cNvSpPr>
            <p:nvPr/>
          </p:nvSpPr>
          <p:spPr bwMode="auto">
            <a:xfrm>
              <a:off x="2387600" y="2130425"/>
              <a:ext cx="476250" cy="446088"/>
            </a:xfrm>
            <a:custGeom>
              <a:avLst/>
              <a:gdLst>
                <a:gd name="T0" fmla="*/ 3260 w 3597"/>
                <a:gd name="T1" fmla="*/ 2988 h 3091"/>
                <a:gd name="T2" fmla="*/ 3484 w 3597"/>
                <a:gd name="T3" fmla="*/ 2885 h 3091"/>
                <a:gd name="T4" fmla="*/ 112 w 3597"/>
                <a:gd name="T5" fmla="*/ 2885 h 3091"/>
                <a:gd name="T6" fmla="*/ 337 w 3597"/>
                <a:gd name="T7" fmla="*/ 2988 h 3091"/>
                <a:gd name="T8" fmla="*/ 112 w 3597"/>
                <a:gd name="T9" fmla="*/ 2885 h 3091"/>
                <a:gd name="T10" fmla="*/ 274 w 3597"/>
                <a:gd name="T11" fmla="*/ 106 h 3091"/>
                <a:gd name="T12" fmla="*/ 209 w 3597"/>
                <a:gd name="T13" fmla="*/ 127 h 3091"/>
                <a:gd name="T14" fmla="*/ 158 w 3597"/>
                <a:gd name="T15" fmla="*/ 167 h 3091"/>
                <a:gd name="T16" fmla="*/ 124 w 3597"/>
                <a:gd name="T17" fmla="*/ 220 h 3091"/>
                <a:gd name="T18" fmla="*/ 112 w 3597"/>
                <a:gd name="T19" fmla="*/ 283 h 3091"/>
                <a:gd name="T20" fmla="*/ 3484 w 3597"/>
                <a:gd name="T21" fmla="*/ 2782 h 3091"/>
                <a:gd name="T22" fmla="*/ 3481 w 3597"/>
                <a:gd name="T23" fmla="*/ 251 h 3091"/>
                <a:gd name="T24" fmla="*/ 3457 w 3597"/>
                <a:gd name="T25" fmla="*/ 192 h 3091"/>
                <a:gd name="T26" fmla="*/ 3415 w 3597"/>
                <a:gd name="T27" fmla="*/ 145 h 3091"/>
                <a:gd name="T28" fmla="*/ 3356 w 3597"/>
                <a:gd name="T29" fmla="*/ 114 h 3091"/>
                <a:gd name="T30" fmla="*/ 3287 w 3597"/>
                <a:gd name="T31" fmla="*/ 103 h 3091"/>
                <a:gd name="T32" fmla="*/ 309 w 3597"/>
                <a:gd name="T33" fmla="*/ 0 h 3091"/>
                <a:gd name="T34" fmla="*/ 3333 w 3597"/>
                <a:gd name="T35" fmla="*/ 3 h 3091"/>
                <a:gd name="T36" fmla="*/ 3418 w 3597"/>
                <a:gd name="T37" fmla="*/ 26 h 3091"/>
                <a:gd name="T38" fmla="*/ 3490 w 3597"/>
                <a:gd name="T39" fmla="*/ 69 h 3091"/>
                <a:gd name="T40" fmla="*/ 3547 w 3597"/>
                <a:gd name="T41" fmla="*/ 129 h 3091"/>
                <a:gd name="T42" fmla="*/ 3584 w 3597"/>
                <a:gd name="T43" fmla="*/ 201 h 3091"/>
                <a:gd name="T44" fmla="*/ 3597 w 3597"/>
                <a:gd name="T45" fmla="*/ 283 h 3091"/>
                <a:gd name="T46" fmla="*/ 3593 w 3597"/>
                <a:gd name="T47" fmla="*/ 3012 h 3091"/>
                <a:gd name="T48" fmla="*/ 3572 w 3597"/>
                <a:gd name="T49" fmla="*/ 3053 h 3091"/>
                <a:gd name="T50" fmla="*/ 3533 w 3597"/>
                <a:gd name="T51" fmla="*/ 3081 h 3091"/>
                <a:gd name="T52" fmla="*/ 3484 w 3597"/>
                <a:gd name="T53" fmla="*/ 3091 h 3091"/>
                <a:gd name="T54" fmla="*/ 3233 w 3597"/>
                <a:gd name="T55" fmla="*/ 3089 h 3091"/>
                <a:gd name="T56" fmla="*/ 3189 w 3597"/>
                <a:gd name="T57" fmla="*/ 3069 h 3091"/>
                <a:gd name="T58" fmla="*/ 3158 w 3597"/>
                <a:gd name="T59" fmla="*/ 3034 h 3091"/>
                <a:gd name="T60" fmla="*/ 3147 w 3597"/>
                <a:gd name="T61" fmla="*/ 2988 h 3091"/>
                <a:gd name="T62" fmla="*/ 449 w 3597"/>
                <a:gd name="T63" fmla="*/ 2885 h 3091"/>
                <a:gd name="T64" fmla="*/ 446 w 3597"/>
                <a:gd name="T65" fmla="*/ 3012 h 3091"/>
                <a:gd name="T66" fmla="*/ 424 w 3597"/>
                <a:gd name="T67" fmla="*/ 3053 h 3091"/>
                <a:gd name="T68" fmla="*/ 386 w 3597"/>
                <a:gd name="T69" fmla="*/ 3081 h 3091"/>
                <a:gd name="T70" fmla="*/ 337 w 3597"/>
                <a:gd name="T71" fmla="*/ 3091 h 3091"/>
                <a:gd name="T72" fmla="*/ 86 w 3597"/>
                <a:gd name="T73" fmla="*/ 3089 h 3091"/>
                <a:gd name="T74" fmla="*/ 43 w 3597"/>
                <a:gd name="T75" fmla="*/ 3069 h 3091"/>
                <a:gd name="T76" fmla="*/ 11 w 3597"/>
                <a:gd name="T77" fmla="*/ 3034 h 3091"/>
                <a:gd name="T78" fmla="*/ 0 w 3597"/>
                <a:gd name="T79" fmla="*/ 2988 h 3091"/>
                <a:gd name="T80" fmla="*/ 3 w 3597"/>
                <a:gd name="T81" fmla="*/ 241 h 3091"/>
                <a:gd name="T82" fmla="*/ 28 w 3597"/>
                <a:gd name="T83" fmla="*/ 164 h 3091"/>
                <a:gd name="T84" fmla="*/ 76 w 3597"/>
                <a:gd name="T85" fmla="*/ 97 h 3091"/>
                <a:gd name="T86" fmla="*/ 141 w 3597"/>
                <a:gd name="T87" fmla="*/ 45 h 3091"/>
                <a:gd name="T88" fmla="*/ 220 w 3597"/>
                <a:gd name="T89" fmla="*/ 12 h 3091"/>
                <a:gd name="T90" fmla="*/ 309 w 3597"/>
                <a:gd name="T91" fmla="*/ 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7" h="3091">
                  <a:moveTo>
                    <a:pt x="3260" y="2885"/>
                  </a:moveTo>
                  <a:lnTo>
                    <a:pt x="3260" y="2988"/>
                  </a:lnTo>
                  <a:lnTo>
                    <a:pt x="3484" y="2988"/>
                  </a:lnTo>
                  <a:lnTo>
                    <a:pt x="3484" y="2885"/>
                  </a:lnTo>
                  <a:lnTo>
                    <a:pt x="3260" y="2885"/>
                  </a:lnTo>
                  <a:close/>
                  <a:moveTo>
                    <a:pt x="112" y="2885"/>
                  </a:moveTo>
                  <a:lnTo>
                    <a:pt x="112" y="2988"/>
                  </a:lnTo>
                  <a:lnTo>
                    <a:pt x="337" y="2988"/>
                  </a:lnTo>
                  <a:lnTo>
                    <a:pt x="337" y="2885"/>
                  </a:lnTo>
                  <a:lnTo>
                    <a:pt x="112" y="2885"/>
                  </a:lnTo>
                  <a:close/>
                  <a:moveTo>
                    <a:pt x="309" y="103"/>
                  </a:moveTo>
                  <a:lnTo>
                    <a:pt x="274" y="106"/>
                  </a:lnTo>
                  <a:lnTo>
                    <a:pt x="240" y="114"/>
                  </a:lnTo>
                  <a:lnTo>
                    <a:pt x="209" y="127"/>
                  </a:lnTo>
                  <a:lnTo>
                    <a:pt x="182" y="145"/>
                  </a:lnTo>
                  <a:lnTo>
                    <a:pt x="158" y="167"/>
                  </a:lnTo>
                  <a:lnTo>
                    <a:pt x="140" y="192"/>
                  </a:lnTo>
                  <a:lnTo>
                    <a:pt x="124" y="220"/>
                  </a:lnTo>
                  <a:lnTo>
                    <a:pt x="116" y="251"/>
                  </a:lnTo>
                  <a:lnTo>
                    <a:pt x="112" y="283"/>
                  </a:lnTo>
                  <a:lnTo>
                    <a:pt x="112" y="2782"/>
                  </a:lnTo>
                  <a:lnTo>
                    <a:pt x="3484" y="2782"/>
                  </a:lnTo>
                  <a:lnTo>
                    <a:pt x="3484" y="283"/>
                  </a:lnTo>
                  <a:lnTo>
                    <a:pt x="3481" y="251"/>
                  </a:lnTo>
                  <a:lnTo>
                    <a:pt x="3471" y="220"/>
                  </a:lnTo>
                  <a:lnTo>
                    <a:pt x="3457" y="192"/>
                  </a:lnTo>
                  <a:lnTo>
                    <a:pt x="3437" y="167"/>
                  </a:lnTo>
                  <a:lnTo>
                    <a:pt x="3415" y="145"/>
                  </a:lnTo>
                  <a:lnTo>
                    <a:pt x="3386" y="127"/>
                  </a:lnTo>
                  <a:lnTo>
                    <a:pt x="3356" y="114"/>
                  </a:lnTo>
                  <a:lnTo>
                    <a:pt x="3323" y="106"/>
                  </a:lnTo>
                  <a:lnTo>
                    <a:pt x="3287" y="103"/>
                  </a:lnTo>
                  <a:lnTo>
                    <a:pt x="309" y="103"/>
                  </a:lnTo>
                  <a:close/>
                  <a:moveTo>
                    <a:pt x="309" y="0"/>
                  </a:moveTo>
                  <a:lnTo>
                    <a:pt x="3287" y="0"/>
                  </a:lnTo>
                  <a:lnTo>
                    <a:pt x="3333" y="3"/>
                  </a:lnTo>
                  <a:lnTo>
                    <a:pt x="3376" y="12"/>
                  </a:lnTo>
                  <a:lnTo>
                    <a:pt x="3418" y="26"/>
                  </a:lnTo>
                  <a:lnTo>
                    <a:pt x="3456" y="45"/>
                  </a:lnTo>
                  <a:lnTo>
                    <a:pt x="3490" y="69"/>
                  </a:lnTo>
                  <a:lnTo>
                    <a:pt x="3520" y="97"/>
                  </a:lnTo>
                  <a:lnTo>
                    <a:pt x="3547" y="129"/>
                  </a:lnTo>
                  <a:lnTo>
                    <a:pt x="3567" y="164"/>
                  </a:lnTo>
                  <a:lnTo>
                    <a:pt x="3584" y="201"/>
                  </a:lnTo>
                  <a:lnTo>
                    <a:pt x="3593" y="241"/>
                  </a:lnTo>
                  <a:lnTo>
                    <a:pt x="3597" y="283"/>
                  </a:lnTo>
                  <a:lnTo>
                    <a:pt x="3597" y="2988"/>
                  </a:lnTo>
                  <a:lnTo>
                    <a:pt x="3593" y="3012"/>
                  </a:lnTo>
                  <a:lnTo>
                    <a:pt x="3585" y="3034"/>
                  </a:lnTo>
                  <a:lnTo>
                    <a:pt x="3572" y="3053"/>
                  </a:lnTo>
                  <a:lnTo>
                    <a:pt x="3554" y="3069"/>
                  </a:lnTo>
                  <a:lnTo>
                    <a:pt x="3533" y="3081"/>
                  </a:lnTo>
                  <a:lnTo>
                    <a:pt x="3509" y="3089"/>
                  </a:lnTo>
                  <a:lnTo>
                    <a:pt x="3484" y="3091"/>
                  </a:lnTo>
                  <a:lnTo>
                    <a:pt x="3260" y="3091"/>
                  </a:lnTo>
                  <a:lnTo>
                    <a:pt x="3233" y="3089"/>
                  </a:lnTo>
                  <a:lnTo>
                    <a:pt x="3209" y="3081"/>
                  </a:lnTo>
                  <a:lnTo>
                    <a:pt x="3189" y="3069"/>
                  </a:lnTo>
                  <a:lnTo>
                    <a:pt x="3171" y="3053"/>
                  </a:lnTo>
                  <a:lnTo>
                    <a:pt x="3158" y="3034"/>
                  </a:lnTo>
                  <a:lnTo>
                    <a:pt x="3149" y="3012"/>
                  </a:lnTo>
                  <a:lnTo>
                    <a:pt x="3147" y="2988"/>
                  </a:lnTo>
                  <a:lnTo>
                    <a:pt x="3147" y="2885"/>
                  </a:lnTo>
                  <a:lnTo>
                    <a:pt x="449" y="2885"/>
                  </a:lnTo>
                  <a:lnTo>
                    <a:pt x="449" y="2988"/>
                  </a:lnTo>
                  <a:lnTo>
                    <a:pt x="446" y="3012"/>
                  </a:lnTo>
                  <a:lnTo>
                    <a:pt x="439" y="3034"/>
                  </a:lnTo>
                  <a:lnTo>
                    <a:pt x="424" y="3053"/>
                  </a:lnTo>
                  <a:lnTo>
                    <a:pt x="407" y="3069"/>
                  </a:lnTo>
                  <a:lnTo>
                    <a:pt x="386" y="3081"/>
                  </a:lnTo>
                  <a:lnTo>
                    <a:pt x="363" y="3089"/>
                  </a:lnTo>
                  <a:lnTo>
                    <a:pt x="337" y="3091"/>
                  </a:lnTo>
                  <a:lnTo>
                    <a:pt x="112" y="3091"/>
                  </a:lnTo>
                  <a:lnTo>
                    <a:pt x="86" y="3089"/>
                  </a:lnTo>
                  <a:lnTo>
                    <a:pt x="63" y="3081"/>
                  </a:lnTo>
                  <a:lnTo>
                    <a:pt x="43" y="3069"/>
                  </a:lnTo>
                  <a:lnTo>
                    <a:pt x="25" y="3053"/>
                  </a:lnTo>
                  <a:lnTo>
                    <a:pt x="11" y="3034"/>
                  </a:lnTo>
                  <a:lnTo>
                    <a:pt x="3" y="3012"/>
                  </a:lnTo>
                  <a:lnTo>
                    <a:pt x="0" y="2988"/>
                  </a:lnTo>
                  <a:lnTo>
                    <a:pt x="0" y="283"/>
                  </a:lnTo>
                  <a:lnTo>
                    <a:pt x="3" y="241"/>
                  </a:lnTo>
                  <a:lnTo>
                    <a:pt x="13" y="201"/>
                  </a:lnTo>
                  <a:lnTo>
                    <a:pt x="28" y="164"/>
                  </a:lnTo>
                  <a:lnTo>
                    <a:pt x="50" y="129"/>
                  </a:lnTo>
                  <a:lnTo>
                    <a:pt x="76" y="97"/>
                  </a:lnTo>
                  <a:lnTo>
                    <a:pt x="107" y="69"/>
                  </a:lnTo>
                  <a:lnTo>
                    <a:pt x="141" y="45"/>
                  </a:lnTo>
                  <a:lnTo>
                    <a:pt x="179" y="26"/>
                  </a:lnTo>
                  <a:lnTo>
                    <a:pt x="220" y="12"/>
                  </a:lnTo>
                  <a:lnTo>
                    <a:pt x="263" y="3"/>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3" name="Freeform 113">
              <a:extLst>
                <a:ext uri="{FF2B5EF4-FFF2-40B4-BE49-F238E27FC236}">
                  <a16:creationId xmlns:a16="http://schemas.microsoft.com/office/drawing/2014/main" id="{9587D417-65BA-4663-836A-1FC0D7D2BA92}"/>
                </a:ext>
              </a:extLst>
            </p:cNvPr>
            <p:cNvSpPr>
              <a:spLocks/>
            </p:cNvSpPr>
            <p:nvPr/>
          </p:nvSpPr>
          <p:spPr bwMode="auto">
            <a:xfrm>
              <a:off x="2744788" y="2166938"/>
              <a:ext cx="30163" cy="15875"/>
            </a:xfrm>
            <a:custGeom>
              <a:avLst/>
              <a:gdLst>
                <a:gd name="T0" fmla="*/ 55 w 225"/>
                <a:gd name="T1" fmla="*/ 0 h 103"/>
                <a:gd name="T2" fmla="*/ 168 w 225"/>
                <a:gd name="T3" fmla="*/ 0 h 103"/>
                <a:gd name="T4" fmla="*/ 185 w 225"/>
                <a:gd name="T5" fmla="*/ 3 h 103"/>
                <a:gd name="T6" fmla="*/ 202 w 225"/>
                <a:gd name="T7" fmla="*/ 10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3 h 103"/>
                <a:gd name="T20" fmla="*/ 185 w 225"/>
                <a:gd name="T21" fmla="*/ 101 h 103"/>
                <a:gd name="T22" fmla="*/ 168 w 225"/>
                <a:gd name="T23" fmla="*/ 103 h 103"/>
                <a:gd name="T24" fmla="*/ 55 w 225"/>
                <a:gd name="T25" fmla="*/ 103 h 103"/>
                <a:gd name="T26" fmla="*/ 38 w 225"/>
                <a:gd name="T27" fmla="*/ 101 h 103"/>
                <a:gd name="T28" fmla="*/ 23 w 225"/>
                <a:gd name="T29" fmla="*/ 93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10 h 103"/>
                <a:gd name="T42" fmla="*/ 38 w 225"/>
                <a:gd name="T43" fmla="*/ 3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3"/>
                  </a:lnTo>
                  <a:lnTo>
                    <a:pt x="202" y="10"/>
                  </a:lnTo>
                  <a:lnTo>
                    <a:pt x="214" y="21"/>
                  </a:lnTo>
                  <a:lnTo>
                    <a:pt x="221" y="35"/>
                  </a:lnTo>
                  <a:lnTo>
                    <a:pt x="225" y="52"/>
                  </a:lnTo>
                  <a:lnTo>
                    <a:pt x="221" y="68"/>
                  </a:lnTo>
                  <a:lnTo>
                    <a:pt x="214" y="82"/>
                  </a:lnTo>
                  <a:lnTo>
                    <a:pt x="202" y="93"/>
                  </a:lnTo>
                  <a:lnTo>
                    <a:pt x="185" y="101"/>
                  </a:lnTo>
                  <a:lnTo>
                    <a:pt x="168" y="103"/>
                  </a:lnTo>
                  <a:lnTo>
                    <a:pt x="55" y="103"/>
                  </a:lnTo>
                  <a:lnTo>
                    <a:pt x="38" y="101"/>
                  </a:lnTo>
                  <a:lnTo>
                    <a:pt x="23" y="93"/>
                  </a:lnTo>
                  <a:lnTo>
                    <a:pt x="11" y="82"/>
                  </a:lnTo>
                  <a:lnTo>
                    <a:pt x="2" y="68"/>
                  </a:lnTo>
                  <a:lnTo>
                    <a:pt x="0" y="52"/>
                  </a:lnTo>
                  <a:lnTo>
                    <a:pt x="2" y="35"/>
                  </a:lnTo>
                  <a:lnTo>
                    <a:pt x="11" y="21"/>
                  </a:lnTo>
                  <a:lnTo>
                    <a:pt x="23" y="10"/>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4" name="Freeform 114">
              <a:extLst>
                <a:ext uri="{FF2B5EF4-FFF2-40B4-BE49-F238E27FC236}">
                  <a16:creationId xmlns:a16="http://schemas.microsoft.com/office/drawing/2014/main" id="{2430EF3D-F31E-4B6E-8C54-C5A3AF241E46}"/>
                </a:ext>
              </a:extLst>
            </p:cNvPr>
            <p:cNvSpPr>
              <a:spLocks/>
            </p:cNvSpPr>
            <p:nvPr/>
          </p:nvSpPr>
          <p:spPr bwMode="auto">
            <a:xfrm>
              <a:off x="2424113" y="2166938"/>
              <a:ext cx="304800" cy="163513"/>
            </a:xfrm>
            <a:custGeom>
              <a:avLst/>
              <a:gdLst>
                <a:gd name="T0" fmla="*/ 113 w 2304"/>
                <a:gd name="T1" fmla="*/ 0 h 1133"/>
                <a:gd name="T2" fmla="*/ 2248 w 2304"/>
                <a:gd name="T3" fmla="*/ 0 h 1133"/>
                <a:gd name="T4" fmla="*/ 2265 w 2304"/>
                <a:gd name="T5" fmla="*/ 3 h 1133"/>
                <a:gd name="T6" fmla="*/ 2280 w 2304"/>
                <a:gd name="T7" fmla="*/ 10 h 1133"/>
                <a:gd name="T8" fmla="*/ 2294 w 2304"/>
                <a:gd name="T9" fmla="*/ 21 h 1133"/>
                <a:gd name="T10" fmla="*/ 2301 w 2304"/>
                <a:gd name="T11" fmla="*/ 35 h 1133"/>
                <a:gd name="T12" fmla="*/ 2304 w 2304"/>
                <a:gd name="T13" fmla="*/ 52 h 1133"/>
                <a:gd name="T14" fmla="*/ 2301 w 2304"/>
                <a:gd name="T15" fmla="*/ 68 h 1133"/>
                <a:gd name="T16" fmla="*/ 2294 w 2304"/>
                <a:gd name="T17" fmla="*/ 82 h 1133"/>
                <a:gd name="T18" fmla="*/ 2280 w 2304"/>
                <a:gd name="T19" fmla="*/ 93 h 1133"/>
                <a:gd name="T20" fmla="*/ 2265 w 2304"/>
                <a:gd name="T21" fmla="*/ 101 h 1133"/>
                <a:gd name="T22" fmla="*/ 2248 w 2304"/>
                <a:gd name="T23" fmla="*/ 103 h 1133"/>
                <a:gd name="T24" fmla="*/ 113 w 2304"/>
                <a:gd name="T25" fmla="*/ 103 h 1133"/>
                <a:gd name="T26" fmla="*/ 113 w 2304"/>
                <a:gd name="T27" fmla="*/ 1030 h 1133"/>
                <a:gd name="T28" fmla="*/ 281 w 2304"/>
                <a:gd name="T29" fmla="*/ 1030 h 1133"/>
                <a:gd name="T30" fmla="*/ 298 w 2304"/>
                <a:gd name="T31" fmla="*/ 1033 h 1133"/>
                <a:gd name="T32" fmla="*/ 315 w 2304"/>
                <a:gd name="T33" fmla="*/ 1040 h 1133"/>
                <a:gd name="T34" fmla="*/ 327 w 2304"/>
                <a:gd name="T35" fmla="*/ 1052 h 1133"/>
                <a:gd name="T36" fmla="*/ 334 w 2304"/>
                <a:gd name="T37" fmla="*/ 1066 h 1133"/>
                <a:gd name="T38" fmla="*/ 338 w 2304"/>
                <a:gd name="T39" fmla="*/ 1082 h 1133"/>
                <a:gd name="T40" fmla="*/ 334 w 2304"/>
                <a:gd name="T41" fmla="*/ 1098 h 1133"/>
                <a:gd name="T42" fmla="*/ 327 w 2304"/>
                <a:gd name="T43" fmla="*/ 1112 h 1133"/>
                <a:gd name="T44" fmla="*/ 315 w 2304"/>
                <a:gd name="T45" fmla="*/ 1124 h 1133"/>
                <a:gd name="T46" fmla="*/ 298 w 2304"/>
                <a:gd name="T47" fmla="*/ 1131 h 1133"/>
                <a:gd name="T48" fmla="*/ 281 w 2304"/>
                <a:gd name="T49" fmla="*/ 1133 h 1133"/>
                <a:gd name="T50" fmla="*/ 113 w 2304"/>
                <a:gd name="T51" fmla="*/ 1133 h 1133"/>
                <a:gd name="T52" fmla="*/ 87 w 2304"/>
                <a:gd name="T53" fmla="*/ 1131 h 1133"/>
                <a:gd name="T54" fmla="*/ 63 w 2304"/>
                <a:gd name="T55" fmla="*/ 1123 h 1133"/>
                <a:gd name="T56" fmla="*/ 42 w 2304"/>
                <a:gd name="T57" fmla="*/ 1111 h 1133"/>
                <a:gd name="T58" fmla="*/ 24 w 2304"/>
                <a:gd name="T59" fmla="*/ 1095 h 1133"/>
                <a:gd name="T60" fmla="*/ 11 w 2304"/>
                <a:gd name="T61" fmla="*/ 1076 h 1133"/>
                <a:gd name="T62" fmla="*/ 3 w 2304"/>
                <a:gd name="T63" fmla="*/ 1054 h 1133"/>
                <a:gd name="T64" fmla="*/ 0 w 2304"/>
                <a:gd name="T65" fmla="*/ 1030 h 1133"/>
                <a:gd name="T66" fmla="*/ 0 w 2304"/>
                <a:gd name="T67" fmla="*/ 103 h 1133"/>
                <a:gd name="T68" fmla="*/ 3 w 2304"/>
                <a:gd name="T69" fmla="*/ 80 h 1133"/>
                <a:gd name="T70" fmla="*/ 11 w 2304"/>
                <a:gd name="T71" fmla="*/ 58 h 1133"/>
                <a:gd name="T72" fmla="*/ 24 w 2304"/>
                <a:gd name="T73" fmla="*/ 39 h 1133"/>
                <a:gd name="T74" fmla="*/ 42 w 2304"/>
                <a:gd name="T75" fmla="*/ 23 h 1133"/>
                <a:gd name="T76" fmla="*/ 63 w 2304"/>
                <a:gd name="T77" fmla="*/ 11 h 1133"/>
                <a:gd name="T78" fmla="*/ 87 w 2304"/>
                <a:gd name="T79" fmla="*/ 3 h 1133"/>
                <a:gd name="T80" fmla="*/ 113 w 2304"/>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4" h="1133">
                  <a:moveTo>
                    <a:pt x="113" y="0"/>
                  </a:moveTo>
                  <a:lnTo>
                    <a:pt x="2248" y="0"/>
                  </a:lnTo>
                  <a:lnTo>
                    <a:pt x="2265" y="3"/>
                  </a:lnTo>
                  <a:lnTo>
                    <a:pt x="2280" y="10"/>
                  </a:lnTo>
                  <a:lnTo>
                    <a:pt x="2294" y="21"/>
                  </a:lnTo>
                  <a:lnTo>
                    <a:pt x="2301" y="35"/>
                  </a:lnTo>
                  <a:lnTo>
                    <a:pt x="2304" y="52"/>
                  </a:lnTo>
                  <a:lnTo>
                    <a:pt x="2301" y="68"/>
                  </a:lnTo>
                  <a:lnTo>
                    <a:pt x="2294" y="82"/>
                  </a:lnTo>
                  <a:lnTo>
                    <a:pt x="2280" y="93"/>
                  </a:lnTo>
                  <a:lnTo>
                    <a:pt x="2265" y="101"/>
                  </a:lnTo>
                  <a:lnTo>
                    <a:pt x="2248" y="103"/>
                  </a:lnTo>
                  <a:lnTo>
                    <a:pt x="113" y="103"/>
                  </a:lnTo>
                  <a:lnTo>
                    <a:pt x="113" y="1030"/>
                  </a:lnTo>
                  <a:lnTo>
                    <a:pt x="281" y="1030"/>
                  </a:lnTo>
                  <a:lnTo>
                    <a:pt x="298" y="1033"/>
                  </a:lnTo>
                  <a:lnTo>
                    <a:pt x="315" y="1040"/>
                  </a:lnTo>
                  <a:lnTo>
                    <a:pt x="327" y="1052"/>
                  </a:lnTo>
                  <a:lnTo>
                    <a:pt x="334" y="1066"/>
                  </a:lnTo>
                  <a:lnTo>
                    <a:pt x="338" y="1082"/>
                  </a:lnTo>
                  <a:lnTo>
                    <a:pt x="334" y="1098"/>
                  </a:lnTo>
                  <a:lnTo>
                    <a:pt x="327" y="1112"/>
                  </a:lnTo>
                  <a:lnTo>
                    <a:pt x="315" y="1124"/>
                  </a:lnTo>
                  <a:lnTo>
                    <a:pt x="298" y="1131"/>
                  </a:lnTo>
                  <a:lnTo>
                    <a:pt x="281" y="1133"/>
                  </a:lnTo>
                  <a:lnTo>
                    <a:pt x="113" y="1133"/>
                  </a:lnTo>
                  <a:lnTo>
                    <a:pt x="87" y="1131"/>
                  </a:lnTo>
                  <a:lnTo>
                    <a:pt x="63" y="1123"/>
                  </a:lnTo>
                  <a:lnTo>
                    <a:pt x="42" y="1111"/>
                  </a:lnTo>
                  <a:lnTo>
                    <a:pt x="24" y="1095"/>
                  </a:lnTo>
                  <a:lnTo>
                    <a:pt x="11" y="1076"/>
                  </a:lnTo>
                  <a:lnTo>
                    <a:pt x="3" y="1054"/>
                  </a:lnTo>
                  <a:lnTo>
                    <a:pt x="0" y="1030"/>
                  </a:lnTo>
                  <a:lnTo>
                    <a:pt x="0" y="103"/>
                  </a:lnTo>
                  <a:lnTo>
                    <a:pt x="3" y="80"/>
                  </a:lnTo>
                  <a:lnTo>
                    <a:pt x="11" y="58"/>
                  </a:lnTo>
                  <a:lnTo>
                    <a:pt x="24" y="39"/>
                  </a:lnTo>
                  <a:lnTo>
                    <a:pt x="42" y="23"/>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5" name="Freeform 115">
              <a:extLst>
                <a:ext uri="{FF2B5EF4-FFF2-40B4-BE49-F238E27FC236}">
                  <a16:creationId xmlns:a16="http://schemas.microsoft.com/office/drawing/2014/main" id="{D0CCDF4D-1654-4B58-A408-D8BDD286C2B6}"/>
                </a:ext>
              </a:extLst>
            </p:cNvPr>
            <p:cNvSpPr>
              <a:spLocks/>
            </p:cNvSpPr>
            <p:nvPr/>
          </p:nvSpPr>
          <p:spPr bwMode="auto">
            <a:xfrm>
              <a:off x="2617788" y="2166938"/>
              <a:ext cx="207963" cy="163513"/>
            </a:xfrm>
            <a:custGeom>
              <a:avLst/>
              <a:gdLst>
                <a:gd name="T0" fmla="*/ 1349 w 1573"/>
                <a:gd name="T1" fmla="*/ 0 h 1133"/>
                <a:gd name="T2" fmla="*/ 1461 w 1573"/>
                <a:gd name="T3" fmla="*/ 0 h 1133"/>
                <a:gd name="T4" fmla="*/ 1487 w 1573"/>
                <a:gd name="T5" fmla="*/ 3 h 1133"/>
                <a:gd name="T6" fmla="*/ 1510 w 1573"/>
                <a:gd name="T7" fmla="*/ 11 h 1133"/>
                <a:gd name="T8" fmla="*/ 1532 w 1573"/>
                <a:gd name="T9" fmla="*/ 23 h 1133"/>
                <a:gd name="T10" fmla="*/ 1549 w 1573"/>
                <a:gd name="T11" fmla="*/ 39 h 1133"/>
                <a:gd name="T12" fmla="*/ 1562 w 1573"/>
                <a:gd name="T13" fmla="*/ 58 h 1133"/>
                <a:gd name="T14" fmla="*/ 1571 w 1573"/>
                <a:gd name="T15" fmla="*/ 80 h 1133"/>
                <a:gd name="T16" fmla="*/ 1573 w 1573"/>
                <a:gd name="T17" fmla="*/ 103 h 1133"/>
                <a:gd name="T18" fmla="*/ 1573 w 1573"/>
                <a:gd name="T19" fmla="*/ 1030 h 1133"/>
                <a:gd name="T20" fmla="*/ 1571 w 1573"/>
                <a:gd name="T21" fmla="*/ 1054 h 1133"/>
                <a:gd name="T22" fmla="*/ 1562 w 1573"/>
                <a:gd name="T23" fmla="*/ 1076 h 1133"/>
                <a:gd name="T24" fmla="*/ 1549 w 1573"/>
                <a:gd name="T25" fmla="*/ 1095 h 1133"/>
                <a:gd name="T26" fmla="*/ 1532 w 1573"/>
                <a:gd name="T27" fmla="*/ 1111 h 1133"/>
                <a:gd name="T28" fmla="*/ 1510 w 1573"/>
                <a:gd name="T29" fmla="*/ 1123 h 1133"/>
                <a:gd name="T30" fmla="*/ 1487 w 1573"/>
                <a:gd name="T31" fmla="*/ 1131 h 1133"/>
                <a:gd name="T32" fmla="*/ 1461 w 1573"/>
                <a:gd name="T33" fmla="*/ 1133 h 1133"/>
                <a:gd name="T34" fmla="*/ 56 w 1573"/>
                <a:gd name="T35" fmla="*/ 1133 h 1133"/>
                <a:gd name="T36" fmla="*/ 38 w 1573"/>
                <a:gd name="T37" fmla="*/ 1131 h 1133"/>
                <a:gd name="T38" fmla="*/ 23 w 1573"/>
                <a:gd name="T39" fmla="*/ 1124 h 1133"/>
                <a:gd name="T40" fmla="*/ 11 w 1573"/>
                <a:gd name="T41" fmla="*/ 1112 h 1133"/>
                <a:gd name="T42" fmla="*/ 2 w 1573"/>
                <a:gd name="T43" fmla="*/ 1098 h 1133"/>
                <a:gd name="T44" fmla="*/ 0 w 1573"/>
                <a:gd name="T45" fmla="*/ 1082 h 1133"/>
                <a:gd name="T46" fmla="*/ 2 w 1573"/>
                <a:gd name="T47" fmla="*/ 1066 h 1133"/>
                <a:gd name="T48" fmla="*/ 11 w 1573"/>
                <a:gd name="T49" fmla="*/ 1052 h 1133"/>
                <a:gd name="T50" fmla="*/ 23 w 1573"/>
                <a:gd name="T51" fmla="*/ 1040 h 1133"/>
                <a:gd name="T52" fmla="*/ 38 w 1573"/>
                <a:gd name="T53" fmla="*/ 1033 h 1133"/>
                <a:gd name="T54" fmla="*/ 56 w 1573"/>
                <a:gd name="T55" fmla="*/ 1030 h 1133"/>
                <a:gd name="T56" fmla="*/ 1461 w 1573"/>
                <a:gd name="T57" fmla="*/ 1030 h 1133"/>
                <a:gd name="T58" fmla="*/ 1461 w 1573"/>
                <a:gd name="T59" fmla="*/ 103 h 1133"/>
                <a:gd name="T60" fmla="*/ 1349 w 1573"/>
                <a:gd name="T61" fmla="*/ 103 h 1133"/>
                <a:gd name="T62" fmla="*/ 1331 w 1573"/>
                <a:gd name="T63" fmla="*/ 101 h 1133"/>
                <a:gd name="T64" fmla="*/ 1316 w 1573"/>
                <a:gd name="T65" fmla="*/ 93 h 1133"/>
                <a:gd name="T66" fmla="*/ 1304 w 1573"/>
                <a:gd name="T67" fmla="*/ 82 h 1133"/>
                <a:gd name="T68" fmla="*/ 1295 w 1573"/>
                <a:gd name="T69" fmla="*/ 68 h 1133"/>
                <a:gd name="T70" fmla="*/ 1293 w 1573"/>
                <a:gd name="T71" fmla="*/ 52 h 1133"/>
                <a:gd name="T72" fmla="*/ 1295 w 1573"/>
                <a:gd name="T73" fmla="*/ 35 h 1133"/>
                <a:gd name="T74" fmla="*/ 1304 w 1573"/>
                <a:gd name="T75" fmla="*/ 21 h 1133"/>
                <a:gd name="T76" fmla="*/ 1316 w 1573"/>
                <a:gd name="T77" fmla="*/ 10 h 1133"/>
                <a:gd name="T78" fmla="*/ 1331 w 1573"/>
                <a:gd name="T79" fmla="*/ 3 h 1133"/>
                <a:gd name="T80" fmla="*/ 1349 w 1573"/>
                <a:gd name="T8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3" h="1133">
                  <a:moveTo>
                    <a:pt x="1349" y="0"/>
                  </a:moveTo>
                  <a:lnTo>
                    <a:pt x="1461" y="0"/>
                  </a:lnTo>
                  <a:lnTo>
                    <a:pt x="1487" y="3"/>
                  </a:lnTo>
                  <a:lnTo>
                    <a:pt x="1510" y="11"/>
                  </a:lnTo>
                  <a:lnTo>
                    <a:pt x="1532" y="23"/>
                  </a:lnTo>
                  <a:lnTo>
                    <a:pt x="1549" y="39"/>
                  </a:lnTo>
                  <a:lnTo>
                    <a:pt x="1562" y="58"/>
                  </a:lnTo>
                  <a:lnTo>
                    <a:pt x="1571" y="80"/>
                  </a:lnTo>
                  <a:lnTo>
                    <a:pt x="1573" y="103"/>
                  </a:lnTo>
                  <a:lnTo>
                    <a:pt x="1573" y="1030"/>
                  </a:lnTo>
                  <a:lnTo>
                    <a:pt x="1571" y="1054"/>
                  </a:lnTo>
                  <a:lnTo>
                    <a:pt x="1562" y="1076"/>
                  </a:lnTo>
                  <a:lnTo>
                    <a:pt x="1549" y="1095"/>
                  </a:lnTo>
                  <a:lnTo>
                    <a:pt x="1532" y="1111"/>
                  </a:lnTo>
                  <a:lnTo>
                    <a:pt x="1510" y="1123"/>
                  </a:lnTo>
                  <a:lnTo>
                    <a:pt x="1487" y="1131"/>
                  </a:lnTo>
                  <a:lnTo>
                    <a:pt x="1461" y="1133"/>
                  </a:lnTo>
                  <a:lnTo>
                    <a:pt x="56" y="1133"/>
                  </a:lnTo>
                  <a:lnTo>
                    <a:pt x="38" y="1131"/>
                  </a:lnTo>
                  <a:lnTo>
                    <a:pt x="23" y="1124"/>
                  </a:lnTo>
                  <a:lnTo>
                    <a:pt x="11" y="1112"/>
                  </a:lnTo>
                  <a:lnTo>
                    <a:pt x="2" y="1098"/>
                  </a:lnTo>
                  <a:lnTo>
                    <a:pt x="0" y="1082"/>
                  </a:lnTo>
                  <a:lnTo>
                    <a:pt x="2" y="1066"/>
                  </a:lnTo>
                  <a:lnTo>
                    <a:pt x="11" y="1052"/>
                  </a:lnTo>
                  <a:lnTo>
                    <a:pt x="23" y="1040"/>
                  </a:lnTo>
                  <a:lnTo>
                    <a:pt x="38" y="1033"/>
                  </a:lnTo>
                  <a:lnTo>
                    <a:pt x="56" y="1030"/>
                  </a:lnTo>
                  <a:lnTo>
                    <a:pt x="1461" y="1030"/>
                  </a:lnTo>
                  <a:lnTo>
                    <a:pt x="1461" y="103"/>
                  </a:lnTo>
                  <a:lnTo>
                    <a:pt x="1349" y="103"/>
                  </a:lnTo>
                  <a:lnTo>
                    <a:pt x="1331" y="101"/>
                  </a:lnTo>
                  <a:lnTo>
                    <a:pt x="1316" y="93"/>
                  </a:lnTo>
                  <a:lnTo>
                    <a:pt x="1304" y="82"/>
                  </a:lnTo>
                  <a:lnTo>
                    <a:pt x="1295" y="68"/>
                  </a:lnTo>
                  <a:lnTo>
                    <a:pt x="1293" y="52"/>
                  </a:lnTo>
                  <a:lnTo>
                    <a:pt x="1295" y="35"/>
                  </a:lnTo>
                  <a:lnTo>
                    <a:pt x="1304" y="21"/>
                  </a:lnTo>
                  <a:lnTo>
                    <a:pt x="1316" y="10"/>
                  </a:lnTo>
                  <a:lnTo>
                    <a:pt x="1331" y="3"/>
                  </a:lnTo>
                  <a:lnTo>
                    <a:pt x="1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6" name="Freeform 116">
              <a:extLst>
                <a:ext uri="{FF2B5EF4-FFF2-40B4-BE49-F238E27FC236}">
                  <a16:creationId xmlns:a16="http://schemas.microsoft.com/office/drawing/2014/main" id="{DD1F322C-8B86-45AA-A7C1-CB871CD447FF}"/>
                </a:ext>
              </a:extLst>
            </p:cNvPr>
            <p:cNvSpPr>
              <a:spLocks/>
            </p:cNvSpPr>
            <p:nvPr/>
          </p:nvSpPr>
          <p:spPr bwMode="auto">
            <a:xfrm>
              <a:off x="2744788" y="2346325"/>
              <a:ext cx="30163" cy="14288"/>
            </a:xfrm>
            <a:custGeom>
              <a:avLst/>
              <a:gdLst>
                <a:gd name="T0" fmla="*/ 55 w 225"/>
                <a:gd name="T1" fmla="*/ 0 h 103"/>
                <a:gd name="T2" fmla="*/ 168 w 225"/>
                <a:gd name="T3" fmla="*/ 0 h 103"/>
                <a:gd name="T4" fmla="*/ 185 w 225"/>
                <a:gd name="T5" fmla="*/ 2 h 103"/>
                <a:gd name="T6" fmla="*/ 202 w 225"/>
                <a:gd name="T7" fmla="*/ 9 h 103"/>
                <a:gd name="T8" fmla="*/ 214 w 225"/>
                <a:gd name="T9" fmla="*/ 21 h 103"/>
                <a:gd name="T10" fmla="*/ 221 w 225"/>
                <a:gd name="T11" fmla="*/ 35 h 103"/>
                <a:gd name="T12" fmla="*/ 225 w 225"/>
                <a:gd name="T13" fmla="*/ 52 h 103"/>
                <a:gd name="T14" fmla="*/ 221 w 225"/>
                <a:gd name="T15" fmla="*/ 68 h 103"/>
                <a:gd name="T16" fmla="*/ 214 w 225"/>
                <a:gd name="T17" fmla="*/ 82 h 103"/>
                <a:gd name="T18" fmla="*/ 202 w 225"/>
                <a:gd name="T19" fmla="*/ 94 h 103"/>
                <a:gd name="T20" fmla="*/ 185 w 225"/>
                <a:gd name="T21" fmla="*/ 101 h 103"/>
                <a:gd name="T22" fmla="*/ 168 w 225"/>
                <a:gd name="T23" fmla="*/ 103 h 103"/>
                <a:gd name="T24" fmla="*/ 55 w 225"/>
                <a:gd name="T25" fmla="*/ 103 h 103"/>
                <a:gd name="T26" fmla="*/ 38 w 225"/>
                <a:gd name="T27" fmla="*/ 101 h 103"/>
                <a:gd name="T28" fmla="*/ 23 w 225"/>
                <a:gd name="T29" fmla="*/ 94 h 103"/>
                <a:gd name="T30" fmla="*/ 11 w 225"/>
                <a:gd name="T31" fmla="*/ 82 h 103"/>
                <a:gd name="T32" fmla="*/ 2 w 225"/>
                <a:gd name="T33" fmla="*/ 68 h 103"/>
                <a:gd name="T34" fmla="*/ 0 w 225"/>
                <a:gd name="T35" fmla="*/ 52 h 103"/>
                <a:gd name="T36" fmla="*/ 2 w 225"/>
                <a:gd name="T37" fmla="*/ 35 h 103"/>
                <a:gd name="T38" fmla="*/ 11 w 225"/>
                <a:gd name="T39" fmla="*/ 21 h 103"/>
                <a:gd name="T40" fmla="*/ 23 w 225"/>
                <a:gd name="T41" fmla="*/ 9 h 103"/>
                <a:gd name="T42" fmla="*/ 38 w 225"/>
                <a:gd name="T43" fmla="*/ 2 h 103"/>
                <a:gd name="T44" fmla="*/ 55 w 22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103">
                  <a:moveTo>
                    <a:pt x="55" y="0"/>
                  </a:moveTo>
                  <a:lnTo>
                    <a:pt x="168" y="0"/>
                  </a:lnTo>
                  <a:lnTo>
                    <a:pt x="185" y="2"/>
                  </a:lnTo>
                  <a:lnTo>
                    <a:pt x="202" y="9"/>
                  </a:lnTo>
                  <a:lnTo>
                    <a:pt x="214" y="21"/>
                  </a:lnTo>
                  <a:lnTo>
                    <a:pt x="221" y="35"/>
                  </a:lnTo>
                  <a:lnTo>
                    <a:pt x="225" y="52"/>
                  </a:lnTo>
                  <a:lnTo>
                    <a:pt x="221" y="68"/>
                  </a:lnTo>
                  <a:lnTo>
                    <a:pt x="214" y="82"/>
                  </a:lnTo>
                  <a:lnTo>
                    <a:pt x="202" y="94"/>
                  </a:lnTo>
                  <a:lnTo>
                    <a:pt x="185" y="101"/>
                  </a:lnTo>
                  <a:lnTo>
                    <a:pt x="168" y="103"/>
                  </a:lnTo>
                  <a:lnTo>
                    <a:pt x="55" y="103"/>
                  </a:lnTo>
                  <a:lnTo>
                    <a:pt x="38" y="101"/>
                  </a:lnTo>
                  <a:lnTo>
                    <a:pt x="23" y="94"/>
                  </a:lnTo>
                  <a:lnTo>
                    <a:pt x="11" y="82"/>
                  </a:lnTo>
                  <a:lnTo>
                    <a:pt x="2" y="68"/>
                  </a:lnTo>
                  <a:lnTo>
                    <a:pt x="0" y="52"/>
                  </a:lnTo>
                  <a:lnTo>
                    <a:pt x="2" y="35"/>
                  </a:lnTo>
                  <a:lnTo>
                    <a:pt x="11" y="21"/>
                  </a:lnTo>
                  <a:lnTo>
                    <a:pt x="23" y="9"/>
                  </a:lnTo>
                  <a:lnTo>
                    <a:pt x="38" y="2"/>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7" name="Freeform 117">
              <a:extLst>
                <a:ext uri="{FF2B5EF4-FFF2-40B4-BE49-F238E27FC236}">
                  <a16:creationId xmlns:a16="http://schemas.microsoft.com/office/drawing/2014/main" id="{BDA08E2A-7DF4-4517-98FA-E0AFD0588FBF}"/>
                </a:ext>
              </a:extLst>
            </p:cNvPr>
            <p:cNvSpPr>
              <a:spLocks noEditPoints="1"/>
            </p:cNvSpPr>
            <p:nvPr/>
          </p:nvSpPr>
          <p:spPr bwMode="auto">
            <a:xfrm>
              <a:off x="2424113" y="2271713"/>
              <a:ext cx="401638" cy="238125"/>
            </a:xfrm>
            <a:custGeom>
              <a:avLst/>
              <a:gdLst>
                <a:gd name="T0" fmla="*/ 473 w 3034"/>
                <a:gd name="T1" fmla="*/ 515 h 1649"/>
                <a:gd name="T2" fmla="*/ 899 w 3034"/>
                <a:gd name="T3" fmla="*/ 124 h 1649"/>
                <a:gd name="T4" fmla="*/ 924 w 3034"/>
                <a:gd name="T5" fmla="*/ 5 h 1649"/>
                <a:gd name="T6" fmla="*/ 1484 w 3034"/>
                <a:gd name="T7" fmla="*/ 515 h 1649"/>
                <a:gd name="T8" fmla="*/ 2265 w 3034"/>
                <a:gd name="T9" fmla="*/ 517 h 1649"/>
                <a:gd name="T10" fmla="*/ 2294 w 3034"/>
                <a:gd name="T11" fmla="*/ 536 h 1649"/>
                <a:gd name="T12" fmla="*/ 2304 w 3034"/>
                <a:gd name="T13" fmla="*/ 567 h 1649"/>
                <a:gd name="T14" fmla="*/ 2294 w 3034"/>
                <a:gd name="T15" fmla="*/ 597 h 1649"/>
                <a:gd name="T16" fmla="*/ 2265 w 3034"/>
                <a:gd name="T17" fmla="*/ 616 h 1649"/>
                <a:gd name="T18" fmla="*/ 113 w 3034"/>
                <a:gd name="T19" fmla="*/ 618 h 1649"/>
                <a:gd name="T20" fmla="*/ 2922 w 3034"/>
                <a:gd name="T21" fmla="*/ 1546 h 1649"/>
                <a:gd name="T22" fmla="*/ 2810 w 3034"/>
                <a:gd name="T23" fmla="*/ 618 h 1649"/>
                <a:gd name="T24" fmla="*/ 2777 w 3034"/>
                <a:gd name="T25" fmla="*/ 609 h 1649"/>
                <a:gd name="T26" fmla="*/ 2756 w 3034"/>
                <a:gd name="T27" fmla="*/ 583 h 1649"/>
                <a:gd name="T28" fmla="*/ 2756 w 3034"/>
                <a:gd name="T29" fmla="*/ 550 h 1649"/>
                <a:gd name="T30" fmla="*/ 2777 w 3034"/>
                <a:gd name="T31" fmla="*/ 524 h 1649"/>
                <a:gd name="T32" fmla="*/ 2810 w 3034"/>
                <a:gd name="T33" fmla="*/ 515 h 1649"/>
                <a:gd name="T34" fmla="*/ 2948 w 3034"/>
                <a:gd name="T35" fmla="*/ 517 h 1649"/>
                <a:gd name="T36" fmla="*/ 2993 w 3034"/>
                <a:gd name="T37" fmla="*/ 537 h 1649"/>
                <a:gd name="T38" fmla="*/ 3023 w 3034"/>
                <a:gd name="T39" fmla="*/ 573 h 1649"/>
                <a:gd name="T40" fmla="*/ 3034 w 3034"/>
                <a:gd name="T41" fmla="*/ 618 h 1649"/>
                <a:gd name="T42" fmla="*/ 3032 w 3034"/>
                <a:gd name="T43" fmla="*/ 1569 h 1649"/>
                <a:gd name="T44" fmla="*/ 3010 w 3034"/>
                <a:gd name="T45" fmla="*/ 1610 h 1649"/>
                <a:gd name="T46" fmla="*/ 2971 w 3034"/>
                <a:gd name="T47" fmla="*/ 1638 h 1649"/>
                <a:gd name="T48" fmla="*/ 2922 w 3034"/>
                <a:gd name="T49" fmla="*/ 1649 h 1649"/>
                <a:gd name="T50" fmla="*/ 87 w 3034"/>
                <a:gd name="T51" fmla="*/ 1646 h 1649"/>
                <a:gd name="T52" fmla="*/ 42 w 3034"/>
                <a:gd name="T53" fmla="*/ 1626 h 1649"/>
                <a:gd name="T54" fmla="*/ 11 w 3034"/>
                <a:gd name="T55" fmla="*/ 1591 h 1649"/>
                <a:gd name="T56" fmla="*/ 0 w 3034"/>
                <a:gd name="T57" fmla="*/ 1546 h 1649"/>
                <a:gd name="T58" fmla="*/ 3 w 3034"/>
                <a:gd name="T59" fmla="*/ 595 h 1649"/>
                <a:gd name="T60" fmla="*/ 24 w 3034"/>
                <a:gd name="T61" fmla="*/ 553 h 1649"/>
                <a:gd name="T62" fmla="*/ 63 w 3034"/>
                <a:gd name="T63" fmla="*/ 525 h 1649"/>
                <a:gd name="T64" fmla="*/ 113 w 3034"/>
                <a:gd name="T65" fmla="*/ 515 h 1649"/>
                <a:gd name="T66" fmla="*/ 859 w 3034"/>
                <a:gd name="T67" fmla="*/ 14 h 1649"/>
                <a:gd name="T68" fmla="*/ 891 w 3034"/>
                <a:gd name="T69" fmla="*/ 0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4" h="1649">
                  <a:moveTo>
                    <a:pt x="899" y="124"/>
                  </a:moveTo>
                  <a:lnTo>
                    <a:pt x="473" y="515"/>
                  </a:lnTo>
                  <a:lnTo>
                    <a:pt x="1326" y="515"/>
                  </a:lnTo>
                  <a:lnTo>
                    <a:pt x="899" y="124"/>
                  </a:lnTo>
                  <a:close/>
                  <a:moveTo>
                    <a:pt x="908" y="0"/>
                  </a:moveTo>
                  <a:lnTo>
                    <a:pt x="924" y="5"/>
                  </a:lnTo>
                  <a:lnTo>
                    <a:pt x="939" y="14"/>
                  </a:lnTo>
                  <a:lnTo>
                    <a:pt x="1484" y="515"/>
                  </a:lnTo>
                  <a:lnTo>
                    <a:pt x="2248" y="515"/>
                  </a:lnTo>
                  <a:lnTo>
                    <a:pt x="2265" y="517"/>
                  </a:lnTo>
                  <a:lnTo>
                    <a:pt x="2280" y="524"/>
                  </a:lnTo>
                  <a:lnTo>
                    <a:pt x="2294" y="536"/>
                  </a:lnTo>
                  <a:lnTo>
                    <a:pt x="2301" y="550"/>
                  </a:lnTo>
                  <a:lnTo>
                    <a:pt x="2304" y="567"/>
                  </a:lnTo>
                  <a:lnTo>
                    <a:pt x="2301" y="583"/>
                  </a:lnTo>
                  <a:lnTo>
                    <a:pt x="2294" y="597"/>
                  </a:lnTo>
                  <a:lnTo>
                    <a:pt x="2280" y="609"/>
                  </a:lnTo>
                  <a:lnTo>
                    <a:pt x="2265" y="616"/>
                  </a:lnTo>
                  <a:lnTo>
                    <a:pt x="2248" y="618"/>
                  </a:lnTo>
                  <a:lnTo>
                    <a:pt x="113" y="618"/>
                  </a:lnTo>
                  <a:lnTo>
                    <a:pt x="113" y="1546"/>
                  </a:lnTo>
                  <a:lnTo>
                    <a:pt x="2922" y="1546"/>
                  </a:lnTo>
                  <a:lnTo>
                    <a:pt x="2922" y="618"/>
                  </a:lnTo>
                  <a:lnTo>
                    <a:pt x="2810" y="618"/>
                  </a:lnTo>
                  <a:lnTo>
                    <a:pt x="2792" y="616"/>
                  </a:lnTo>
                  <a:lnTo>
                    <a:pt x="2777" y="609"/>
                  </a:lnTo>
                  <a:lnTo>
                    <a:pt x="2765" y="597"/>
                  </a:lnTo>
                  <a:lnTo>
                    <a:pt x="2756" y="583"/>
                  </a:lnTo>
                  <a:lnTo>
                    <a:pt x="2754" y="567"/>
                  </a:lnTo>
                  <a:lnTo>
                    <a:pt x="2756" y="550"/>
                  </a:lnTo>
                  <a:lnTo>
                    <a:pt x="2765" y="536"/>
                  </a:lnTo>
                  <a:lnTo>
                    <a:pt x="2777" y="524"/>
                  </a:lnTo>
                  <a:lnTo>
                    <a:pt x="2792" y="517"/>
                  </a:lnTo>
                  <a:lnTo>
                    <a:pt x="2810" y="515"/>
                  </a:lnTo>
                  <a:lnTo>
                    <a:pt x="2922" y="515"/>
                  </a:lnTo>
                  <a:lnTo>
                    <a:pt x="2948" y="517"/>
                  </a:lnTo>
                  <a:lnTo>
                    <a:pt x="2971" y="525"/>
                  </a:lnTo>
                  <a:lnTo>
                    <a:pt x="2993" y="537"/>
                  </a:lnTo>
                  <a:lnTo>
                    <a:pt x="3010" y="553"/>
                  </a:lnTo>
                  <a:lnTo>
                    <a:pt x="3023" y="573"/>
                  </a:lnTo>
                  <a:lnTo>
                    <a:pt x="3032" y="595"/>
                  </a:lnTo>
                  <a:lnTo>
                    <a:pt x="3034" y="618"/>
                  </a:lnTo>
                  <a:lnTo>
                    <a:pt x="3034" y="1546"/>
                  </a:lnTo>
                  <a:lnTo>
                    <a:pt x="3032" y="1569"/>
                  </a:lnTo>
                  <a:lnTo>
                    <a:pt x="3023" y="1591"/>
                  </a:lnTo>
                  <a:lnTo>
                    <a:pt x="3010" y="1610"/>
                  </a:lnTo>
                  <a:lnTo>
                    <a:pt x="2993" y="1626"/>
                  </a:lnTo>
                  <a:lnTo>
                    <a:pt x="2971" y="1638"/>
                  </a:lnTo>
                  <a:lnTo>
                    <a:pt x="2948" y="1646"/>
                  </a:lnTo>
                  <a:lnTo>
                    <a:pt x="2922" y="1649"/>
                  </a:lnTo>
                  <a:lnTo>
                    <a:pt x="113" y="1649"/>
                  </a:lnTo>
                  <a:lnTo>
                    <a:pt x="87" y="1646"/>
                  </a:lnTo>
                  <a:lnTo>
                    <a:pt x="63" y="1638"/>
                  </a:lnTo>
                  <a:lnTo>
                    <a:pt x="42" y="1626"/>
                  </a:lnTo>
                  <a:lnTo>
                    <a:pt x="24" y="1610"/>
                  </a:lnTo>
                  <a:lnTo>
                    <a:pt x="11" y="1591"/>
                  </a:lnTo>
                  <a:lnTo>
                    <a:pt x="3" y="1569"/>
                  </a:lnTo>
                  <a:lnTo>
                    <a:pt x="0" y="1546"/>
                  </a:lnTo>
                  <a:lnTo>
                    <a:pt x="0" y="618"/>
                  </a:lnTo>
                  <a:lnTo>
                    <a:pt x="3" y="595"/>
                  </a:lnTo>
                  <a:lnTo>
                    <a:pt x="11" y="573"/>
                  </a:lnTo>
                  <a:lnTo>
                    <a:pt x="24" y="553"/>
                  </a:lnTo>
                  <a:lnTo>
                    <a:pt x="42" y="537"/>
                  </a:lnTo>
                  <a:lnTo>
                    <a:pt x="63" y="525"/>
                  </a:lnTo>
                  <a:lnTo>
                    <a:pt x="87" y="517"/>
                  </a:lnTo>
                  <a:lnTo>
                    <a:pt x="113" y="515"/>
                  </a:lnTo>
                  <a:lnTo>
                    <a:pt x="314" y="515"/>
                  </a:lnTo>
                  <a:lnTo>
                    <a:pt x="859" y="14"/>
                  </a:lnTo>
                  <a:lnTo>
                    <a:pt x="874" y="5"/>
                  </a:lnTo>
                  <a:lnTo>
                    <a:pt x="891" y="0"/>
                  </a:lnTo>
                  <a:lnTo>
                    <a:pt x="9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8" name="Freeform 118">
              <a:extLst>
                <a:ext uri="{FF2B5EF4-FFF2-40B4-BE49-F238E27FC236}">
                  <a16:creationId xmlns:a16="http://schemas.microsoft.com/office/drawing/2014/main" id="{CBF09433-A3A7-4CA9-A1B1-BE8D9D0A17E9}"/>
                </a:ext>
              </a:extLst>
            </p:cNvPr>
            <p:cNvSpPr>
              <a:spLocks noEditPoints="1"/>
            </p:cNvSpPr>
            <p:nvPr/>
          </p:nvSpPr>
          <p:spPr bwMode="auto">
            <a:xfrm>
              <a:off x="2543175" y="2227263"/>
              <a:ext cx="163513" cy="44450"/>
            </a:xfrm>
            <a:custGeom>
              <a:avLst/>
              <a:gdLst>
                <a:gd name="T0" fmla="*/ 168 w 1236"/>
                <a:gd name="T1" fmla="*/ 103 h 309"/>
                <a:gd name="T2" fmla="*/ 151 w 1236"/>
                <a:gd name="T3" fmla="*/ 106 h 309"/>
                <a:gd name="T4" fmla="*/ 136 w 1236"/>
                <a:gd name="T5" fmla="*/ 113 h 309"/>
                <a:gd name="T6" fmla="*/ 124 w 1236"/>
                <a:gd name="T7" fmla="*/ 124 h 309"/>
                <a:gd name="T8" fmla="*/ 115 w 1236"/>
                <a:gd name="T9" fmla="*/ 139 h 309"/>
                <a:gd name="T10" fmla="*/ 113 w 1236"/>
                <a:gd name="T11" fmla="*/ 155 h 309"/>
                <a:gd name="T12" fmla="*/ 115 w 1236"/>
                <a:gd name="T13" fmla="*/ 171 h 309"/>
                <a:gd name="T14" fmla="*/ 124 w 1236"/>
                <a:gd name="T15" fmla="*/ 185 h 309"/>
                <a:gd name="T16" fmla="*/ 136 w 1236"/>
                <a:gd name="T17" fmla="*/ 196 h 309"/>
                <a:gd name="T18" fmla="*/ 151 w 1236"/>
                <a:gd name="T19" fmla="*/ 204 h 309"/>
                <a:gd name="T20" fmla="*/ 168 w 1236"/>
                <a:gd name="T21" fmla="*/ 206 h 309"/>
                <a:gd name="T22" fmla="*/ 1067 w 1236"/>
                <a:gd name="T23" fmla="*/ 206 h 309"/>
                <a:gd name="T24" fmla="*/ 1086 w 1236"/>
                <a:gd name="T25" fmla="*/ 204 h 309"/>
                <a:gd name="T26" fmla="*/ 1101 w 1236"/>
                <a:gd name="T27" fmla="*/ 196 h 309"/>
                <a:gd name="T28" fmla="*/ 1113 w 1236"/>
                <a:gd name="T29" fmla="*/ 185 h 309"/>
                <a:gd name="T30" fmla="*/ 1121 w 1236"/>
                <a:gd name="T31" fmla="*/ 171 h 309"/>
                <a:gd name="T32" fmla="*/ 1124 w 1236"/>
                <a:gd name="T33" fmla="*/ 155 h 309"/>
                <a:gd name="T34" fmla="*/ 1121 w 1236"/>
                <a:gd name="T35" fmla="*/ 139 h 309"/>
                <a:gd name="T36" fmla="*/ 1113 w 1236"/>
                <a:gd name="T37" fmla="*/ 124 h 309"/>
                <a:gd name="T38" fmla="*/ 1101 w 1236"/>
                <a:gd name="T39" fmla="*/ 113 h 309"/>
                <a:gd name="T40" fmla="*/ 1086 w 1236"/>
                <a:gd name="T41" fmla="*/ 106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7 h 309"/>
                <a:gd name="T56" fmla="*/ 1187 w 1236"/>
                <a:gd name="T57" fmla="*/ 46 h 309"/>
                <a:gd name="T58" fmla="*/ 1208 w 1236"/>
                <a:gd name="T59" fmla="*/ 68 h 309"/>
                <a:gd name="T60" fmla="*/ 1223 w 1236"/>
                <a:gd name="T61" fmla="*/ 95 h 309"/>
                <a:gd name="T62" fmla="*/ 1233 w 1236"/>
                <a:gd name="T63" fmla="*/ 124 h 309"/>
                <a:gd name="T64" fmla="*/ 1236 w 1236"/>
                <a:gd name="T65" fmla="*/ 155 h 309"/>
                <a:gd name="T66" fmla="*/ 1233 w 1236"/>
                <a:gd name="T67" fmla="*/ 186 h 309"/>
                <a:gd name="T68" fmla="*/ 1223 w 1236"/>
                <a:gd name="T69" fmla="*/ 215 h 309"/>
                <a:gd name="T70" fmla="*/ 1208 w 1236"/>
                <a:gd name="T71" fmla="*/ 241 h 309"/>
                <a:gd name="T72" fmla="*/ 1187 w 1236"/>
                <a:gd name="T73" fmla="*/ 264 h 309"/>
                <a:gd name="T74" fmla="*/ 1162 w 1236"/>
                <a:gd name="T75" fmla="*/ 283 h 309"/>
                <a:gd name="T76" fmla="*/ 1134 w 1236"/>
                <a:gd name="T77" fmla="*/ 297 h 309"/>
                <a:gd name="T78" fmla="*/ 1102 w 1236"/>
                <a:gd name="T79" fmla="*/ 306 h 309"/>
                <a:gd name="T80" fmla="*/ 1067 w 1236"/>
                <a:gd name="T81" fmla="*/ 309 h 309"/>
                <a:gd name="T82" fmla="*/ 168 w 1236"/>
                <a:gd name="T83" fmla="*/ 309 h 309"/>
                <a:gd name="T84" fmla="*/ 135 w 1236"/>
                <a:gd name="T85" fmla="*/ 306 h 309"/>
                <a:gd name="T86" fmla="*/ 103 w 1236"/>
                <a:gd name="T87" fmla="*/ 297 h 309"/>
                <a:gd name="T88" fmla="*/ 75 w 1236"/>
                <a:gd name="T89" fmla="*/ 283 h 309"/>
                <a:gd name="T90" fmla="*/ 49 w 1236"/>
                <a:gd name="T91" fmla="*/ 264 h 309"/>
                <a:gd name="T92" fmla="*/ 29 w 1236"/>
                <a:gd name="T93" fmla="*/ 241 h 309"/>
                <a:gd name="T94" fmla="*/ 13 w 1236"/>
                <a:gd name="T95" fmla="*/ 215 h 309"/>
                <a:gd name="T96" fmla="*/ 4 w 1236"/>
                <a:gd name="T97" fmla="*/ 186 h 309"/>
                <a:gd name="T98" fmla="*/ 0 w 1236"/>
                <a:gd name="T99" fmla="*/ 155 h 309"/>
                <a:gd name="T100" fmla="*/ 4 w 1236"/>
                <a:gd name="T101" fmla="*/ 124 h 309"/>
                <a:gd name="T102" fmla="*/ 13 w 1236"/>
                <a:gd name="T103" fmla="*/ 95 h 309"/>
                <a:gd name="T104" fmla="*/ 29 w 1236"/>
                <a:gd name="T105" fmla="*/ 68 h 309"/>
                <a:gd name="T106" fmla="*/ 49 w 1236"/>
                <a:gd name="T107" fmla="*/ 46 h 309"/>
                <a:gd name="T108" fmla="*/ 75 w 1236"/>
                <a:gd name="T109" fmla="*/ 27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6"/>
                  </a:lnTo>
                  <a:lnTo>
                    <a:pt x="136" y="113"/>
                  </a:lnTo>
                  <a:lnTo>
                    <a:pt x="124" y="124"/>
                  </a:lnTo>
                  <a:lnTo>
                    <a:pt x="115" y="139"/>
                  </a:lnTo>
                  <a:lnTo>
                    <a:pt x="113" y="155"/>
                  </a:lnTo>
                  <a:lnTo>
                    <a:pt x="115" y="171"/>
                  </a:lnTo>
                  <a:lnTo>
                    <a:pt x="124" y="185"/>
                  </a:lnTo>
                  <a:lnTo>
                    <a:pt x="136" y="196"/>
                  </a:lnTo>
                  <a:lnTo>
                    <a:pt x="151" y="204"/>
                  </a:lnTo>
                  <a:lnTo>
                    <a:pt x="168" y="206"/>
                  </a:lnTo>
                  <a:lnTo>
                    <a:pt x="1067" y="206"/>
                  </a:lnTo>
                  <a:lnTo>
                    <a:pt x="1086" y="204"/>
                  </a:lnTo>
                  <a:lnTo>
                    <a:pt x="1101" y="196"/>
                  </a:lnTo>
                  <a:lnTo>
                    <a:pt x="1113" y="185"/>
                  </a:lnTo>
                  <a:lnTo>
                    <a:pt x="1121" y="171"/>
                  </a:lnTo>
                  <a:lnTo>
                    <a:pt x="1124" y="155"/>
                  </a:lnTo>
                  <a:lnTo>
                    <a:pt x="1121" y="139"/>
                  </a:lnTo>
                  <a:lnTo>
                    <a:pt x="1113" y="124"/>
                  </a:lnTo>
                  <a:lnTo>
                    <a:pt x="1101" y="113"/>
                  </a:lnTo>
                  <a:lnTo>
                    <a:pt x="1086" y="106"/>
                  </a:lnTo>
                  <a:lnTo>
                    <a:pt x="1067" y="103"/>
                  </a:lnTo>
                  <a:lnTo>
                    <a:pt x="168" y="103"/>
                  </a:lnTo>
                  <a:close/>
                  <a:moveTo>
                    <a:pt x="168" y="0"/>
                  </a:moveTo>
                  <a:lnTo>
                    <a:pt x="1067" y="0"/>
                  </a:lnTo>
                  <a:lnTo>
                    <a:pt x="1102" y="3"/>
                  </a:lnTo>
                  <a:lnTo>
                    <a:pt x="1134" y="12"/>
                  </a:lnTo>
                  <a:lnTo>
                    <a:pt x="1162" y="27"/>
                  </a:lnTo>
                  <a:lnTo>
                    <a:pt x="1187" y="46"/>
                  </a:lnTo>
                  <a:lnTo>
                    <a:pt x="1208" y="68"/>
                  </a:lnTo>
                  <a:lnTo>
                    <a:pt x="1223" y="95"/>
                  </a:lnTo>
                  <a:lnTo>
                    <a:pt x="1233" y="124"/>
                  </a:lnTo>
                  <a:lnTo>
                    <a:pt x="1236" y="155"/>
                  </a:lnTo>
                  <a:lnTo>
                    <a:pt x="1233" y="186"/>
                  </a:lnTo>
                  <a:lnTo>
                    <a:pt x="1223" y="215"/>
                  </a:lnTo>
                  <a:lnTo>
                    <a:pt x="1208" y="241"/>
                  </a:lnTo>
                  <a:lnTo>
                    <a:pt x="1187" y="264"/>
                  </a:lnTo>
                  <a:lnTo>
                    <a:pt x="1162" y="283"/>
                  </a:lnTo>
                  <a:lnTo>
                    <a:pt x="1134" y="297"/>
                  </a:lnTo>
                  <a:lnTo>
                    <a:pt x="1102" y="306"/>
                  </a:lnTo>
                  <a:lnTo>
                    <a:pt x="1067" y="309"/>
                  </a:lnTo>
                  <a:lnTo>
                    <a:pt x="168" y="309"/>
                  </a:lnTo>
                  <a:lnTo>
                    <a:pt x="135" y="306"/>
                  </a:lnTo>
                  <a:lnTo>
                    <a:pt x="103" y="297"/>
                  </a:lnTo>
                  <a:lnTo>
                    <a:pt x="75" y="283"/>
                  </a:lnTo>
                  <a:lnTo>
                    <a:pt x="49" y="264"/>
                  </a:lnTo>
                  <a:lnTo>
                    <a:pt x="29" y="241"/>
                  </a:lnTo>
                  <a:lnTo>
                    <a:pt x="13" y="215"/>
                  </a:lnTo>
                  <a:lnTo>
                    <a:pt x="4" y="186"/>
                  </a:lnTo>
                  <a:lnTo>
                    <a:pt x="0" y="155"/>
                  </a:lnTo>
                  <a:lnTo>
                    <a:pt x="4" y="124"/>
                  </a:lnTo>
                  <a:lnTo>
                    <a:pt x="13" y="95"/>
                  </a:lnTo>
                  <a:lnTo>
                    <a:pt x="29" y="68"/>
                  </a:lnTo>
                  <a:lnTo>
                    <a:pt x="49" y="46"/>
                  </a:lnTo>
                  <a:lnTo>
                    <a:pt x="75" y="27"/>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9" name="Freeform 119">
              <a:extLst>
                <a:ext uri="{FF2B5EF4-FFF2-40B4-BE49-F238E27FC236}">
                  <a16:creationId xmlns:a16="http://schemas.microsoft.com/office/drawing/2014/main" id="{969DCC2C-A256-4D78-9588-88B3ACD1B9C1}"/>
                </a:ext>
              </a:extLst>
            </p:cNvPr>
            <p:cNvSpPr>
              <a:spLocks noEditPoints="1"/>
            </p:cNvSpPr>
            <p:nvPr/>
          </p:nvSpPr>
          <p:spPr bwMode="auto">
            <a:xfrm>
              <a:off x="2543175" y="2405063"/>
              <a:ext cx="163513" cy="44450"/>
            </a:xfrm>
            <a:custGeom>
              <a:avLst/>
              <a:gdLst>
                <a:gd name="T0" fmla="*/ 168 w 1236"/>
                <a:gd name="T1" fmla="*/ 103 h 309"/>
                <a:gd name="T2" fmla="*/ 151 w 1236"/>
                <a:gd name="T3" fmla="*/ 105 h 309"/>
                <a:gd name="T4" fmla="*/ 136 w 1236"/>
                <a:gd name="T5" fmla="*/ 113 h 309"/>
                <a:gd name="T6" fmla="*/ 124 w 1236"/>
                <a:gd name="T7" fmla="*/ 124 h 309"/>
                <a:gd name="T8" fmla="*/ 115 w 1236"/>
                <a:gd name="T9" fmla="*/ 138 h 309"/>
                <a:gd name="T10" fmla="*/ 113 w 1236"/>
                <a:gd name="T11" fmla="*/ 154 h 309"/>
                <a:gd name="T12" fmla="*/ 115 w 1236"/>
                <a:gd name="T13" fmla="*/ 170 h 309"/>
                <a:gd name="T14" fmla="*/ 124 w 1236"/>
                <a:gd name="T15" fmla="*/ 185 h 309"/>
                <a:gd name="T16" fmla="*/ 136 w 1236"/>
                <a:gd name="T17" fmla="*/ 196 h 309"/>
                <a:gd name="T18" fmla="*/ 151 w 1236"/>
                <a:gd name="T19" fmla="*/ 203 h 309"/>
                <a:gd name="T20" fmla="*/ 168 w 1236"/>
                <a:gd name="T21" fmla="*/ 206 h 309"/>
                <a:gd name="T22" fmla="*/ 1067 w 1236"/>
                <a:gd name="T23" fmla="*/ 206 h 309"/>
                <a:gd name="T24" fmla="*/ 1086 w 1236"/>
                <a:gd name="T25" fmla="*/ 203 h 309"/>
                <a:gd name="T26" fmla="*/ 1101 w 1236"/>
                <a:gd name="T27" fmla="*/ 196 h 309"/>
                <a:gd name="T28" fmla="*/ 1113 w 1236"/>
                <a:gd name="T29" fmla="*/ 185 h 309"/>
                <a:gd name="T30" fmla="*/ 1121 w 1236"/>
                <a:gd name="T31" fmla="*/ 170 h 309"/>
                <a:gd name="T32" fmla="*/ 1124 w 1236"/>
                <a:gd name="T33" fmla="*/ 154 h 309"/>
                <a:gd name="T34" fmla="*/ 1121 w 1236"/>
                <a:gd name="T35" fmla="*/ 138 h 309"/>
                <a:gd name="T36" fmla="*/ 1113 w 1236"/>
                <a:gd name="T37" fmla="*/ 124 h 309"/>
                <a:gd name="T38" fmla="*/ 1101 w 1236"/>
                <a:gd name="T39" fmla="*/ 113 h 309"/>
                <a:gd name="T40" fmla="*/ 1086 w 1236"/>
                <a:gd name="T41" fmla="*/ 105 h 309"/>
                <a:gd name="T42" fmla="*/ 1067 w 1236"/>
                <a:gd name="T43" fmla="*/ 103 h 309"/>
                <a:gd name="T44" fmla="*/ 168 w 1236"/>
                <a:gd name="T45" fmla="*/ 103 h 309"/>
                <a:gd name="T46" fmla="*/ 168 w 1236"/>
                <a:gd name="T47" fmla="*/ 0 h 309"/>
                <a:gd name="T48" fmla="*/ 1067 w 1236"/>
                <a:gd name="T49" fmla="*/ 0 h 309"/>
                <a:gd name="T50" fmla="*/ 1102 w 1236"/>
                <a:gd name="T51" fmla="*/ 3 h 309"/>
                <a:gd name="T52" fmla="*/ 1134 w 1236"/>
                <a:gd name="T53" fmla="*/ 12 h 309"/>
                <a:gd name="T54" fmla="*/ 1162 w 1236"/>
                <a:gd name="T55" fmla="*/ 26 h 309"/>
                <a:gd name="T56" fmla="*/ 1187 w 1236"/>
                <a:gd name="T57" fmla="*/ 45 h 309"/>
                <a:gd name="T58" fmla="*/ 1208 w 1236"/>
                <a:gd name="T59" fmla="*/ 68 h 309"/>
                <a:gd name="T60" fmla="*/ 1223 w 1236"/>
                <a:gd name="T61" fmla="*/ 94 h 309"/>
                <a:gd name="T62" fmla="*/ 1233 w 1236"/>
                <a:gd name="T63" fmla="*/ 123 h 309"/>
                <a:gd name="T64" fmla="*/ 1236 w 1236"/>
                <a:gd name="T65" fmla="*/ 154 h 309"/>
                <a:gd name="T66" fmla="*/ 1233 w 1236"/>
                <a:gd name="T67" fmla="*/ 185 h 309"/>
                <a:gd name="T68" fmla="*/ 1223 w 1236"/>
                <a:gd name="T69" fmla="*/ 214 h 309"/>
                <a:gd name="T70" fmla="*/ 1208 w 1236"/>
                <a:gd name="T71" fmla="*/ 240 h 309"/>
                <a:gd name="T72" fmla="*/ 1187 w 1236"/>
                <a:gd name="T73" fmla="*/ 263 h 309"/>
                <a:gd name="T74" fmla="*/ 1162 w 1236"/>
                <a:gd name="T75" fmla="*/ 282 h 309"/>
                <a:gd name="T76" fmla="*/ 1134 w 1236"/>
                <a:gd name="T77" fmla="*/ 296 h 309"/>
                <a:gd name="T78" fmla="*/ 1102 w 1236"/>
                <a:gd name="T79" fmla="*/ 306 h 309"/>
                <a:gd name="T80" fmla="*/ 1067 w 1236"/>
                <a:gd name="T81" fmla="*/ 309 h 309"/>
                <a:gd name="T82" fmla="*/ 168 w 1236"/>
                <a:gd name="T83" fmla="*/ 309 h 309"/>
                <a:gd name="T84" fmla="*/ 135 w 1236"/>
                <a:gd name="T85" fmla="*/ 306 h 309"/>
                <a:gd name="T86" fmla="*/ 103 w 1236"/>
                <a:gd name="T87" fmla="*/ 296 h 309"/>
                <a:gd name="T88" fmla="*/ 75 w 1236"/>
                <a:gd name="T89" fmla="*/ 282 h 309"/>
                <a:gd name="T90" fmla="*/ 49 w 1236"/>
                <a:gd name="T91" fmla="*/ 263 h 309"/>
                <a:gd name="T92" fmla="*/ 29 w 1236"/>
                <a:gd name="T93" fmla="*/ 240 h 309"/>
                <a:gd name="T94" fmla="*/ 13 w 1236"/>
                <a:gd name="T95" fmla="*/ 214 h 309"/>
                <a:gd name="T96" fmla="*/ 4 w 1236"/>
                <a:gd name="T97" fmla="*/ 185 h 309"/>
                <a:gd name="T98" fmla="*/ 0 w 1236"/>
                <a:gd name="T99" fmla="*/ 154 h 309"/>
                <a:gd name="T100" fmla="*/ 4 w 1236"/>
                <a:gd name="T101" fmla="*/ 123 h 309"/>
                <a:gd name="T102" fmla="*/ 13 w 1236"/>
                <a:gd name="T103" fmla="*/ 94 h 309"/>
                <a:gd name="T104" fmla="*/ 29 w 1236"/>
                <a:gd name="T105" fmla="*/ 68 h 309"/>
                <a:gd name="T106" fmla="*/ 49 w 1236"/>
                <a:gd name="T107" fmla="*/ 45 h 309"/>
                <a:gd name="T108" fmla="*/ 75 w 1236"/>
                <a:gd name="T109" fmla="*/ 26 h 309"/>
                <a:gd name="T110" fmla="*/ 103 w 1236"/>
                <a:gd name="T111" fmla="*/ 12 h 309"/>
                <a:gd name="T112" fmla="*/ 135 w 1236"/>
                <a:gd name="T113" fmla="*/ 3 h 309"/>
                <a:gd name="T114" fmla="*/ 168 w 1236"/>
                <a:gd name="T115"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6" h="309">
                  <a:moveTo>
                    <a:pt x="168" y="103"/>
                  </a:moveTo>
                  <a:lnTo>
                    <a:pt x="151" y="105"/>
                  </a:lnTo>
                  <a:lnTo>
                    <a:pt x="136" y="113"/>
                  </a:lnTo>
                  <a:lnTo>
                    <a:pt x="124" y="124"/>
                  </a:lnTo>
                  <a:lnTo>
                    <a:pt x="115" y="138"/>
                  </a:lnTo>
                  <a:lnTo>
                    <a:pt x="113" y="154"/>
                  </a:lnTo>
                  <a:lnTo>
                    <a:pt x="115" y="170"/>
                  </a:lnTo>
                  <a:lnTo>
                    <a:pt x="124" y="185"/>
                  </a:lnTo>
                  <a:lnTo>
                    <a:pt x="136" y="196"/>
                  </a:lnTo>
                  <a:lnTo>
                    <a:pt x="151" y="203"/>
                  </a:lnTo>
                  <a:lnTo>
                    <a:pt x="168" y="206"/>
                  </a:lnTo>
                  <a:lnTo>
                    <a:pt x="1067" y="206"/>
                  </a:lnTo>
                  <a:lnTo>
                    <a:pt x="1086" y="203"/>
                  </a:lnTo>
                  <a:lnTo>
                    <a:pt x="1101" y="196"/>
                  </a:lnTo>
                  <a:lnTo>
                    <a:pt x="1113" y="185"/>
                  </a:lnTo>
                  <a:lnTo>
                    <a:pt x="1121" y="170"/>
                  </a:lnTo>
                  <a:lnTo>
                    <a:pt x="1124" y="154"/>
                  </a:lnTo>
                  <a:lnTo>
                    <a:pt x="1121" y="138"/>
                  </a:lnTo>
                  <a:lnTo>
                    <a:pt x="1113" y="124"/>
                  </a:lnTo>
                  <a:lnTo>
                    <a:pt x="1101" y="113"/>
                  </a:lnTo>
                  <a:lnTo>
                    <a:pt x="1086" y="105"/>
                  </a:lnTo>
                  <a:lnTo>
                    <a:pt x="1067" y="103"/>
                  </a:lnTo>
                  <a:lnTo>
                    <a:pt x="168" y="103"/>
                  </a:lnTo>
                  <a:close/>
                  <a:moveTo>
                    <a:pt x="168" y="0"/>
                  </a:moveTo>
                  <a:lnTo>
                    <a:pt x="1067" y="0"/>
                  </a:lnTo>
                  <a:lnTo>
                    <a:pt x="1102" y="3"/>
                  </a:lnTo>
                  <a:lnTo>
                    <a:pt x="1134" y="12"/>
                  </a:lnTo>
                  <a:lnTo>
                    <a:pt x="1162" y="26"/>
                  </a:lnTo>
                  <a:lnTo>
                    <a:pt x="1187" y="45"/>
                  </a:lnTo>
                  <a:lnTo>
                    <a:pt x="1208" y="68"/>
                  </a:lnTo>
                  <a:lnTo>
                    <a:pt x="1223" y="94"/>
                  </a:lnTo>
                  <a:lnTo>
                    <a:pt x="1233" y="123"/>
                  </a:lnTo>
                  <a:lnTo>
                    <a:pt x="1236" y="154"/>
                  </a:lnTo>
                  <a:lnTo>
                    <a:pt x="1233" y="185"/>
                  </a:lnTo>
                  <a:lnTo>
                    <a:pt x="1223" y="214"/>
                  </a:lnTo>
                  <a:lnTo>
                    <a:pt x="1208" y="240"/>
                  </a:lnTo>
                  <a:lnTo>
                    <a:pt x="1187" y="263"/>
                  </a:lnTo>
                  <a:lnTo>
                    <a:pt x="1162" y="282"/>
                  </a:lnTo>
                  <a:lnTo>
                    <a:pt x="1134" y="296"/>
                  </a:lnTo>
                  <a:lnTo>
                    <a:pt x="1102" y="306"/>
                  </a:lnTo>
                  <a:lnTo>
                    <a:pt x="1067" y="309"/>
                  </a:lnTo>
                  <a:lnTo>
                    <a:pt x="168" y="309"/>
                  </a:lnTo>
                  <a:lnTo>
                    <a:pt x="135" y="306"/>
                  </a:lnTo>
                  <a:lnTo>
                    <a:pt x="103" y="296"/>
                  </a:lnTo>
                  <a:lnTo>
                    <a:pt x="75" y="282"/>
                  </a:lnTo>
                  <a:lnTo>
                    <a:pt x="49" y="263"/>
                  </a:lnTo>
                  <a:lnTo>
                    <a:pt x="29" y="240"/>
                  </a:lnTo>
                  <a:lnTo>
                    <a:pt x="13" y="214"/>
                  </a:lnTo>
                  <a:lnTo>
                    <a:pt x="4" y="185"/>
                  </a:lnTo>
                  <a:lnTo>
                    <a:pt x="0" y="154"/>
                  </a:lnTo>
                  <a:lnTo>
                    <a:pt x="4" y="123"/>
                  </a:lnTo>
                  <a:lnTo>
                    <a:pt x="13" y="94"/>
                  </a:lnTo>
                  <a:lnTo>
                    <a:pt x="29" y="68"/>
                  </a:lnTo>
                  <a:lnTo>
                    <a:pt x="49" y="45"/>
                  </a:lnTo>
                  <a:lnTo>
                    <a:pt x="75" y="26"/>
                  </a:lnTo>
                  <a:lnTo>
                    <a:pt x="103" y="12"/>
                  </a:lnTo>
                  <a:lnTo>
                    <a:pt x="135" y="3"/>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pic>
        <p:nvPicPr>
          <p:cNvPr id="70" name="Grafika 78">
            <a:hlinkClick r:id="rId3"/>
            <a:extLst>
              <a:ext uri="{FF2B5EF4-FFF2-40B4-BE49-F238E27FC236}">
                <a16:creationId xmlns:a16="http://schemas.microsoft.com/office/drawing/2014/main" id="{C20E8D60-D07F-4729-A362-95D74B8D73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2313" y="2257772"/>
            <a:ext cx="2457237" cy="1535773"/>
          </a:xfrm>
          <a:prstGeom prst="rect">
            <a:avLst/>
          </a:prstGeom>
        </p:spPr>
      </p:pic>
      <p:pic>
        <p:nvPicPr>
          <p:cNvPr id="71" name="Grafika 79">
            <a:extLst>
              <a:ext uri="{FF2B5EF4-FFF2-40B4-BE49-F238E27FC236}">
                <a16:creationId xmlns:a16="http://schemas.microsoft.com/office/drawing/2014/main" id="{70D7D8CD-0897-4D59-9F00-5BEA9705BF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2365" y="2257772"/>
            <a:ext cx="2457237" cy="1535773"/>
          </a:xfrm>
          <a:prstGeom prst="rect">
            <a:avLst/>
          </a:prstGeom>
        </p:spPr>
      </p:pic>
      <p:sp>
        <p:nvSpPr>
          <p:cNvPr id="72" name="Prostokąt: zaokrąglone rogi 85">
            <a:extLst>
              <a:ext uri="{FF2B5EF4-FFF2-40B4-BE49-F238E27FC236}">
                <a16:creationId xmlns:a16="http://schemas.microsoft.com/office/drawing/2014/main" id="{B12D6C05-B019-4287-945E-C47C0357DC9B}"/>
              </a:ext>
            </a:extLst>
          </p:cNvPr>
          <p:cNvSpPr/>
          <p:nvPr/>
        </p:nvSpPr>
        <p:spPr>
          <a:xfrm>
            <a:off x="952455" y="3891271"/>
            <a:ext cx="6743636" cy="1092997"/>
          </a:xfrm>
          <a:prstGeom prst="roundRect">
            <a:avLst>
              <a:gd name="adj" fmla="val 50000"/>
            </a:avLst>
          </a:prstGeom>
          <a:gradFill>
            <a:gsLst>
              <a:gs pos="0">
                <a:schemeClr val="bg1">
                  <a:lumMod val="8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3" name="Grupa 87">
            <a:extLst>
              <a:ext uri="{FF2B5EF4-FFF2-40B4-BE49-F238E27FC236}">
                <a16:creationId xmlns:a16="http://schemas.microsoft.com/office/drawing/2014/main" id="{B3A95369-7368-4B4C-A10D-B4DF9B3EA3EE}"/>
              </a:ext>
            </a:extLst>
          </p:cNvPr>
          <p:cNvGrpSpPr/>
          <p:nvPr/>
        </p:nvGrpSpPr>
        <p:grpSpPr>
          <a:xfrm>
            <a:off x="7595104" y="3808420"/>
            <a:ext cx="2997650" cy="453662"/>
            <a:chOff x="5879524" y="3918908"/>
            <a:chExt cx="2997650" cy="453662"/>
          </a:xfrm>
        </p:grpSpPr>
        <p:sp>
          <p:nvSpPr>
            <p:cNvPr id="74" name="Freeform: Shape 33">
              <a:extLst>
                <a:ext uri="{FF2B5EF4-FFF2-40B4-BE49-F238E27FC236}">
                  <a16:creationId xmlns:a16="http://schemas.microsoft.com/office/drawing/2014/main" id="{71CA2DC9-A444-4F68-AAE7-C47D7923FB14}"/>
                </a:ext>
              </a:extLst>
            </p:cNvPr>
            <p:cNvSpPr/>
            <p:nvPr/>
          </p:nvSpPr>
          <p:spPr>
            <a:xfrm>
              <a:off x="5879524" y="3918908"/>
              <a:ext cx="2984140" cy="270066"/>
            </a:xfrm>
            <a:custGeom>
              <a:avLst/>
              <a:gdLst>
                <a:gd name="connsiteX0" fmla="*/ 0 w 3196046"/>
                <a:gd name="connsiteY0" fmla="*/ 0 h 270066"/>
                <a:gd name="connsiteX1" fmla="*/ 322217 w 3196046"/>
                <a:gd name="connsiteY1" fmla="*/ 200298 h 270066"/>
                <a:gd name="connsiteX2" fmla="*/ 592183 w 3196046"/>
                <a:gd name="connsiteY2" fmla="*/ 17418 h 270066"/>
                <a:gd name="connsiteX3" fmla="*/ 853440 w 3196046"/>
                <a:gd name="connsiteY3" fmla="*/ 226423 h 270066"/>
                <a:gd name="connsiteX4" fmla="*/ 1097280 w 3196046"/>
                <a:gd name="connsiteY4" fmla="*/ 52252 h 270066"/>
                <a:gd name="connsiteX5" fmla="*/ 1349828 w 3196046"/>
                <a:gd name="connsiteY5" fmla="*/ 226423 h 270066"/>
                <a:gd name="connsiteX6" fmla="*/ 1602377 w 3196046"/>
                <a:gd name="connsiteY6" fmla="*/ 52252 h 270066"/>
                <a:gd name="connsiteX7" fmla="*/ 1854926 w 3196046"/>
                <a:gd name="connsiteY7" fmla="*/ 243840 h 270066"/>
                <a:gd name="connsiteX8" fmla="*/ 2107474 w 3196046"/>
                <a:gd name="connsiteY8" fmla="*/ 43543 h 270066"/>
                <a:gd name="connsiteX9" fmla="*/ 2386148 w 3196046"/>
                <a:gd name="connsiteY9" fmla="*/ 269966 h 270066"/>
                <a:gd name="connsiteX10" fmla="*/ 2647406 w 3196046"/>
                <a:gd name="connsiteY10" fmla="*/ 69669 h 270066"/>
                <a:gd name="connsiteX11" fmla="*/ 2882537 w 3196046"/>
                <a:gd name="connsiteY11" fmla="*/ 269966 h 270066"/>
                <a:gd name="connsiteX12" fmla="*/ 3196046 w 3196046"/>
                <a:gd name="connsiteY12" fmla="*/ 95795 h 27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6046" h="270066">
                  <a:moveTo>
                    <a:pt x="0" y="0"/>
                  </a:moveTo>
                  <a:cubicBezTo>
                    <a:pt x="111760" y="98697"/>
                    <a:pt x="223520" y="197395"/>
                    <a:pt x="322217" y="200298"/>
                  </a:cubicBezTo>
                  <a:cubicBezTo>
                    <a:pt x="420914" y="203201"/>
                    <a:pt x="503646" y="13064"/>
                    <a:pt x="592183" y="17418"/>
                  </a:cubicBezTo>
                  <a:cubicBezTo>
                    <a:pt x="680720" y="21772"/>
                    <a:pt x="769257" y="220617"/>
                    <a:pt x="853440" y="226423"/>
                  </a:cubicBezTo>
                  <a:cubicBezTo>
                    <a:pt x="937623" y="232229"/>
                    <a:pt x="1014549" y="52252"/>
                    <a:pt x="1097280" y="52252"/>
                  </a:cubicBezTo>
                  <a:cubicBezTo>
                    <a:pt x="1180011" y="52252"/>
                    <a:pt x="1265645" y="226423"/>
                    <a:pt x="1349828" y="226423"/>
                  </a:cubicBezTo>
                  <a:cubicBezTo>
                    <a:pt x="1434011" y="226423"/>
                    <a:pt x="1518194" y="49349"/>
                    <a:pt x="1602377" y="52252"/>
                  </a:cubicBezTo>
                  <a:cubicBezTo>
                    <a:pt x="1686560" y="55155"/>
                    <a:pt x="1770743" y="245291"/>
                    <a:pt x="1854926" y="243840"/>
                  </a:cubicBezTo>
                  <a:cubicBezTo>
                    <a:pt x="1939109" y="242389"/>
                    <a:pt x="2018937" y="39189"/>
                    <a:pt x="2107474" y="43543"/>
                  </a:cubicBezTo>
                  <a:cubicBezTo>
                    <a:pt x="2196011" y="47897"/>
                    <a:pt x="2296159" y="265612"/>
                    <a:pt x="2386148" y="269966"/>
                  </a:cubicBezTo>
                  <a:cubicBezTo>
                    <a:pt x="2476137" y="274320"/>
                    <a:pt x="2564675" y="69669"/>
                    <a:pt x="2647406" y="69669"/>
                  </a:cubicBezTo>
                  <a:cubicBezTo>
                    <a:pt x="2730137" y="69669"/>
                    <a:pt x="2791097" y="265612"/>
                    <a:pt x="2882537" y="269966"/>
                  </a:cubicBezTo>
                  <a:cubicBezTo>
                    <a:pt x="2973977" y="274320"/>
                    <a:pt x="3146698" y="136435"/>
                    <a:pt x="3196046" y="95795"/>
                  </a:cubicBezTo>
                </a:path>
              </a:pathLst>
            </a:cu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5" name="Freeform: Shape 37">
              <a:extLst>
                <a:ext uri="{FF2B5EF4-FFF2-40B4-BE49-F238E27FC236}">
                  <a16:creationId xmlns:a16="http://schemas.microsoft.com/office/drawing/2014/main" id="{F75C8998-4658-4D21-A131-50C16D230C93}"/>
                </a:ext>
              </a:extLst>
            </p:cNvPr>
            <p:cNvSpPr/>
            <p:nvPr/>
          </p:nvSpPr>
          <p:spPr>
            <a:xfrm>
              <a:off x="5893034" y="4102504"/>
              <a:ext cx="2984140" cy="270066"/>
            </a:xfrm>
            <a:custGeom>
              <a:avLst/>
              <a:gdLst>
                <a:gd name="connsiteX0" fmla="*/ 0 w 3196046"/>
                <a:gd name="connsiteY0" fmla="*/ 0 h 270066"/>
                <a:gd name="connsiteX1" fmla="*/ 322217 w 3196046"/>
                <a:gd name="connsiteY1" fmla="*/ 200298 h 270066"/>
                <a:gd name="connsiteX2" fmla="*/ 592183 w 3196046"/>
                <a:gd name="connsiteY2" fmla="*/ 17418 h 270066"/>
                <a:gd name="connsiteX3" fmla="*/ 853440 w 3196046"/>
                <a:gd name="connsiteY3" fmla="*/ 226423 h 270066"/>
                <a:gd name="connsiteX4" fmla="*/ 1097280 w 3196046"/>
                <a:gd name="connsiteY4" fmla="*/ 52252 h 270066"/>
                <a:gd name="connsiteX5" fmla="*/ 1349828 w 3196046"/>
                <a:gd name="connsiteY5" fmla="*/ 226423 h 270066"/>
                <a:gd name="connsiteX6" fmla="*/ 1602377 w 3196046"/>
                <a:gd name="connsiteY6" fmla="*/ 52252 h 270066"/>
                <a:gd name="connsiteX7" fmla="*/ 1854926 w 3196046"/>
                <a:gd name="connsiteY7" fmla="*/ 243840 h 270066"/>
                <a:gd name="connsiteX8" fmla="*/ 2107474 w 3196046"/>
                <a:gd name="connsiteY8" fmla="*/ 43543 h 270066"/>
                <a:gd name="connsiteX9" fmla="*/ 2386148 w 3196046"/>
                <a:gd name="connsiteY9" fmla="*/ 269966 h 270066"/>
                <a:gd name="connsiteX10" fmla="*/ 2647406 w 3196046"/>
                <a:gd name="connsiteY10" fmla="*/ 69669 h 270066"/>
                <a:gd name="connsiteX11" fmla="*/ 2882537 w 3196046"/>
                <a:gd name="connsiteY11" fmla="*/ 269966 h 270066"/>
                <a:gd name="connsiteX12" fmla="*/ 3196046 w 3196046"/>
                <a:gd name="connsiteY12" fmla="*/ 95795 h 27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6046" h="270066">
                  <a:moveTo>
                    <a:pt x="0" y="0"/>
                  </a:moveTo>
                  <a:cubicBezTo>
                    <a:pt x="111760" y="98697"/>
                    <a:pt x="223520" y="197395"/>
                    <a:pt x="322217" y="200298"/>
                  </a:cubicBezTo>
                  <a:cubicBezTo>
                    <a:pt x="420914" y="203201"/>
                    <a:pt x="503646" y="13064"/>
                    <a:pt x="592183" y="17418"/>
                  </a:cubicBezTo>
                  <a:cubicBezTo>
                    <a:pt x="680720" y="21772"/>
                    <a:pt x="769257" y="220617"/>
                    <a:pt x="853440" y="226423"/>
                  </a:cubicBezTo>
                  <a:cubicBezTo>
                    <a:pt x="937623" y="232229"/>
                    <a:pt x="1014549" y="52252"/>
                    <a:pt x="1097280" y="52252"/>
                  </a:cubicBezTo>
                  <a:cubicBezTo>
                    <a:pt x="1180011" y="52252"/>
                    <a:pt x="1265645" y="226423"/>
                    <a:pt x="1349828" y="226423"/>
                  </a:cubicBezTo>
                  <a:cubicBezTo>
                    <a:pt x="1434011" y="226423"/>
                    <a:pt x="1518194" y="49349"/>
                    <a:pt x="1602377" y="52252"/>
                  </a:cubicBezTo>
                  <a:cubicBezTo>
                    <a:pt x="1686560" y="55155"/>
                    <a:pt x="1770743" y="245291"/>
                    <a:pt x="1854926" y="243840"/>
                  </a:cubicBezTo>
                  <a:cubicBezTo>
                    <a:pt x="1939109" y="242389"/>
                    <a:pt x="2018937" y="39189"/>
                    <a:pt x="2107474" y="43543"/>
                  </a:cubicBezTo>
                  <a:cubicBezTo>
                    <a:pt x="2196011" y="47897"/>
                    <a:pt x="2296159" y="265612"/>
                    <a:pt x="2386148" y="269966"/>
                  </a:cubicBezTo>
                  <a:cubicBezTo>
                    <a:pt x="2476137" y="274320"/>
                    <a:pt x="2564675" y="69669"/>
                    <a:pt x="2647406" y="69669"/>
                  </a:cubicBezTo>
                  <a:cubicBezTo>
                    <a:pt x="2730137" y="69669"/>
                    <a:pt x="2791097" y="265612"/>
                    <a:pt x="2882537" y="269966"/>
                  </a:cubicBezTo>
                  <a:cubicBezTo>
                    <a:pt x="2973977" y="274320"/>
                    <a:pt x="3146698" y="136435"/>
                    <a:pt x="3196046" y="95795"/>
                  </a:cubicBezTo>
                </a:path>
              </a:pathLst>
            </a:cu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6" name="Grupa 88">
            <a:extLst>
              <a:ext uri="{FF2B5EF4-FFF2-40B4-BE49-F238E27FC236}">
                <a16:creationId xmlns:a16="http://schemas.microsoft.com/office/drawing/2014/main" id="{CEA2C139-78C1-4975-AF54-67ABB7CD3C1E}"/>
              </a:ext>
            </a:extLst>
          </p:cNvPr>
          <p:cNvGrpSpPr/>
          <p:nvPr/>
        </p:nvGrpSpPr>
        <p:grpSpPr>
          <a:xfrm>
            <a:off x="8057129" y="4335770"/>
            <a:ext cx="2302594" cy="1673896"/>
            <a:chOff x="4975733" y="4533608"/>
            <a:chExt cx="2302594" cy="1673896"/>
          </a:xfrm>
        </p:grpSpPr>
        <p:sp>
          <p:nvSpPr>
            <p:cNvPr id="77" name="TextBox 36">
              <a:extLst>
                <a:ext uri="{FF2B5EF4-FFF2-40B4-BE49-F238E27FC236}">
                  <a16:creationId xmlns:a16="http://schemas.microsoft.com/office/drawing/2014/main" id="{EEBBD187-C21E-4149-8B42-812FAC8093AE}"/>
                </a:ext>
              </a:extLst>
            </p:cNvPr>
            <p:cNvSpPr txBox="1"/>
            <p:nvPr/>
          </p:nvSpPr>
          <p:spPr>
            <a:xfrm>
              <a:off x="5364088" y="5838172"/>
              <a:ext cx="1525885" cy="369332"/>
            </a:xfrm>
            <a:prstGeom prst="rect">
              <a:avLst/>
            </a:prstGeom>
            <a:noFill/>
          </p:spPr>
          <p:txBody>
            <a:bodyPr wrap="square" rtlCol="0">
              <a:spAutoFit/>
            </a:bodyPr>
            <a:lstStyle/>
            <a:p>
              <a:r>
                <a:rPr lang="pl-PL" dirty="0">
                  <a:solidFill>
                    <a:schemeClr val="tx1">
                      <a:lumMod val="75000"/>
                      <a:lumOff val="25000"/>
                    </a:schemeClr>
                  </a:solidFill>
                </a:rPr>
                <a:t>Projekt </a:t>
              </a:r>
              <a:r>
                <a:rPr lang="pl-PL" dirty="0" err="1">
                  <a:solidFill>
                    <a:schemeClr val="tx1">
                      <a:lumMod val="75000"/>
                      <a:lumOff val="25000"/>
                    </a:schemeClr>
                  </a:solidFill>
                </a:rPr>
                <a:t>Natick</a:t>
              </a:r>
              <a:endParaRPr lang="pl-PL" dirty="0">
                <a:solidFill>
                  <a:schemeClr val="tx1">
                    <a:lumMod val="75000"/>
                    <a:lumOff val="25000"/>
                  </a:schemeClr>
                </a:solidFill>
              </a:endParaRPr>
            </a:p>
          </p:txBody>
        </p:sp>
        <p:pic>
          <p:nvPicPr>
            <p:cNvPr id="78" name="Grafika 82">
              <a:extLst>
                <a:ext uri="{FF2B5EF4-FFF2-40B4-BE49-F238E27FC236}">
                  <a16:creationId xmlns:a16="http://schemas.microsoft.com/office/drawing/2014/main" id="{C5E59712-92D7-4160-B354-648A032945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5733" y="4533608"/>
              <a:ext cx="2302594" cy="1253347"/>
            </a:xfrm>
            <a:prstGeom prst="rect">
              <a:avLst/>
            </a:prstGeom>
          </p:spPr>
        </p:pic>
      </p:grpSp>
    </p:spTree>
    <p:extLst>
      <p:ext uri="{BB962C8B-B14F-4D97-AF65-F5344CB8AC3E}">
        <p14:creationId xmlns:p14="http://schemas.microsoft.com/office/powerpoint/2010/main" val="144561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00"/>
                                        <p:tgtEl>
                                          <p:spTgt spid="61"/>
                                        </p:tgtEl>
                                      </p:cBhvr>
                                    </p:animEffect>
                                    <p:anim calcmode="lin" valueType="num">
                                      <p:cBhvr>
                                        <p:cTn id="31" dur="1000"/>
                                        <p:tgtEl>
                                          <p:spTgt spid="61"/>
                                        </p:tgtEl>
                                        <p:attrNameLst>
                                          <p:attrName>ppt_x</p:attrName>
                                        </p:attrNameLst>
                                      </p:cBhvr>
                                      <p:tavLst>
                                        <p:tav tm="0">
                                          <p:val>
                                            <p:strVal val="ppt_x"/>
                                          </p:val>
                                        </p:tav>
                                        <p:tav tm="100000">
                                          <p:val>
                                            <p:strVal val="ppt_x"/>
                                          </p:val>
                                        </p:tav>
                                      </p:tavLst>
                                    </p:anim>
                                    <p:anim calcmode="lin" valueType="num">
                                      <p:cBhvr>
                                        <p:cTn id="32" dur="1000"/>
                                        <p:tgtEl>
                                          <p:spTgt spid="61"/>
                                        </p:tgtEl>
                                        <p:attrNameLst>
                                          <p:attrName>ppt_y</p:attrName>
                                        </p:attrNameLst>
                                      </p:cBhvr>
                                      <p:tavLst>
                                        <p:tav tm="0">
                                          <p:val>
                                            <p:strVal val="ppt_y"/>
                                          </p:val>
                                        </p:tav>
                                        <p:tav tm="100000">
                                          <p:val>
                                            <p:strVal val="ppt_y+.1"/>
                                          </p:val>
                                        </p:tav>
                                      </p:tavLst>
                                    </p:anim>
                                    <p:set>
                                      <p:cBhvr>
                                        <p:cTn id="33" dur="1" fill="hold">
                                          <p:stCondLst>
                                            <p:cond delay="999"/>
                                          </p:stCondLst>
                                        </p:cTn>
                                        <p:tgtEl>
                                          <p:spTgt spid="6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1000"/>
                                        <p:tgtEl>
                                          <p:spTgt spid="76"/>
                                        </p:tgtEl>
                                      </p:cBhvr>
                                    </p:animEffect>
                                    <p:anim calcmode="lin" valueType="num">
                                      <p:cBhvr>
                                        <p:cTn id="45" dur="1000" fill="hold"/>
                                        <p:tgtEl>
                                          <p:spTgt spid="76"/>
                                        </p:tgtEl>
                                        <p:attrNameLst>
                                          <p:attrName>ppt_x</p:attrName>
                                        </p:attrNameLst>
                                      </p:cBhvr>
                                      <p:tavLst>
                                        <p:tav tm="0">
                                          <p:val>
                                            <p:strVal val="#ppt_x"/>
                                          </p:val>
                                        </p:tav>
                                        <p:tav tm="100000">
                                          <p:val>
                                            <p:strVal val="#ppt_x"/>
                                          </p:val>
                                        </p:tav>
                                      </p:tavLst>
                                    </p:anim>
                                    <p:anim calcmode="lin" valueType="num">
                                      <p:cBhvr>
                                        <p:cTn id="46"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33D8-22B8-4D1B-B30D-05670DB697F9}"/>
              </a:ext>
            </a:extLst>
          </p:cNvPr>
          <p:cNvSpPr>
            <a:spLocks noGrp="1"/>
          </p:cNvSpPr>
          <p:nvPr>
            <p:ph type="title"/>
          </p:nvPr>
        </p:nvSpPr>
        <p:spPr/>
        <p:txBody>
          <a:bodyPr/>
          <a:lstStyle/>
          <a:p>
            <a:r>
              <a:rPr lang="pl-PL" dirty="0"/>
              <a:t>Jak działa </a:t>
            </a:r>
            <a:r>
              <a:rPr lang="pl-PL" dirty="0" err="1"/>
              <a:t>Azure</a:t>
            </a:r>
            <a:r>
              <a:rPr lang="pl-PL" dirty="0"/>
              <a:t>?</a:t>
            </a:r>
          </a:p>
        </p:txBody>
      </p:sp>
      <p:grpSp>
        <p:nvGrpSpPr>
          <p:cNvPr id="77" name="Group 76">
            <a:extLst>
              <a:ext uri="{FF2B5EF4-FFF2-40B4-BE49-F238E27FC236}">
                <a16:creationId xmlns:a16="http://schemas.microsoft.com/office/drawing/2014/main" id="{F2187D5F-E8F8-4869-8B48-5047A8FF551C}"/>
              </a:ext>
            </a:extLst>
          </p:cNvPr>
          <p:cNvGrpSpPr/>
          <p:nvPr/>
        </p:nvGrpSpPr>
        <p:grpSpPr>
          <a:xfrm>
            <a:off x="2321952" y="4163743"/>
            <a:ext cx="1763091" cy="1146773"/>
            <a:chOff x="2321952" y="4163743"/>
            <a:chExt cx="1763091" cy="1146773"/>
          </a:xfrm>
        </p:grpSpPr>
        <p:grpSp>
          <p:nvGrpSpPr>
            <p:cNvPr id="4" name="Grupa 222">
              <a:extLst>
                <a:ext uri="{FF2B5EF4-FFF2-40B4-BE49-F238E27FC236}">
                  <a16:creationId xmlns:a16="http://schemas.microsoft.com/office/drawing/2014/main" id="{FDCEB579-2A15-46FF-9997-3BA5C1FA24F1}"/>
                </a:ext>
              </a:extLst>
            </p:cNvPr>
            <p:cNvGrpSpPr/>
            <p:nvPr/>
          </p:nvGrpSpPr>
          <p:grpSpPr>
            <a:xfrm>
              <a:off x="2321952" y="4439242"/>
              <a:ext cx="595772" cy="595772"/>
              <a:chOff x="5476875" y="6105525"/>
              <a:chExt cx="390525" cy="390525"/>
            </a:xfrm>
            <a:solidFill>
              <a:srgbClr val="0E6EDF"/>
            </a:solidFill>
          </p:grpSpPr>
          <p:sp>
            <p:nvSpPr>
              <p:cNvPr id="5" name="Freeform 209">
                <a:extLst>
                  <a:ext uri="{FF2B5EF4-FFF2-40B4-BE49-F238E27FC236}">
                    <a16:creationId xmlns:a16="http://schemas.microsoft.com/office/drawing/2014/main" id="{E175C97A-13FA-4B59-91D9-7D63D8FB62C7}"/>
                  </a:ext>
                </a:extLst>
              </p:cNvPr>
              <p:cNvSpPr>
                <a:spLocks noEditPoints="1"/>
              </p:cNvSpPr>
              <p:nvPr/>
            </p:nvSpPr>
            <p:spPr bwMode="auto">
              <a:xfrm>
                <a:off x="5476875" y="6105525"/>
                <a:ext cx="390525" cy="390525"/>
              </a:xfrm>
              <a:custGeom>
                <a:avLst/>
                <a:gdLst>
                  <a:gd name="T0" fmla="*/ 788 w 3442"/>
                  <a:gd name="T1" fmla="*/ 995 h 3446"/>
                  <a:gd name="T2" fmla="*/ 752 w 3442"/>
                  <a:gd name="T3" fmla="*/ 1277 h 3446"/>
                  <a:gd name="T4" fmla="*/ 711 w 3442"/>
                  <a:gd name="T5" fmla="*/ 1428 h 3446"/>
                  <a:gd name="T6" fmla="*/ 788 w 3442"/>
                  <a:gd name="T7" fmla="*/ 1745 h 3446"/>
                  <a:gd name="T8" fmla="*/ 752 w 3442"/>
                  <a:gd name="T9" fmla="*/ 2029 h 3446"/>
                  <a:gd name="T10" fmla="*/ 711 w 3442"/>
                  <a:gd name="T11" fmla="*/ 2179 h 3446"/>
                  <a:gd name="T12" fmla="*/ 788 w 3442"/>
                  <a:gd name="T13" fmla="*/ 2495 h 3446"/>
                  <a:gd name="T14" fmla="*/ 894 w 3442"/>
                  <a:gd name="T15" fmla="*/ 2713 h 3446"/>
                  <a:gd name="T16" fmla="*/ 1049 w 3442"/>
                  <a:gd name="T17" fmla="*/ 2713 h 3446"/>
                  <a:gd name="T18" fmla="*/ 1346 w 3442"/>
                  <a:gd name="T19" fmla="*/ 2653 h 3446"/>
                  <a:gd name="T20" fmla="*/ 1643 w 3442"/>
                  <a:gd name="T21" fmla="*/ 2713 h 3446"/>
                  <a:gd name="T22" fmla="*/ 1798 w 3442"/>
                  <a:gd name="T23" fmla="*/ 2713 h 3446"/>
                  <a:gd name="T24" fmla="*/ 2096 w 3442"/>
                  <a:gd name="T25" fmla="*/ 2653 h 3446"/>
                  <a:gd name="T26" fmla="*/ 2393 w 3442"/>
                  <a:gd name="T27" fmla="*/ 2713 h 3446"/>
                  <a:gd name="T28" fmla="*/ 2549 w 3442"/>
                  <a:gd name="T29" fmla="*/ 2713 h 3446"/>
                  <a:gd name="T30" fmla="*/ 2654 w 3442"/>
                  <a:gd name="T31" fmla="*/ 2495 h 3446"/>
                  <a:gd name="T32" fmla="*/ 2731 w 3442"/>
                  <a:gd name="T33" fmla="*/ 2179 h 3446"/>
                  <a:gd name="T34" fmla="*/ 2690 w 3442"/>
                  <a:gd name="T35" fmla="*/ 2029 h 3446"/>
                  <a:gd name="T36" fmla="*/ 2654 w 3442"/>
                  <a:gd name="T37" fmla="*/ 1745 h 3446"/>
                  <a:gd name="T38" fmla="*/ 2731 w 3442"/>
                  <a:gd name="T39" fmla="*/ 1428 h 3446"/>
                  <a:gd name="T40" fmla="*/ 2690 w 3442"/>
                  <a:gd name="T41" fmla="*/ 1277 h 3446"/>
                  <a:gd name="T42" fmla="*/ 2654 w 3442"/>
                  <a:gd name="T43" fmla="*/ 995 h 3446"/>
                  <a:gd name="T44" fmla="*/ 2551 w 3442"/>
                  <a:gd name="T45" fmla="*/ 640 h 3446"/>
                  <a:gd name="T46" fmla="*/ 2414 w 3442"/>
                  <a:gd name="T47" fmla="*/ 769 h 3446"/>
                  <a:gd name="T48" fmla="*/ 2137 w 3442"/>
                  <a:gd name="T49" fmla="*/ 782 h 3446"/>
                  <a:gd name="T50" fmla="*/ 1802 w 3442"/>
                  <a:gd name="T51" fmla="*/ 640 h 3446"/>
                  <a:gd name="T52" fmla="*/ 1663 w 3442"/>
                  <a:gd name="T53" fmla="*/ 769 h 3446"/>
                  <a:gd name="T54" fmla="*/ 1387 w 3442"/>
                  <a:gd name="T55" fmla="*/ 782 h 3446"/>
                  <a:gd name="T56" fmla="*/ 1052 w 3442"/>
                  <a:gd name="T57" fmla="*/ 640 h 3446"/>
                  <a:gd name="T58" fmla="*/ 914 w 3442"/>
                  <a:gd name="T59" fmla="*/ 769 h 3446"/>
                  <a:gd name="T60" fmla="*/ 1042 w 3442"/>
                  <a:gd name="T61" fmla="*/ 40 h 3446"/>
                  <a:gd name="T62" fmla="*/ 1324 w 3442"/>
                  <a:gd name="T63" fmla="*/ 3 h 3446"/>
                  <a:gd name="T64" fmla="*/ 1640 w 3442"/>
                  <a:gd name="T65" fmla="*/ 81 h 3446"/>
                  <a:gd name="T66" fmla="*/ 1791 w 3442"/>
                  <a:gd name="T67" fmla="*/ 40 h 3446"/>
                  <a:gd name="T68" fmla="*/ 2075 w 3442"/>
                  <a:gd name="T69" fmla="*/ 3 h 3446"/>
                  <a:gd name="T70" fmla="*/ 2390 w 3442"/>
                  <a:gd name="T71" fmla="*/ 81 h 3446"/>
                  <a:gd name="T72" fmla="*/ 2541 w 3442"/>
                  <a:gd name="T73" fmla="*/ 40 h 3446"/>
                  <a:gd name="T74" fmla="*/ 2965 w 3442"/>
                  <a:gd name="T75" fmla="*/ 560 h 3446"/>
                  <a:gd name="T76" fmla="*/ 3431 w 3442"/>
                  <a:gd name="T77" fmla="*/ 1013 h 3446"/>
                  <a:gd name="T78" fmla="*/ 3419 w 3442"/>
                  <a:gd name="T79" fmla="*/ 1291 h 3446"/>
                  <a:gd name="T80" fmla="*/ 2965 w 3442"/>
                  <a:gd name="T81" fmla="*/ 1428 h 3446"/>
                  <a:gd name="T82" fmla="*/ 3431 w 3442"/>
                  <a:gd name="T83" fmla="*/ 1764 h 3446"/>
                  <a:gd name="T84" fmla="*/ 3419 w 3442"/>
                  <a:gd name="T85" fmla="*/ 2041 h 3446"/>
                  <a:gd name="T86" fmla="*/ 2965 w 3442"/>
                  <a:gd name="T87" fmla="*/ 2179 h 3446"/>
                  <a:gd name="T88" fmla="*/ 3431 w 3442"/>
                  <a:gd name="T89" fmla="*/ 2514 h 3446"/>
                  <a:gd name="T90" fmla="*/ 2924 w 3442"/>
                  <a:gd name="T91" fmla="*/ 2956 h 3446"/>
                  <a:gd name="T92" fmla="*/ 2470 w 3442"/>
                  <a:gd name="T93" fmla="*/ 3446 h 3446"/>
                  <a:gd name="T94" fmla="*/ 2173 w 3442"/>
                  <a:gd name="T95" fmla="*/ 3387 h 3446"/>
                  <a:gd name="T96" fmla="*/ 2018 w 3442"/>
                  <a:gd name="T97" fmla="*/ 3387 h 3446"/>
                  <a:gd name="T98" fmla="*/ 1721 w 3442"/>
                  <a:gd name="T99" fmla="*/ 3446 h 3446"/>
                  <a:gd name="T100" fmla="*/ 1424 w 3442"/>
                  <a:gd name="T101" fmla="*/ 3387 h 3446"/>
                  <a:gd name="T102" fmla="*/ 1269 w 3442"/>
                  <a:gd name="T103" fmla="*/ 3387 h 3446"/>
                  <a:gd name="T104" fmla="*/ 971 w 3442"/>
                  <a:gd name="T105" fmla="*/ 3446 h 3446"/>
                  <a:gd name="T106" fmla="*/ 518 w 3442"/>
                  <a:gd name="T107" fmla="*/ 2956 h 3446"/>
                  <a:gd name="T108" fmla="*/ 10 w 3442"/>
                  <a:gd name="T109" fmla="*/ 2514 h 3446"/>
                  <a:gd name="T110" fmla="*/ 477 w 3442"/>
                  <a:gd name="T111" fmla="*/ 2179 h 3446"/>
                  <a:gd name="T112" fmla="*/ 23 w 3442"/>
                  <a:gd name="T113" fmla="*/ 2041 h 3446"/>
                  <a:gd name="T114" fmla="*/ 10 w 3442"/>
                  <a:gd name="T115" fmla="*/ 1764 h 3446"/>
                  <a:gd name="T116" fmla="*/ 477 w 3442"/>
                  <a:gd name="T117" fmla="*/ 1428 h 3446"/>
                  <a:gd name="T118" fmla="*/ 23 w 3442"/>
                  <a:gd name="T119" fmla="*/ 1291 h 3446"/>
                  <a:gd name="T120" fmla="*/ 10 w 3442"/>
                  <a:gd name="T121" fmla="*/ 1013 h 3446"/>
                  <a:gd name="T122" fmla="*/ 477 w 3442"/>
                  <a:gd name="T123" fmla="*/ 560 h 3446"/>
                  <a:gd name="T124" fmla="*/ 901 w 3442"/>
                  <a:gd name="T125" fmla="*/ 40 h 3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2" h="3446">
                    <a:moveTo>
                      <a:pt x="640" y="640"/>
                    </a:moveTo>
                    <a:lnTo>
                      <a:pt x="640" y="892"/>
                    </a:lnTo>
                    <a:lnTo>
                      <a:pt x="711" y="892"/>
                    </a:lnTo>
                    <a:lnTo>
                      <a:pt x="732" y="895"/>
                    </a:lnTo>
                    <a:lnTo>
                      <a:pt x="752" y="902"/>
                    </a:lnTo>
                    <a:lnTo>
                      <a:pt x="768" y="916"/>
                    </a:lnTo>
                    <a:lnTo>
                      <a:pt x="781" y="932"/>
                    </a:lnTo>
                    <a:lnTo>
                      <a:pt x="788" y="952"/>
                    </a:lnTo>
                    <a:lnTo>
                      <a:pt x="791" y="973"/>
                    </a:lnTo>
                    <a:lnTo>
                      <a:pt x="788" y="995"/>
                    </a:lnTo>
                    <a:lnTo>
                      <a:pt x="781" y="1013"/>
                    </a:lnTo>
                    <a:lnTo>
                      <a:pt x="768" y="1030"/>
                    </a:lnTo>
                    <a:lnTo>
                      <a:pt x="752" y="1043"/>
                    </a:lnTo>
                    <a:lnTo>
                      <a:pt x="732" y="1051"/>
                    </a:lnTo>
                    <a:lnTo>
                      <a:pt x="711" y="1053"/>
                    </a:lnTo>
                    <a:lnTo>
                      <a:pt x="640" y="1053"/>
                    </a:lnTo>
                    <a:lnTo>
                      <a:pt x="640" y="1267"/>
                    </a:lnTo>
                    <a:lnTo>
                      <a:pt x="711" y="1267"/>
                    </a:lnTo>
                    <a:lnTo>
                      <a:pt x="732" y="1270"/>
                    </a:lnTo>
                    <a:lnTo>
                      <a:pt x="752" y="1277"/>
                    </a:lnTo>
                    <a:lnTo>
                      <a:pt x="768" y="1291"/>
                    </a:lnTo>
                    <a:lnTo>
                      <a:pt x="781" y="1307"/>
                    </a:lnTo>
                    <a:lnTo>
                      <a:pt x="788" y="1327"/>
                    </a:lnTo>
                    <a:lnTo>
                      <a:pt x="791" y="1348"/>
                    </a:lnTo>
                    <a:lnTo>
                      <a:pt x="788" y="1370"/>
                    </a:lnTo>
                    <a:lnTo>
                      <a:pt x="781" y="1389"/>
                    </a:lnTo>
                    <a:lnTo>
                      <a:pt x="768" y="1405"/>
                    </a:lnTo>
                    <a:lnTo>
                      <a:pt x="752" y="1418"/>
                    </a:lnTo>
                    <a:lnTo>
                      <a:pt x="732" y="1426"/>
                    </a:lnTo>
                    <a:lnTo>
                      <a:pt x="711" y="1428"/>
                    </a:lnTo>
                    <a:lnTo>
                      <a:pt x="640" y="1428"/>
                    </a:lnTo>
                    <a:lnTo>
                      <a:pt x="640" y="1642"/>
                    </a:lnTo>
                    <a:lnTo>
                      <a:pt x="711" y="1642"/>
                    </a:lnTo>
                    <a:lnTo>
                      <a:pt x="732" y="1645"/>
                    </a:lnTo>
                    <a:lnTo>
                      <a:pt x="752" y="1653"/>
                    </a:lnTo>
                    <a:lnTo>
                      <a:pt x="768" y="1666"/>
                    </a:lnTo>
                    <a:lnTo>
                      <a:pt x="781" y="1682"/>
                    </a:lnTo>
                    <a:lnTo>
                      <a:pt x="788" y="1702"/>
                    </a:lnTo>
                    <a:lnTo>
                      <a:pt x="791" y="1723"/>
                    </a:lnTo>
                    <a:lnTo>
                      <a:pt x="788" y="1745"/>
                    </a:lnTo>
                    <a:lnTo>
                      <a:pt x="781" y="1764"/>
                    </a:lnTo>
                    <a:lnTo>
                      <a:pt x="768" y="1780"/>
                    </a:lnTo>
                    <a:lnTo>
                      <a:pt x="752" y="1793"/>
                    </a:lnTo>
                    <a:lnTo>
                      <a:pt x="732" y="1801"/>
                    </a:lnTo>
                    <a:lnTo>
                      <a:pt x="711" y="1803"/>
                    </a:lnTo>
                    <a:lnTo>
                      <a:pt x="640" y="1803"/>
                    </a:lnTo>
                    <a:lnTo>
                      <a:pt x="640" y="2017"/>
                    </a:lnTo>
                    <a:lnTo>
                      <a:pt x="711" y="2017"/>
                    </a:lnTo>
                    <a:lnTo>
                      <a:pt x="732" y="2020"/>
                    </a:lnTo>
                    <a:lnTo>
                      <a:pt x="752" y="2029"/>
                    </a:lnTo>
                    <a:lnTo>
                      <a:pt x="768" y="2041"/>
                    </a:lnTo>
                    <a:lnTo>
                      <a:pt x="781" y="2057"/>
                    </a:lnTo>
                    <a:lnTo>
                      <a:pt x="788" y="2077"/>
                    </a:lnTo>
                    <a:lnTo>
                      <a:pt x="791" y="2098"/>
                    </a:lnTo>
                    <a:lnTo>
                      <a:pt x="788" y="2120"/>
                    </a:lnTo>
                    <a:lnTo>
                      <a:pt x="781" y="2139"/>
                    </a:lnTo>
                    <a:lnTo>
                      <a:pt x="768" y="2156"/>
                    </a:lnTo>
                    <a:lnTo>
                      <a:pt x="752" y="2168"/>
                    </a:lnTo>
                    <a:lnTo>
                      <a:pt x="732" y="2177"/>
                    </a:lnTo>
                    <a:lnTo>
                      <a:pt x="711" y="2179"/>
                    </a:lnTo>
                    <a:lnTo>
                      <a:pt x="640" y="2179"/>
                    </a:lnTo>
                    <a:lnTo>
                      <a:pt x="640" y="2392"/>
                    </a:lnTo>
                    <a:lnTo>
                      <a:pt x="711" y="2392"/>
                    </a:lnTo>
                    <a:lnTo>
                      <a:pt x="732" y="2396"/>
                    </a:lnTo>
                    <a:lnTo>
                      <a:pt x="752" y="2404"/>
                    </a:lnTo>
                    <a:lnTo>
                      <a:pt x="768" y="2417"/>
                    </a:lnTo>
                    <a:lnTo>
                      <a:pt x="781" y="2432"/>
                    </a:lnTo>
                    <a:lnTo>
                      <a:pt x="788" y="2452"/>
                    </a:lnTo>
                    <a:lnTo>
                      <a:pt x="791" y="2473"/>
                    </a:lnTo>
                    <a:lnTo>
                      <a:pt x="788" y="2495"/>
                    </a:lnTo>
                    <a:lnTo>
                      <a:pt x="781" y="2514"/>
                    </a:lnTo>
                    <a:lnTo>
                      <a:pt x="768" y="2531"/>
                    </a:lnTo>
                    <a:lnTo>
                      <a:pt x="752" y="2543"/>
                    </a:lnTo>
                    <a:lnTo>
                      <a:pt x="732" y="2552"/>
                    </a:lnTo>
                    <a:lnTo>
                      <a:pt x="711" y="2554"/>
                    </a:lnTo>
                    <a:lnTo>
                      <a:pt x="640" y="2554"/>
                    </a:lnTo>
                    <a:lnTo>
                      <a:pt x="640" y="2805"/>
                    </a:lnTo>
                    <a:lnTo>
                      <a:pt x="891" y="2805"/>
                    </a:lnTo>
                    <a:lnTo>
                      <a:pt x="891" y="2734"/>
                    </a:lnTo>
                    <a:lnTo>
                      <a:pt x="894" y="2713"/>
                    </a:lnTo>
                    <a:lnTo>
                      <a:pt x="901" y="2693"/>
                    </a:lnTo>
                    <a:lnTo>
                      <a:pt x="914" y="2677"/>
                    </a:lnTo>
                    <a:lnTo>
                      <a:pt x="931" y="2665"/>
                    </a:lnTo>
                    <a:lnTo>
                      <a:pt x="949" y="2656"/>
                    </a:lnTo>
                    <a:lnTo>
                      <a:pt x="971" y="2653"/>
                    </a:lnTo>
                    <a:lnTo>
                      <a:pt x="993" y="2656"/>
                    </a:lnTo>
                    <a:lnTo>
                      <a:pt x="1012" y="2665"/>
                    </a:lnTo>
                    <a:lnTo>
                      <a:pt x="1029" y="2677"/>
                    </a:lnTo>
                    <a:lnTo>
                      <a:pt x="1042" y="2693"/>
                    </a:lnTo>
                    <a:lnTo>
                      <a:pt x="1049" y="2713"/>
                    </a:lnTo>
                    <a:lnTo>
                      <a:pt x="1052" y="2734"/>
                    </a:lnTo>
                    <a:lnTo>
                      <a:pt x="1052" y="2805"/>
                    </a:lnTo>
                    <a:lnTo>
                      <a:pt x="1266" y="2805"/>
                    </a:lnTo>
                    <a:lnTo>
                      <a:pt x="1266" y="2734"/>
                    </a:lnTo>
                    <a:lnTo>
                      <a:pt x="1269" y="2713"/>
                    </a:lnTo>
                    <a:lnTo>
                      <a:pt x="1276" y="2693"/>
                    </a:lnTo>
                    <a:lnTo>
                      <a:pt x="1289" y="2677"/>
                    </a:lnTo>
                    <a:lnTo>
                      <a:pt x="1305" y="2665"/>
                    </a:lnTo>
                    <a:lnTo>
                      <a:pt x="1324" y="2656"/>
                    </a:lnTo>
                    <a:lnTo>
                      <a:pt x="1346" y="2653"/>
                    </a:lnTo>
                    <a:lnTo>
                      <a:pt x="1368" y="2656"/>
                    </a:lnTo>
                    <a:lnTo>
                      <a:pt x="1387" y="2665"/>
                    </a:lnTo>
                    <a:lnTo>
                      <a:pt x="1404" y="2677"/>
                    </a:lnTo>
                    <a:lnTo>
                      <a:pt x="1416" y="2693"/>
                    </a:lnTo>
                    <a:lnTo>
                      <a:pt x="1424" y="2713"/>
                    </a:lnTo>
                    <a:lnTo>
                      <a:pt x="1427" y="2734"/>
                    </a:lnTo>
                    <a:lnTo>
                      <a:pt x="1427" y="2805"/>
                    </a:lnTo>
                    <a:lnTo>
                      <a:pt x="1640" y="2805"/>
                    </a:lnTo>
                    <a:lnTo>
                      <a:pt x="1640" y="2734"/>
                    </a:lnTo>
                    <a:lnTo>
                      <a:pt x="1643" y="2713"/>
                    </a:lnTo>
                    <a:lnTo>
                      <a:pt x="1651" y="2693"/>
                    </a:lnTo>
                    <a:lnTo>
                      <a:pt x="1663" y="2677"/>
                    </a:lnTo>
                    <a:lnTo>
                      <a:pt x="1680" y="2665"/>
                    </a:lnTo>
                    <a:lnTo>
                      <a:pt x="1699" y="2656"/>
                    </a:lnTo>
                    <a:lnTo>
                      <a:pt x="1721" y="2653"/>
                    </a:lnTo>
                    <a:lnTo>
                      <a:pt x="1743" y="2656"/>
                    </a:lnTo>
                    <a:lnTo>
                      <a:pt x="1762" y="2665"/>
                    </a:lnTo>
                    <a:lnTo>
                      <a:pt x="1779" y="2677"/>
                    </a:lnTo>
                    <a:lnTo>
                      <a:pt x="1791" y="2693"/>
                    </a:lnTo>
                    <a:lnTo>
                      <a:pt x="1798" y="2713"/>
                    </a:lnTo>
                    <a:lnTo>
                      <a:pt x="1802" y="2734"/>
                    </a:lnTo>
                    <a:lnTo>
                      <a:pt x="1802" y="2805"/>
                    </a:lnTo>
                    <a:lnTo>
                      <a:pt x="2015" y="2805"/>
                    </a:lnTo>
                    <a:lnTo>
                      <a:pt x="2015" y="2734"/>
                    </a:lnTo>
                    <a:lnTo>
                      <a:pt x="2018" y="2713"/>
                    </a:lnTo>
                    <a:lnTo>
                      <a:pt x="2026" y="2693"/>
                    </a:lnTo>
                    <a:lnTo>
                      <a:pt x="2038" y="2677"/>
                    </a:lnTo>
                    <a:lnTo>
                      <a:pt x="2055" y="2665"/>
                    </a:lnTo>
                    <a:lnTo>
                      <a:pt x="2075" y="2656"/>
                    </a:lnTo>
                    <a:lnTo>
                      <a:pt x="2096" y="2653"/>
                    </a:lnTo>
                    <a:lnTo>
                      <a:pt x="2118" y="2656"/>
                    </a:lnTo>
                    <a:lnTo>
                      <a:pt x="2137" y="2665"/>
                    </a:lnTo>
                    <a:lnTo>
                      <a:pt x="2153" y="2677"/>
                    </a:lnTo>
                    <a:lnTo>
                      <a:pt x="2166" y="2693"/>
                    </a:lnTo>
                    <a:lnTo>
                      <a:pt x="2173" y="2713"/>
                    </a:lnTo>
                    <a:lnTo>
                      <a:pt x="2176" y="2734"/>
                    </a:lnTo>
                    <a:lnTo>
                      <a:pt x="2176" y="2805"/>
                    </a:lnTo>
                    <a:lnTo>
                      <a:pt x="2390" y="2805"/>
                    </a:lnTo>
                    <a:lnTo>
                      <a:pt x="2390" y="2734"/>
                    </a:lnTo>
                    <a:lnTo>
                      <a:pt x="2393" y="2713"/>
                    </a:lnTo>
                    <a:lnTo>
                      <a:pt x="2400" y="2693"/>
                    </a:lnTo>
                    <a:lnTo>
                      <a:pt x="2414" y="2677"/>
                    </a:lnTo>
                    <a:lnTo>
                      <a:pt x="2430" y="2665"/>
                    </a:lnTo>
                    <a:lnTo>
                      <a:pt x="2450" y="2656"/>
                    </a:lnTo>
                    <a:lnTo>
                      <a:pt x="2470" y="2653"/>
                    </a:lnTo>
                    <a:lnTo>
                      <a:pt x="2492" y="2656"/>
                    </a:lnTo>
                    <a:lnTo>
                      <a:pt x="2511" y="2665"/>
                    </a:lnTo>
                    <a:lnTo>
                      <a:pt x="2528" y="2677"/>
                    </a:lnTo>
                    <a:lnTo>
                      <a:pt x="2541" y="2693"/>
                    </a:lnTo>
                    <a:lnTo>
                      <a:pt x="2549" y="2713"/>
                    </a:lnTo>
                    <a:lnTo>
                      <a:pt x="2551" y="2734"/>
                    </a:lnTo>
                    <a:lnTo>
                      <a:pt x="2551" y="2805"/>
                    </a:lnTo>
                    <a:lnTo>
                      <a:pt x="2802" y="2805"/>
                    </a:lnTo>
                    <a:lnTo>
                      <a:pt x="2802" y="2554"/>
                    </a:lnTo>
                    <a:lnTo>
                      <a:pt x="2731" y="2554"/>
                    </a:lnTo>
                    <a:lnTo>
                      <a:pt x="2710" y="2552"/>
                    </a:lnTo>
                    <a:lnTo>
                      <a:pt x="2690" y="2543"/>
                    </a:lnTo>
                    <a:lnTo>
                      <a:pt x="2675" y="2531"/>
                    </a:lnTo>
                    <a:lnTo>
                      <a:pt x="2662" y="2514"/>
                    </a:lnTo>
                    <a:lnTo>
                      <a:pt x="2654" y="2495"/>
                    </a:lnTo>
                    <a:lnTo>
                      <a:pt x="2651" y="2473"/>
                    </a:lnTo>
                    <a:lnTo>
                      <a:pt x="2654" y="2452"/>
                    </a:lnTo>
                    <a:lnTo>
                      <a:pt x="2662" y="2432"/>
                    </a:lnTo>
                    <a:lnTo>
                      <a:pt x="2675" y="2417"/>
                    </a:lnTo>
                    <a:lnTo>
                      <a:pt x="2690" y="2404"/>
                    </a:lnTo>
                    <a:lnTo>
                      <a:pt x="2710" y="2396"/>
                    </a:lnTo>
                    <a:lnTo>
                      <a:pt x="2731" y="2392"/>
                    </a:lnTo>
                    <a:lnTo>
                      <a:pt x="2802" y="2392"/>
                    </a:lnTo>
                    <a:lnTo>
                      <a:pt x="2802" y="2179"/>
                    </a:lnTo>
                    <a:lnTo>
                      <a:pt x="2731" y="2179"/>
                    </a:lnTo>
                    <a:lnTo>
                      <a:pt x="2710" y="2177"/>
                    </a:lnTo>
                    <a:lnTo>
                      <a:pt x="2690" y="2168"/>
                    </a:lnTo>
                    <a:lnTo>
                      <a:pt x="2675" y="2156"/>
                    </a:lnTo>
                    <a:lnTo>
                      <a:pt x="2662" y="2139"/>
                    </a:lnTo>
                    <a:lnTo>
                      <a:pt x="2654" y="2120"/>
                    </a:lnTo>
                    <a:lnTo>
                      <a:pt x="2651" y="2098"/>
                    </a:lnTo>
                    <a:lnTo>
                      <a:pt x="2654" y="2077"/>
                    </a:lnTo>
                    <a:lnTo>
                      <a:pt x="2662" y="2057"/>
                    </a:lnTo>
                    <a:lnTo>
                      <a:pt x="2675" y="2041"/>
                    </a:lnTo>
                    <a:lnTo>
                      <a:pt x="2690" y="2029"/>
                    </a:lnTo>
                    <a:lnTo>
                      <a:pt x="2710" y="2020"/>
                    </a:lnTo>
                    <a:lnTo>
                      <a:pt x="2731" y="2017"/>
                    </a:lnTo>
                    <a:lnTo>
                      <a:pt x="2802" y="2017"/>
                    </a:lnTo>
                    <a:lnTo>
                      <a:pt x="2802" y="1803"/>
                    </a:lnTo>
                    <a:lnTo>
                      <a:pt x="2731" y="1803"/>
                    </a:lnTo>
                    <a:lnTo>
                      <a:pt x="2710" y="1801"/>
                    </a:lnTo>
                    <a:lnTo>
                      <a:pt x="2690" y="1793"/>
                    </a:lnTo>
                    <a:lnTo>
                      <a:pt x="2675" y="1780"/>
                    </a:lnTo>
                    <a:lnTo>
                      <a:pt x="2662" y="1764"/>
                    </a:lnTo>
                    <a:lnTo>
                      <a:pt x="2654" y="1745"/>
                    </a:lnTo>
                    <a:lnTo>
                      <a:pt x="2651" y="1723"/>
                    </a:lnTo>
                    <a:lnTo>
                      <a:pt x="2654" y="1702"/>
                    </a:lnTo>
                    <a:lnTo>
                      <a:pt x="2662" y="1682"/>
                    </a:lnTo>
                    <a:lnTo>
                      <a:pt x="2675" y="1666"/>
                    </a:lnTo>
                    <a:lnTo>
                      <a:pt x="2690" y="1653"/>
                    </a:lnTo>
                    <a:lnTo>
                      <a:pt x="2710" y="1645"/>
                    </a:lnTo>
                    <a:lnTo>
                      <a:pt x="2731" y="1642"/>
                    </a:lnTo>
                    <a:lnTo>
                      <a:pt x="2802" y="1642"/>
                    </a:lnTo>
                    <a:lnTo>
                      <a:pt x="2802" y="1428"/>
                    </a:lnTo>
                    <a:lnTo>
                      <a:pt x="2731" y="1428"/>
                    </a:lnTo>
                    <a:lnTo>
                      <a:pt x="2710" y="1426"/>
                    </a:lnTo>
                    <a:lnTo>
                      <a:pt x="2690" y="1418"/>
                    </a:lnTo>
                    <a:lnTo>
                      <a:pt x="2675" y="1405"/>
                    </a:lnTo>
                    <a:lnTo>
                      <a:pt x="2662" y="1389"/>
                    </a:lnTo>
                    <a:lnTo>
                      <a:pt x="2654" y="1370"/>
                    </a:lnTo>
                    <a:lnTo>
                      <a:pt x="2651" y="1348"/>
                    </a:lnTo>
                    <a:lnTo>
                      <a:pt x="2654" y="1327"/>
                    </a:lnTo>
                    <a:lnTo>
                      <a:pt x="2662" y="1307"/>
                    </a:lnTo>
                    <a:lnTo>
                      <a:pt x="2675" y="1291"/>
                    </a:lnTo>
                    <a:lnTo>
                      <a:pt x="2690" y="1277"/>
                    </a:lnTo>
                    <a:lnTo>
                      <a:pt x="2710" y="1270"/>
                    </a:lnTo>
                    <a:lnTo>
                      <a:pt x="2731" y="1267"/>
                    </a:lnTo>
                    <a:lnTo>
                      <a:pt x="2802" y="1267"/>
                    </a:lnTo>
                    <a:lnTo>
                      <a:pt x="2802" y="1053"/>
                    </a:lnTo>
                    <a:lnTo>
                      <a:pt x="2731" y="1053"/>
                    </a:lnTo>
                    <a:lnTo>
                      <a:pt x="2710" y="1051"/>
                    </a:lnTo>
                    <a:lnTo>
                      <a:pt x="2690" y="1043"/>
                    </a:lnTo>
                    <a:lnTo>
                      <a:pt x="2675" y="1030"/>
                    </a:lnTo>
                    <a:lnTo>
                      <a:pt x="2662" y="1013"/>
                    </a:lnTo>
                    <a:lnTo>
                      <a:pt x="2654" y="995"/>
                    </a:lnTo>
                    <a:lnTo>
                      <a:pt x="2651" y="973"/>
                    </a:lnTo>
                    <a:lnTo>
                      <a:pt x="2654" y="952"/>
                    </a:lnTo>
                    <a:lnTo>
                      <a:pt x="2662" y="932"/>
                    </a:lnTo>
                    <a:lnTo>
                      <a:pt x="2675" y="916"/>
                    </a:lnTo>
                    <a:lnTo>
                      <a:pt x="2690" y="902"/>
                    </a:lnTo>
                    <a:lnTo>
                      <a:pt x="2710" y="895"/>
                    </a:lnTo>
                    <a:lnTo>
                      <a:pt x="2731" y="892"/>
                    </a:lnTo>
                    <a:lnTo>
                      <a:pt x="2802" y="892"/>
                    </a:lnTo>
                    <a:lnTo>
                      <a:pt x="2802" y="640"/>
                    </a:lnTo>
                    <a:lnTo>
                      <a:pt x="2551" y="640"/>
                    </a:lnTo>
                    <a:lnTo>
                      <a:pt x="2551" y="712"/>
                    </a:lnTo>
                    <a:lnTo>
                      <a:pt x="2549" y="734"/>
                    </a:lnTo>
                    <a:lnTo>
                      <a:pt x="2541" y="752"/>
                    </a:lnTo>
                    <a:lnTo>
                      <a:pt x="2528" y="769"/>
                    </a:lnTo>
                    <a:lnTo>
                      <a:pt x="2511" y="782"/>
                    </a:lnTo>
                    <a:lnTo>
                      <a:pt x="2492" y="789"/>
                    </a:lnTo>
                    <a:lnTo>
                      <a:pt x="2470" y="792"/>
                    </a:lnTo>
                    <a:lnTo>
                      <a:pt x="2450" y="789"/>
                    </a:lnTo>
                    <a:lnTo>
                      <a:pt x="2430" y="782"/>
                    </a:lnTo>
                    <a:lnTo>
                      <a:pt x="2414" y="769"/>
                    </a:lnTo>
                    <a:lnTo>
                      <a:pt x="2400" y="752"/>
                    </a:lnTo>
                    <a:lnTo>
                      <a:pt x="2393" y="734"/>
                    </a:lnTo>
                    <a:lnTo>
                      <a:pt x="2390" y="712"/>
                    </a:lnTo>
                    <a:lnTo>
                      <a:pt x="2390" y="640"/>
                    </a:lnTo>
                    <a:lnTo>
                      <a:pt x="2176" y="640"/>
                    </a:lnTo>
                    <a:lnTo>
                      <a:pt x="2176" y="712"/>
                    </a:lnTo>
                    <a:lnTo>
                      <a:pt x="2173" y="734"/>
                    </a:lnTo>
                    <a:lnTo>
                      <a:pt x="2166" y="752"/>
                    </a:lnTo>
                    <a:lnTo>
                      <a:pt x="2153" y="769"/>
                    </a:lnTo>
                    <a:lnTo>
                      <a:pt x="2137" y="782"/>
                    </a:lnTo>
                    <a:lnTo>
                      <a:pt x="2118" y="789"/>
                    </a:lnTo>
                    <a:lnTo>
                      <a:pt x="2096" y="792"/>
                    </a:lnTo>
                    <a:lnTo>
                      <a:pt x="2075" y="789"/>
                    </a:lnTo>
                    <a:lnTo>
                      <a:pt x="2055" y="782"/>
                    </a:lnTo>
                    <a:lnTo>
                      <a:pt x="2038" y="769"/>
                    </a:lnTo>
                    <a:lnTo>
                      <a:pt x="2026" y="752"/>
                    </a:lnTo>
                    <a:lnTo>
                      <a:pt x="2018" y="734"/>
                    </a:lnTo>
                    <a:lnTo>
                      <a:pt x="2015" y="712"/>
                    </a:lnTo>
                    <a:lnTo>
                      <a:pt x="2015" y="640"/>
                    </a:lnTo>
                    <a:lnTo>
                      <a:pt x="1802" y="640"/>
                    </a:lnTo>
                    <a:lnTo>
                      <a:pt x="1802" y="712"/>
                    </a:lnTo>
                    <a:lnTo>
                      <a:pt x="1798" y="734"/>
                    </a:lnTo>
                    <a:lnTo>
                      <a:pt x="1791" y="752"/>
                    </a:lnTo>
                    <a:lnTo>
                      <a:pt x="1779" y="769"/>
                    </a:lnTo>
                    <a:lnTo>
                      <a:pt x="1762" y="782"/>
                    </a:lnTo>
                    <a:lnTo>
                      <a:pt x="1743" y="789"/>
                    </a:lnTo>
                    <a:lnTo>
                      <a:pt x="1721" y="792"/>
                    </a:lnTo>
                    <a:lnTo>
                      <a:pt x="1699" y="789"/>
                    </a:lnTo>
                    <a:lnTo>
                      <a:pt x="1680" y="782"/>
                    </a:lnTo>
                    <a:lnTo>
                      <a:pt x="1663" y="769"/>
                    </a:lnTo>
                    <a:lnTo>
                      <a:pt x="1651" y="752"/>
                    </a:lnTo>
                    <a:lnTo>
                      <a:pt x="1643" y="734"/>
                    </a:lnTo>
                    <a:lnTo>
                      <a:pt x="1640" y="712"/>
                    </a:lnTo>
                    <a:lnTo>
                      <a:pt x="1640" y="640"/>
                    </a:lnTo>
                    <a:lnTo>
                      <a:pt x="1427" y="640"/>
                    </a:lnTo>
                    <a:lnTo>
                      <a:pt x="1427" y="712"/>
                    </a:lnTo>
                    <a:lnTo>
                      <a:pt x="1424" y="734"/>
                    </a:lnTo>
                    <a:lnTo>
                      <a:pt x="1416" y="752"/>
                    </a:lnTo>
                    <a:lnTo>
                      <a:pt x="1404" y="769"/>
                    </a:lnTo>
                    <a:lnTo>
                      <a:pt x="1387" y="782"/>
                    </a:lnTo>
                    <a:lnTo>
                      <a:pt x="1368" y="789"/>
                    </a:lnTo>
                    <a:lnTo>
                      <a:pt x="1346" y="792"/>
                    </a:lnTo>
                    <a:lnTo>
                      <a:pt x="1324" y="789"/>
                    </a:lnTo>
                    <a:lnTo>
                      <a:pt x="1305" y="782"/>
                    </a:lnTo>
                    <a:lnTo>
                      <a:pt x="1289" y="769"/>
                    </a:lnTo>
                    <a:lnTo>
                      <a:pt x="1276" y="752"/>
                    </a:lnTo>
                    <a:lnTo>
                      <a:pt x="1269" y="734"/>
                    </a:lnTo>
                    <a:lnTo>
                      <a:pt x="1266" y="712"/>
                    </a:lnTo>
                    <a:lnTo>
                      <a:pt x="1266" y="640"/>
                    </a:lnTo>
                    <a:lnTo>
                      <a:pt x="1052" y="640"/>
                    </a:lnTo>
                    <a:lnTo>
                      <a:pt x="1052" y="712"/>
                    </a:lnTo>
                    <a:lnTo>
                      <a:pt x="1049" y="734"/>
                    </a:lnTo>
                    <a:lnTo>
                      <a:pt x="1042" y="752"/>
                    </a:lnTo>
                    <a:lnTo>
                      <a:pt x="1029" y="769"/>
                    </a:lnTo>
                    <a:lnTo>
                      <a:pt x="1012" y="782"/>
                    </a:lnTo>
                    <a:lnTo>
                      <a:pt x="993" y="789"/>
                    </a:lnTo>
                    <a:lnTo>
                      <a:pt x="971" y="792"/>
                    </a:lnTo>
                    <a:lnTo>
                      <a:pt x="949" y="789"/>
                    </a:lnTo>
                    <a:lnTo>
                      <a:pt x="931" y="782"/>
                    </a:lnTo>
                    <a:lnTo>
                      <a:pt x="914" y="769"/>
                    </a:lnTo>
                    <a:lnTo>
                      <a:pt x="901" y="752"/>
                    </a:lnTo>
                    <a:lnTo>
                      <a:pt x="894" y="734"/>
                    </a:lnTo>
                    <a:lnTo>
                      <a:pt x="891" y="712"/>
                    </a:lnTo>
                    <a:lnTo>
                      <a:pt x="891" y="640"/>
                    </a:lnTo>
                    <a:lnTo>
                      <a:pt x="640" y="640"/>
                    </a:lnTo>
                    <a:close/>
                    <a:moveTo>
                      <a:pt x="971" y="0"/>
                    </a:moveTo>
                    <a:lnTo>
                      <a:pt x="993" y="3"/>
                    </a:lnTo>
                    <a:lnTo>
                      <a:pt x="1012" y="11"/>
                    </a:lnTo>
                    <a:lnTo>
                      <a:pt x="1029" y="24"/>
                    </a:lnTo>
                    <a:lnTo>
                      <a:pt x="1042" y="40"/>
                    </a:lnTo>
                    <a:lnTo>
                      <a:pt x="1049" y="60"/>
                    </a:lnTo>
                    <a:lnTo>
                      <a:pt x="1052" y="81"/>
                    </a:lnTo>
                    <a:lnTo>
                      <a:pt x="1052" y="479"/>
                    </a:lnTo>
                    <a:lnTo>
                      <a:pt x="1266" y="479"/>
                    </a:lnTo>
                    <a:lnTo>
                      <a:pt x="1266" y="81"/>
                    </a:lnTo>
                    <a:lnTo>
                      <a:pt x="1269" y="60"/>
                    </a:lnTo>
                    <a:lnTo>
                      <a:pt x="1276" y="40"/>
                    </a:lnTo>
                    <a:lnTo>
                      <a:pt x="1289" y="24"/>
                    </a:lnTo>
                    <a:lnTo>
                      <a:pt x="1305" y="11"/>
                    </a:lnTo>
                    <a:lnTo>
                      <a:pt x="1324" y="3"/>
                    </a:lnTo>
                    <a:lnTo>
                      <a:pt x="1346" y="0"/>
                    </a:lnTo>
                    <a:lnTo>
                      <a:pt x="1368" y="3"/>
                    </a:lnTo>
                    <a:lnTo>
                      <a:pt x="1387" y="11"/>
                    </a:lnTo>
                    <a:lnTo>
                      <a:pt x="1404" y="24"/>
                    </a:lnTo>
                    <a:lnTo>
                      <a:pt x="1416" y="40"/>
                    </a:lnTo>
                    <a:lnTo>
                      <a:pt x="1424" y="60"/>
                    </a:lnTo>
                    <a:lnTo>
                      <a:pt x="1427" y="81"/>
                    </a:lnTo>
                    <a:lnTo>
                      <a:pt x="1427" y="479"/>
                    </a:lnTo>
                    <a:lnTo>
                      <a:pt x="1640" y="479"/>
                    </a:lnTo>
                    <a:lnTo>
                      <a:pt x="1640" y="81"/>
                    </a:lnTo>
                    <a:lnTo>
                      <a:pt x="1643" y="60"/>
                    </a:lnTo>
                    <a:lnTo>
                      <a:pt x="1651" y="40"/>
                    </a:lnTo>
                    <a:lnTo>
                      <a:pt x="1663" y="24"/>
                    </a:lnTo>
                    <a:lnTo>
                      <a:pt x="1680" y="11"/>
                    </a:lnTo>
                    <a:lnTo>
                      <a:pt x="1699" y="3"/>
                    </a:lnTo>
                    <a:lnTo>
                      <a:pt x="1721" y="0"/>
                    </a:lnTo>
                    <a:lnTo>
                      <a:pt x="1743" y="3"/>
                    </a:lnTo>
                    <a:lnTo>
                      <a:pt x="1762" y="11"/>
                    </a:lnTo>
                    <a:lnTo>
                      <a:pt x="1779" y="24"/>
                    </a:lnTo>
                    <a:lnTo>
                      <a:pt x="1791" y="40"/>
                    </a:lnTo>
                    <a:lnTo>
                      <a:pt x="1798" y="60"/>
                    </a:lnTo>
                    <a:lnTo>
                      <a:pt x="1802" y="81"/>
                    </a:lnTo>
                    <a:lnTo>
                      <a:pt x="1802" y="479"/>
                    </a:lnTo>
                    <a:lnTo>
                      <a:pt x="2015" y="479"/>
                    </a:lnTo>
                    <a:lnTo>
                      <a:pt x="2015" y="81"/>
                    </a:lnTo>
                    <a:lnTo>
                      <a:pt x="2018" y="60"/>
                    </a:lnTo>
                    <a:lnTo>
                      <a:pt x="2026" y="40"/>
                    </a:lnTo>
                    <a:lnTo>
                      <a:pt x="2038" y="24"/>
                    </a:lnTo>
                    <a:lnTo>
                      <a:pt x="2055" y="11"/>
                    </a:lnTo>
                    <a:lnTo>
                      <a:pt x="2075" y="3"/>
                    </a:lnTo>
                    <a:lnTo>
                      <a:pt x="2096" y="0"/>
                    </a:lnTo>
                    <a:lnTo>
                      <a:pt x="2118" y="3"/>
                    </a:lnTo>
                    <a:lnTo>
                      <a:pt x="2137" y="11"/>
                    </a:lnTo>
                    <a:lnTo>
                      <a:pt x="2153" y="24"/>
                    </a:lnTo>
                    <a:lnTo>
                      <a:pt x="2166" y="40"/>
                    </a:lnTo>
                    <a:lnTo>
                      <a:pt x="2173" y="60"/>
                    </a:lnTo>
                    <a:lnTo>
                      <a:pt x="2176" y="81"/>
                    </a:lnTo>
                    <a:lnTo>
                      <a:pt x="2176" y="479"/>
                    </a:lnTo>
                    <a:lnTo>
                      <a:pt x="2390" y="479"/>
                    </a:lnTo>
                    <a:lnTo>
                      <a:pt x="2390" y="81"/>
                    </a:lnTo>
                    <a:lnTo>
                      <a:pt x="2393" y="60"/>
                    </a:lnTo>
                    <a:lnTo>
                      <a:pt x="2400" y="40"/>
                    </a:lnTo>
                    <a:lnTo>
                      <a:pt x="2414" y="24"/>
                    </a:lnTo>
                    <a:lnTo>
                      <a:pt x="2430" y="11"/>
                    </a:lnTo>
                    <a:lnTo>
                      <a:pt x="2450" y="3"/>
                    </a:lnTo>
                    <a:lnTo>
                      <a:pt x="2470" y="0"/>
                    </a:lnTo>
                    <a:lnTo>
                      <a:pt x="2492" y="3"/>
                    </a:lnTo>
                    <a:lnTo>
                      <a:pt x="2511" y="11"/>
                    </a:lnTo>
                    <a:lnTo>
                      <a:pt x="2528" y="24"/>
                    </a:lnTo>
                    <a:lnTo>
                      <a:pt x="2541" y="40"/>
                    </a:lnTo>
                    <a:lnTo>
                      <a:pt x="2549" y="60"/>
                    </a:lnTo>
                    <a:lnTo>
                      <a:pt x="2551" y="81"/>
                    </a:lnTo>
                    <a:lnTo>
                      <a:pt x="2551" y="479"/>
                    </a:lnTo>
                    <a:lnTo>
                      <a:pt x="2883" y="479"/>
                    </a:lnTo>
                    <a:lnTo>
                      <a:pt x="2905" y="481"/>
                    </a:lnTo>
                    <a:lnTo>
                      <a:pt x="2924" y="489"/>
                    </a:lnTo>
                    <a:lnTo>
                      <a:pt x="2940" y="502"/>
                    </a:lnTo>
                    <a:lnTo>
                      <a:pt x="2953" y="519"/>
                    </a:lnTo>
                    <a:lnTo>
                      <a:pt x="2961" y="538"/>
                    </a:lnTo>
                    <a:lnTo>
                      <a:pt x="2965" y="560"/>
                    </a:lnTo>
                    <a:lnTo>
                      <a:pt x="2965" y="892"/>
                    </a:lnTo>
                    <a:lnTo>
                      <a:pt x="3361" y="892"/>
                    </a:lnTo>
                    <a:lnTo>
                      <a:pt x="3383" y="895"/>
                    </a:lnTo>
                    <a:lnTo>
                      <a:pt x="3402" y="902"/>
                    </a:lnTo>
                    <a:lnTo>
                      <a:pt x="3419" y="916"/>
                    </a:lnTo>
                    <a:lnTo>
                      <a:pt x="3431" y="932"/>
                    </a:lnTo>
                    <a:lnTo>
                      <a:pt x="3439" y="952"/>
                    </a:lnTo>
                    <a:lnTo>
                      <a:pt x="3442" y="973"/>
                    </a:lnTo>
                    <a:lnTo>
                      <a:pt x="3439" y="995"/>
                    </a:lnTo>
                    <a:lnTo>
                      <a:pt x="3431" y="1013"/>
                    </a:lnTo>
                    <a:lnTo>
                      <a:pt x="3419" y="1030"/>
                    </a:lnTo>
                    <a:lnTo>
                      <a:pt x="3402" y="1043"/>
                    </a:lnTo>
                    <a:lnTo>
                      <a:pt x="3383" y="1051"/>
                    </a:lnTo>
                    <a:lnTo>
                      <a:pt x="3361" y="1053"/>
                    </a:lnTo>
                    <a:lnTo>
                      <a:pt x="2965" y="1053"/>
                    </a:lnTo>
                    <a:lnTo>
                      <a:pt x="2965" y="1267"/>
                    </a:lnTo>
                    <a:lnTo>
                      <a:pt x="3361" y="1267"/>
                    </a:lnTo>
                    <a:lnTo>
                      <a:pt x="3383" y="1270"/>
                    </a:lnTo>
                    <a:lnTo>
                      <a:pt x="3402" y="1277"/>
                    </a:lnTo>
                    <a:lnTo>
                      <a:pt x="3419" y="1291"/>
                    </a:lnTo>
                    <a:lnTo>
                      <a:pt x="3431" y="1307"/>
                    </a:lnTo>
                    <a:lnTo>
                      <a:pt x="3439" y="1327"/>
                    </a:lnTo>
                    <a:lnTo>
                      <a:pt x="3442" y="1348"/>
                    </a:lnTo>
                    <a:lnTo>
                      <a:pt x="3439" y="1370"/>
                    </a:lnTo>
                    <a:lnTo>
                      <a:pt x="3431" y="1389"/>
                    </a:lnTo>
                    <a:lnTo>
                      <a:pt x="3419" y="1405"/>
                    </a:lnTo>
                    <a:lnTo>
                      <a:pt x="3402" y="1418"/>
                    </a:lnTo>
                    <a:lnTo>
                      <a:pt x="3383" y="1426"/>
                    </a:lnTo>
                    <a:lnTo>
                      <a:pt x="3361" y="1428"/>
                    </a:lnTo>
                    <a:lnTo>
                      <a:pt x="2965" y="1428"/>
                    </a:lnTo>
                    <a:lnTo>
                      <a:pt x="2965" y="1642"/>
                    </a:lnTo>
                    <a:lnTo>
                      <a:pt x="3361" y="1642"/>
                    </a:lnTo>
                    <a:lnTo>
                      <a:pt x="3383" y="1645"/>
                    </a:lnTo>
                    <a:lnTo>
                      <a:pt x="3402" y="1653"/>
                    </a:lnTo>
                    <a:lnTo>
                      <a:pt x="3419" y="1666"/>
                    </a:lnTo>
                    <a:lnTo>
                      <a:pt x="3431" y="1682"/>
                    </a:lnTo>
                    <a:lnTo>
                      <a:pt x="3439" y="1702"/>
                    </a:lnTo>
                    <a:lnTo>
                      <a:pt x="3442" y="1723"/>
                    </a:lnTo>
                    <a:lnTo>
                      <a:pt x="3439" y="1745"/>
                    </a:lnTo>
                    <a:lnTo>
                      <a:pt x="3431" y="1764"/>
                    </a:lnTo>
                    <a:lnTo>
                      <a:pt x="3419" y="1780"/>
                    </a:lnTo>
                    <a:lnTo>
                      <a:pt x="3402" y="1793"/>
                    </a:lnTo>
                    <a:lnTo>
                      <a:pt x="3383" y="1801"/>
                    </a:lnTo>
                    <a:lnTo>
                      <a:pt x="3361" y="1803"/>
                    </a:lnTo>
                    <a:lnTo>
                      <a:pt x="2965" y="1803"/>
                    </a:lnTo>
                    <a:lnTo>
                      <a:pt x="2965" y="2017"/>
                    </a:lnTo>
                    <a:lnTo>
                      <a:pt x="3361" y="2017"/>
                    </a:lnTo>
                    <a:lnTo>
                      <a:pt x="3383" y="2020"/>
                    </a:lnTo>
                    <a:lnTo>
                      <a:pt x="3402" y="2029"/>
                    </a:lnTo>
                    <a:lnTo>
                      <a:pt x="3419" y="2041"/>
                    </a:lnTo>
                    <a:lnTo>
                      <a:pt x="3431" y="2057"/>
                    </a:lnTo>
                    <a:lnTo>
                      <a:pt x="3439" y="2077"/>
                    </a:lnTo>
                    <a:lnTo>
                      <a:pt x="3442" y="2098"/>
                    </a:lnTo>
                    <a:lnTo>
                      <a:pt x="3439" y="2120"/>
                    </a:lnTo>
                    <a:lnTo>
                      <a:pt x="3431" y="2139"/>
                    </a:lnTo>
                    <a:lnTo>
                      <a:pt x="3419" y="2156"/>
                    </a:lnTo>
                    <a:lnTo>
                      <a:pt x="3402" y="2168"/>
                    </a:lnTo>
                    <a:lnTo>
                      <a:pt x="3383" y="2177"/>
                    </a:lnTo>
                    <a:lnTo>
                      <a:pt x="3361" y="2179"/>
                    </a:lnTo>
                    <a:lnTo>
                      <a:pt x="2965" y="2179"/>
                    </a:lnTo>
                    <a:lnTo>
                      <a:pt x="2965" y="2392"/>
                    </a:lnTo>
                    <a:lnTo>
                      <a:pt x="3361" y="2392"/>
                    </a:lnTo>
                    <a:lnTo>
                      <a:pt x="3383" y="2396"/>
                    </a:lnTo>
                    <a:lnTo>
                      <a:pt x="3402" y="2404"/>
                    </a:lnTo>
                    <a:lnTo>
                      <a:pt x="3419" y="2417"/>
                    </a:lnTo>
                    <a:lnTo>
                      <a:pt x="3431" y="2432"/>
                    </a:lnTo>
                    <a:lnTo>
                      <a:pt x="3439" y="2452"/>
                    </a:lnTo>
                    <a:lnTo>
                      <a:pt x="3442" y="2473"/>
                    </a:lnTo>
                    <a:lnTo>
                      <a:pt x="3439" y="2495"/>
                    </a:lnTo>
                    <a:lnTo>
                      <a:pt x="3431" y="2514"/>
                    </a:lnTo>
                    <a:lnTo>
                      <a:pt x="3419" y="2531"/>
                    </a:lnTo>
                    <a:lnTo>
                      <a:pt x="3402" y="2543"/>
                    </a:lnTo>
                    <a:lnTo>
                      <a:pt x="3383" y="2552"/>
                    </a:lnTo>
                    <a:lnTo>
                      <a:pt x="3361" y="2554"/>
                    </a:lnTo>
                    <a:lnTo>
                      <a:pt x="2965" y="2554"/>
                    </a:lnTo>
                    <a:lnTo>
                      <a:pt x="2965" y="2887"/>
                    </a:lnTo>
                    <a:lnTo>
                      <a:pt x="2961" y="2908"/>
                    </a:lnTo>
                    <a:lnTo>
                      <a:pt x="2953" y="2928"/>
                    </a:lnTo>
                    <a:lnTo>
                      <a:pt x="2940" y="2944"/>
                    </a:lnTo>
                    <a:lnTo>
                      <a:pt x="2924" y="2956"/>
                    </a:lnTo>
                    <a:lnTo>
                      <a:pt x="2905" y="2965"/>
                    </a:lnTo>
                    <a:lnTo>
                      <a:pt x="2883" y="2968"/>
                    </a:lnTo>
                    <a:lnTo>
                      <a:pt x="2551" y="2968"/>
                    </a:lnTo>
                    <a:lnTo>
                      <a:pt x="2551" y="3365"/>
                    </a:lnTo>
                    <a:lnTo>
                      <a:pt x="2549" y="3387"/>
                    </a:lnTo>
                    <a:lnTo>
                      <a:pt x="2541" y="3406"/>
                    </a:lnTo>
                    <a:lnTo>
                      <a:pt x="2528" y="3422"/>
                    </a:lnTo>
                    <a:lnTo>
                      <a:pt x="2511" y="3435"/>
                    </a:lnTo>
                    <a:lnTo>
                      <a:pt x="2492" y="3443"/>
                    </a:lnTo>
                    <a:lnTo>
                      <a:pt x="2470" y="3446"/>
                    </a:lnTo>
                    <a:lnTo>
                      <a:pt x="2450" y="3443"/>
                    </a:lnTo>
                    <a:lnTo>
                      <a:pt x="2430" y="3435"/>
                    </a:lnTo>
                    <a:lnTo>
                      <a:pt x="2414" y="3422"/>
                    </a:lnTo>
                    <a:lnTo>
                      <a:pt x="2400" y="3406"/>
                    </a:lnTo>
                    <a:lnTo>
                      <a:pt x="2393" y="3387"/>
                    </a:lnTo>
                    <a:lnTo>
                      <a:pt x="2390" y="3365"/>
                    </a:lnTo>
                    <a:lnTo>
                      <a:pt x="2390" y="2968"/>
                    </a:lnTo>
                    <a:lnTo>
                      <a:pt x="2176" y="2968"/>
                    </a:lnTo>
                    <a:lnTo>
                      <a:pt x="2176" y="3365"/>
                    </a:lnTo>
                    <a:lnTo>
                      <a:pt x="2173" y="3387"/>
                    </a:lnTo>
                    <a:lnTo>
                      <a:pt x="2166" y="3406"/>
                    </a:lnTo>
                    <a:lnTo>
                      <a:pt x="2153" y="3422"/>
                    </a:lnTo>
                    <a:lnTo>
                      <a:pt x="2137" y="3435"/>
                    </a:lnTo>
                    <a:lnTo>
                      <a:pt x="2118" y="3443"/>
                    </a:lnTo>
                    <a:lnTo>
                      <a:pt x="2096" y="3446"/>
                    </a:lnTo>
                    <a:lnTo>
                      <a:pt x="2075" y="3443"/>
                    </a:lnTo>
                    <a:lnTo>
                      <a:pt x="2055" y="3435"/>
                    </a:lnTo>
                    <a:lnTo>
                      <a:pt x="2038" y="3422"/>
                    </a:lnTo>
                    <a:lnTo>
                      <a:pt x="2026" y="3406"/>
                    </a:lnTo>
                    <a:lnTo>
                      <a:pt x="2018" y="3387"/>
                    </a:lnTo>
                    <a:lnTo>
                      <a:pt x="2015" y="3365"/>
                    </a:lnTo>
                    <a:lnTo>
                      <a:pt x="2015" y="2968"/>
                    </a:lnTo>
                    <a:lnTo>
                      <a:pt x="1802" y="2968"/>
                    </a:lnTo>
                    <a:lnTo>
                      <a:pt x="1802" y="3365"/>
                    </a:lnTo>
                    <a:lnTo>
                      <a:pt x="1798" y="3387"/>
                    </a:lnTo>
                    <a:lnTo>
                      <a:pt x="1791" y="3406"/>
                    </a:lnTo>
                    <a:lnTo>
                      <a:pt x="1779" y="3422"/>
                    </a:lnTo>
                    <a:lnTo>
                      <a:pt x="1762" y="3435"/>
                    </a:lnTo>
                    <a:lnTo>
                      <a:pt x="1743" y="3443"/>
                    </a:lnTo>
                    <a:lnTo>
                      <a:pt x="1721" y="3446"/>
                    </a:lnTo>
                    <a:lnTo>
                      <a:pt x="1699" y="3443"/>
                    </a:lnTo>
                    <a:lnTo>
                      <a:pt x="1680" y="3435"/>
                    </a:lnTo>
                    <a:lnTo>
                      <a:pt x="1663" y="3422"/>
                    </a:lnTo>
                    <a:lnTo>
                      <a:pt x="1651" y="3406"/>
                    </a:lnTo>
                    <a:lnTo>
                      <a:pt x="1643" y="3387"/>
                    </a:lnTo>
                    <a:lnTo>
                      <a:pt x="1640" y="3365"/>
                    </a:lnTo>
                    <a:lnTo>
                      <a:pt x="1640" y="2968"/>
                    </a:lnTo>
                    <a:lnTo>
                      <a:pt x="1427" y="2968"/>
                    </a:lnTo>
                    <a:lnTo>
                      <a:pt x="1427" y="3365"/>
                    </a:lnTo>
                    <a:lnTo>
                      <a:pt x="1424" y="3387"/>
                    </a:lnTo>
                    <a:lnTo>
                      <a:pt x="1416" y="3406"/>
                    </a:lnTo>
                    <a:lnTo>
                      <a:pt x="1404" y="3422"/>
                    </a:lnTo>
                    <a:lnTo>
                      <a:pt x="1387" y="3435"/>
                    </a:lnTo>
                    <a:lnTo>
                      <a:pt x="1368" y="3443"/>
                    </a:lnTo>
                    <a:lnTo>
                      <a:pt x="1346" y="3446"/>
                    </a:lnTo>
                    <a:lnTo>
                      <a:pt x="1324" y="3443"/>
                    </a:lnTo>
                    <a:lnTo>
                      <a:pt x="1305" y="3435"/>
                    </a:lnTo>
                    <a:lnTo>
                      <a:pt x="1289" y="3422"/>
                    </a:lnTo>
                    <a:lnTo>
                      <a:pt x="1276" y="3406"/>
                    </a:lnTo>
                    <a:lnTo>
                      <a:pt x="1269" y="3387"/>
                    </a:lnTo>
                    <a:lnTo>
                      <a:pt x="1266" y="3365"/>
                    </a:lnTo>
                    <a:lnTo>
                      <a:pt x="1266" y="2968"/>
                    </a:lnTo>
                    <a:lnTo>
                      <a:pt x="1052" y="2968"/>
                    </a:lnTo>
                    <a:lnTo>
                      <a:pt x="1052" y="3365"/>
                    </a:lnTo>
                    <a:lnTo>
                      <a:pt x="1049" y="3387"/>
                    </a:lnTo>
                    <a:lnTo>
                      <a:pt x="1042" y="3406"/>
                    </a:lnTo>
                    <a:lnTo>
                      <a:pt x="1029" y="3422"/>
                    </a:lnTo>
                    <a:lnTo>
                      <a:pt x="1012" y="3435"/>
                    </a:lnTo>
                    <a:lnTo>
                      <a:pt x="993" y="3443"/>
                    </a:lnTo>
                    <a:lnTo>
                      <a:pt x="971" y="3446"/>
                    </a:lnTo>
                    <a:lnTo>
                      <a:pt x="949" y="3443"/>
                    </a:lnTo>
                    <a:lnTo>
                      <a:pt x="931" y="3435"/>
                    </a:lnTo>
                    <a:lnTo>
                      <a:pt x="914" y="3422"/>
                    </a:lnTo>
                    <a:lnTo>
                      <a:pt x="901" y="3406"/>
                    </a:lnTo>
                    <a:lnTo>
                      <a:pt x="894" y="3387"/>
                    </a:lnTo>
                    <a:lnTo>
                      <a:pt x="891" y="3365"/>
                    </a:lnTo>
                    <a:lnTo>
                      <a:pt x="891" y="2968"/>
                    </a:lnTo>
                    <a:lnTo>
                      <a:pt x="559" y="2968"/>
                    </a:lnTo>
                    <a:lnTo>
                      <a:pt x="537" y="2965"/>
                    </a:lnTo>
                    <a:lnTo>
                      <a:pt x="518" y="2956"/>
                    </a:lnTo>
                    <a:lnTo>
                      <a:pt x="501" y="2944"/>
                    </a:lnTo>
                    <a:lnTo>
                      <a:pt x="489" y="2928"/>
                    </a:lnTo>
                    <a:lnTo>
                      <a:pt x="480" y="2908"/>
                    </a:lnTo>
                    <a:lnTo>
                      <a:pt x="477" y="2887"/>
                    </a:lnTo>
                    <a:lnTo>
                      <a:pt x="477" y="2554"/>
                    </a:lnTo>
                    <a:lnTo>
                      <a:pt x="81" y="2554"/>
                    </a:lnTo>
                    <a:lnTo>
                      <a:pt x="59" y="2552"/>
                    </a:lnTo>
                    <a:lnTo>
                      <a:pt x="40" y="2543"/>
                    </a:lnTo>
                    <a:lnTo>
                      <a:pt x="23" y="2531"/>
                    </a:lnTo>
                    <a:lnTo>
                      <a:pt x="10" y="2514"/>
                    </a:lnTo>
                    <a:lnTo>
                      <a:pt x="3" y="2495"/>
                    </a:lnTo>
                    <a:lnTo>
                      <a:pt x="0" y="2473"/>
                    </a:lnTo>
                    <a:lnTo>
                      <a:pt x="3" y="2452"/>
                    </a:lnTo>
                    <a:lnTo>
                      <a:pt x="10" y="2432"/>
                    </a:lnTo>
                    <a:lnTo>
                      <a:pt x="23" y="2417"/>
                    </a:lnTo>
                    <a:lnTo>
                      <a:pt x="40" y="2404"/>
                    </a:lnTo>
                    <a:lnTo>
                      <a:pt x="59" y="2396"/>
                    </a:lnTo>
                    <a:lnTo>
                      <a:pt x="81" y="2392"/>
                    </a:lnTo>
                    <a:lnTo>
                      <a:pt x="477" y="2392"/>
                    </a:lnTo>
                    <a:lnTo>
                      <a:pt x="477" y="2179"/>
                    </a:lnTo>
                    <a:lnTo>
                      <a:pt x="81" y="2179"/>
                    </a:lnTo>
                    <a:lnTo>
                      <a:pt x="59" y="2177"/>
                    </a:lnTo>
                    <a:lnTo>
                      <a:pt x="40" y="2168"/>
                    </a:lnTo>
                    <a:lnTo>
                      <a:pt x="23" y="2156"/>
                    </a:lnTo>
                    <a:lnTo>
                      <a:pt x="10" y="2139"/>
                    </a:lnTo>
                    <a:lnTo>
                      <a:pt x="3" y="2120"/>
                    </a:lnTo>
                    <a:lnTo>
                      <a:pt x="0" y="2098"/>
                    </a:lnTo>
                    <a:lnTo>
                      <a:pt x="3" y="2077"/>
                    </a:lnTo>
                    <a:lnTo>
                      <a:pt x="10" y="2057"/>
                    </a:lnTo>
                    <a:lnTo>
                      <a:pt x="23" y="2041"/>
                    </a:lnTo>
                    <a:lnTo>
                      <a:pt x="40" y="2029"/>
                    </a:lnTo>
                    <a:lnTo>
                      <a:pt x="59" y="2020"/>
                    </a:lnTo>
                    <a:lnTo>
                      <a:pt x="81" y="2017"/>
                    </a:lnTo>
                    <a:lnTo>
                      <a:pt x="477" y="2017"/>
                    </a:lnTo>
                    <a:lnTo>
                      <a:pt x="477" y="1803"/>
                    </a:lnTo>
                    <a:lnTo>
                      <a:pt x="81" y="1803"/>
                    </a:lnTo>
                    <a:lnTo>
                      <a:pt x="59" y="1801"/>
                    </a:lnTo>
                    <a:lnTo>
                      <a:pt x="40" y="1793"/>
                    </a:lnTo>
                    <a:lnTo>
                      <a:pt x="23" y="1780"/>
                    </a:lnTo>
                    <a:lnTo>
                      <a:pt x="10" y="1764"/>
                    </a:lnTo>
                    <a:lnTo>
                      <a:pt x="3" y="1745"/>
                    </a:lnTo>
                    <a:lnTo>
                      <a:pt x="0" y="1723"/>
                    </a:lnTo>
                    <a:lnTo>
                      <a:pt x="3" y="1702"/>
                    </a:lnTo>
                    <a:lnTo>
                      <a:pt x="10" y="1682"/>
                    </a:lnTo>
                    <a:lnTo>
                      <a:pt x="23" y="1666"/>
                    </a:lnTo>
                    <a:lnTo>
                      <a:pt x="40" y="1653"/>
                    </a:lnTo>
                    <a:lnTo>
                      <a:pt x="59" y="1645"/>
                    </a:lnTo>
                    <a:lnTo>
                      <a:pt x="81" y="1642"/>
                    </a:lnTo>
                    <a:lnTo>
                      <a:pt x="477" y="1642"/>
                    </a:lnTo>
                    <a:lnTo>
                      <a:pt x="477" y="1428"/>
                    </a:lnTo>
                    <a:lnTo>
                      <a:pt x="81" y="1428"/>
                    </a:lnTo>
                    <a:lnTo>
                      <a:pt x="59" y="1426"/>
                    </a:lnTo>
                    <a:lnTo>
                      <a:pt x="40" y="1418"/>
                    </a:lnTo>
                    <a:lnTo>
                      <a:pt x="23" y="1405"/>
                    </a:lnTo>
                    <a:lnTo>
                      <a:pt x="10" y="1389"/>
                    </a:lnTo>
                    <a:lnTo>
                      <a:pt x="3" y="1370"/>
                    </a:lnTo>
                    <a:lnTo>
                      <a:pt x="0" y="1348"/>
                    </a:lnTo>
                    <a:lnTo>
                      <a:pt x="3" y="1327"/>
                    </a:lnTo>
                    <a:lnTo>
                      <a:pt x="10" y="1307"/>
                    </a:lnTo>
                    <a:lnTo>
                      <a:pt x="23" y="1291"/>
                    </a:lnTo>
                    <a:lnTo>
                      <a:pt x="40" y="1277"/>
                    </a:lnTo>
                    <a:lnTo>
                      <a:pt x="59" y="1270"/>
                    </a:lnTo>
                    <a:lnTo>
                      <a:pt x="81" y="1267"/>
                    </a:lnTo>
                    <a:lnTo>
                      <a:pt x="477" y="1267"/>
                    </a:lnTo>
                    <a:lnTo>
                      <a:pt x="477" y="1053"/>
                    </a:lnTo>
                    <a:lnTo>
                      <a:pt x="81" y="1053"/>
                    </a:lnTo>
                    <a:lnTo>
                      <a:pt x="59" y="1051"/>
                    </a:lnTo>
                    <a:lnTo>
                      <a:pt x="40" y="1043"/>
                    </a:lnTo>
                    <a:lnTo>
                      <a:pt x="23" y="1030"/>
                    </a:lnTo>
                    <a:lnTo>
                      <a:pt x="10" y="1013"/>
                    </a:lnTo>
                    <a:lnTo>
                      <a:pt x="3" y="995"/>
                    </a:lnTo>
                    <a:lnTo>
                      <a:pt x="0" y="973"/>
                    </a:lnTo>
                    <a:lnTo>
                      <a:pt x="3" y="952"/>
                    </a:lnTo>
                    <a:lnTo>
                      <a:pt x="10" y="932"/>
                    </a:lnTo>
                    <a:lnTo>
                      <a:pt x="23" y="916"/>
                    </a:lnTo>
                    <a:lnTo>
                      <a:pt x="40" y="902"/>
                    </a:lnTo>
                    <a:lnTo>
                      <a:pt x="59" y="895"/>
                    </a:lnTo>
                    <a:lnTo>
                      <a:pt x="81" y="892"/>
                    </a:lnTo>
                    <a:lnTo>
                      <a:pt x="477" y="892"/>
                    </a:lnTo>
                    <a:lnTo>
                      <a:pt x="477" y="560"/>
                    </a:lnTo>
                    <a:lnTo>
                      <a:pt x="480" y="538"/>
                    </a:lnTo>
                    <a:lnTo>
                      <a:pt x="489" y="519"/>
                    </a:lnTo>
                    <a:lnTo>
                      <a:pt x="501" y="502"/>
                    </a:lnTo>
                    <a:lnTo>
                      <a:pt x="518" y="489"/>
                    </a:lnTo>
                    <a:lnTo>
                      <a:pt x="537" y="481"/>
                    </a:lnTo>
                    <a:lnTo>
                      <a:pt x="559" y="479"/>
                    </a:lnTo>
                    <a:lnTo>
                      <a:pt x="891" y="479"/>
                    </a:lnTo>
                    <a:lnTo>
                      <a:pt x="891" y="81"/>
                    </a:lnTo>
                    <a:lnTo>
                      <a:pt x="894" y="60"/>
                    </a:lnTo>
                    <a:lnTo>
                      <a:pt x="901" y="40"/>
                    </a:lnTo>
                    <a:lnTo>
                      <a:pt x="914" y="24"/>
                    </a:lnTo>
                    <a:lnTo>
                      <a:pt x="931" y="11"/>
                    </a:lnTo>
                    <a:lnTo>
                      <a:pt x="949" y="3"/>
                    </a:lnTo>
                    <a:lnTo>
                      <a:pt x="9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6" name="Freeform 210">
                <a:extLst>
                  <a:ext uri="{FF2B5EF4-FFF2-40B4-BE49-F238E27FC236}">
                    <a16:creationId xmlns:a16="http://schemas.microsoft.com/office/drawing/2014/main" id="{A9EA623D-998E-43FE-9FD6-862027411446}"/>
                  </a:ext>
                </a:extLst>
              </p:cNvPr>
              <p:cNvSpPr>
                <a:spLocks noEditPoints="1"/>
              </p:cNvSpPr>
              <p:nvPr/>
            </p:nvSpPr>
            <p:spPr bwMode="auto">
              <a:xfrm>
                <a:off x="5613400" y="6242050"/>
                <a:ext cx="117475" cy="117475"/>
              </a:xfrm>
              <a:custGeom>
                <a:avLst/>
                <a:gdLst>
                  <a:gd name="T0" fmla="*/ 161 w 1030"/>
                  <a:gd name="T1" fmla="*/ 162 h 1031"/>
                  <a:gd name="T2" fmla="*/ 161 w 1030"/>
                  <a:gd name="T3" fmla="*/ 870 h 1031"/>
                  <a:gd name="T4" fmla="*/ 869 w 1030"/>
                  <a:gd name="T5" fmla="*/ 870 h 1031"/>
                  <a:gd name="T6" fmla="*/ 869 w 1030"/>
                  <a:gd name="T7" fmla="*/ 162 h 1031"/>
                  <a:gd name="T8" fmla="*/ 161 w 1030"/>
                  <a:gd name="T9" fmla="*/ 162 h 1031"/>
                  <a:gd name="T10" fmla="*/ 81 w 1030"/>
                  <a:gd name="T11" fmla="*/ 0 h 1031"/>
                  <a:gd name="T12" fmla="*/ 949 w 1030"/>
                  <a:gd name="T13" fmla="*/ 0 h 1031"/>
                  <a:gd name="T14" fmla="*/ 971 w 1030"/>
                  <a:gd name="T15" fmla="*/ 3 h 1031"/>
                  <a:gd name="T16" fmla="*/ 990 w 1030"/>
                  <a:gd name="T17" fmla="*/ 11 h 1031"/>
                  <a:gd name="T18" fmla="*/ 1007 w 1030"/>
                  <a:gd name="T19" fmla="*/ 23 h 1031"/>
                  <a:gd name="T20" fmla="*/ 1020 w 1030"/>
                  <a:gd name="T21" fmla="*/ 40 h 1031"/>
                  <a:gd name="T22" fmla="*/ 1028 w 1030"/>
                  <a:gd name="T23" fmla="*/ 60 h 1031"/>
                  <a:gd name="T24" fmla="*/ 1030 w 1030"/>
                  <a:gd name="T25" fmla="*/ 81 h 1031"/>
                  <a:gd name="T26" fmla="*/ 1030 w 1030"/>
                  <a:gd name="T27" fmla="*/ 951 h 1031"/>
                  <a:gd name="T28" fmla="*/ 1028 w 1030"/>
                  <a:gd name="T29" fmla="*/ 973 h 1031"/>
                  <a:gd name="T30" fmla="*/ 1020 w 1030"/>
                  <a:gd name="T31" fmla="*/ 992 h 1031"/>
                  <a:gd name="T32" fmla="*/ 1007 w 1030"/>
                  <a:gd name="T33" fmla="*/ 1008 h 1031"/>
                  <a:gd name="T34" fmla="*/ 990 w 1030"/>
                  <a:gd name="T35" fmla="*/ 1021 h 1031"/>
                  <a:gd name="T36" fmla="*/ 971 w 1030"/>
                  <a:gd name="T37" fmla="*/ 1029 h 1031"/>
                  <a:gd name="T38" fmla="*/ 949 w 1030"/>
                  <a:gd name="T39" fmla="*/ 1031 h 1031"/>
                  <a:gd name="T40" fmla="*/ 81 w 1030"/>
                  <a:gd name="T41" fmla="*/ 1031 h 1031"/>
                  <a:gd name="T42" fmla="*/ 59 w 1030"/>
                  <a:gd name="T43" fmla="*/ 1029 h 1031"/>
                  <a:gd name="T44" fmla="*/ 40 w 1030"/>
                  <a:gd name="T45" fmla="*/ 1021 h 1031"/>
                  <a:gd name="T46" fmla="*/ 23 w 1030"/>
                  <a:gd name="T47" fmla="*/ 1008 h 1031"/>
                  <a:gd name="T48" fmla="*/ 10 w 1030"/>
                  <a:gd name="T49" fmla="*/ 992 h 1031"/>
                  <a:gd name="T50" fmla="*/ 2 w 1030"/>
                  <a:gd name="T51" fmla="*/ 973 h 1031"/>
                  <a:gd name="T52" fmla="*/ 0 w 1030"/>
                  <a:gd name="T53" fmla="*/ 951 h 1031"/>
                  <a:gd name="T54" fmla="*/ 0 w 1030"/>
                  <a:gd name="T55" fmla="*/ 81 h 1031"/>
                  <a:gd name="T56" fmla="*/ 2 w 1030"/>
                  <a:gd name="T57" fmla="*/ 60 h 1031"/>
                  <a:gd name="T58" fmla="*/ 10 w 1030"/>
                  <a:gd name="T59" fmla="*/ 40 h 1031"/>
                  <a:gd name="T60" fmla="*/ 23 w 1030"/>
                  <a:gd name="T61" fmla="*/ 23 h 1031"/>
                  <a:gd name="T62" fmla="*/ 40 w 1030"/>
                  <a:gd name="T63" fmla="*/ 11 h 1031"/>
                  <a:gd name="T64" fmla="*/ 59 w 1030"/>
                  <a:gd name="T65" fmla="*/ 3 h 1031"/>
                  <a:gd name="T66" fmla="*/ 81 w 1030"/>
                  <a:gd name="T67"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0" h="1031">
                    <a:moveTo>
                      <a:pt x="161" y="162"/>
                    </a:moveTo>
                    <a:lnTo>
                      <a:pt x="161" y="870"/>
                    </a:lnTo>
                    <a:lnTo>
                      <a:pt x="869" y="870"/>
                    </a:lnTo>
                    <a:lnTo>
                      <a:pt x="869" y="162"/>
                    </a:lnTo>
                    <a:lnTo>
                      <a:pt x="161" y="162"/>
                    </a:lnTo>
                    <a:close/>
                    <a:moveTo>
                      <a:pt x="81" y="0"/>
                    </a:moveTo>
                    <a:lnTo>
                      <a:pt x="949" y="0"/>
                    </a:lnTo>
                    <a:lnTo>
                      <a:pt x="971" y="3"/>
                    </a:lnTo>
                    <a:lnTo>
                      <a:pt x="990" y="11"/>
                    </a:lnTo>
                    <a:lnTo>
                      <a:pt x="1007" y="23"/>
                    </a:lnTo>
                    <a:lnTo>
                      <a:pt x="1020" y="40"/>
                    </a:lnTo>
                    <a:lnTo>
                      <a:pt x="1028" y="60"/>
                    </a:lnTo>
                    <a:lnTo>
                      <a:pt x="1030" y="81"/>
                    </a:lnTo>
                    <a:lnTo>
                      <a:pt x="1030" y="951"/>
                    </a:lnTo>
                    <a:lnTo>
                      <a:pt x="1028" y="973"/>
                    </a:lnTo>
                    <a:lnTo>
                      <a:pt x="1020" y="992"/>
                    </a:lnTo>
                    <a:lnTo>
                      <a:pt x="1007" y="1008"/>
                    </a:lnTo>
                    <a:lnTo>
                      <a:pt x="990" y="1021"/>
                    </a:lnTo>
                    <a:lnTo>
                      <a:pt x="971" y="1029"/>
                    </a:lnTo>
                    <a:lnTo>
                      <a:pt x="949" y="1031"/>
                    </a:lnTo>
                    <a:lnTo>
                      <a:pt x="81" y="1031"/>
                    </a:lnTo>
                    <a:lnTo>
                      <a:pt x="59" y="1029"/>
                    </a:lnTo>
                    <a:lnTo>
                      <a:pt x="40" y="1021"/>
                    </a:lnTo>
                    <a:lnTo>
                      <a:pt x="23" y="1008"/>
                    </a:lnTo>
                    <a:lnTo>
                      <a:pt x="10" y="992"/>
                    </a:lnTo>
                    <a:lnTo>
                      <a:pt x="2" y="973"/>
                    </a:lnTo>
                    <a:lnTo>
                      <a:pt x="0" y="951"/>
                    </a:lnTo>
                    <a:lnTo>
                      <a:pt x="0" y="81"/>
                    </a:lnTo>
                    <a:lnTo>
                      <a:pt x="2" y="60"/>
                    </a:lnTo>
                    <a:lnTo>
                      <a:pt x="10" y="40"/>
                    </a:lnTo>
                    <a:lnTo>
                      <a:pt x="23" y="23"/>
                    </a:lnTo>
                    <a:lnTo>
                      <a:pt x="40" y="11"/>
                    </a:lnTo>
                    <a:lnTo>
                      <a:pt x="59" y="3"/>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pic>
          <p:nvPicPr>
            <p:cNvPr id="17" name="Graphic 16" descr="Server">
              <a:extLst>
                <a:ext uri="{FF2B5EF4-FFF2-40B4-BE49-F238E27FC236}">
                  <a16:creationId xmlns:a16="http://schemas.microsoft.com/office/drawing/2014/main" id="{1F82C075-216E-4CDE-B5B3-D6E6FDB365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270" y="4163743"/>
              <a:ext cx="1146773" cy="1146773"/>
            </a:xfrm>
            <a:prstGeom prst="rect">
              <a:avLst/>
            </a:prstGeom>
          </p:spPr>
        </p:pic>
      </p:grpSp>
      <p:grpSp>
        <p:nvGrpSpPr>
          <p:cNvPr id="78" name="Group 77">
            <a:extLst>
              <a:ext uri="{FF2B5EF4-FFF2-40B4-BE49-F238E27FC236}">
                <a16:creationId xmlns:a16="http://schemas.microsoft.com/office/drawing/2014/main" id="{EED469C2-61F4-4024-B6BE-2F493C157589}"/>
              </a:ext>
            </a:extLst>
          </p:cNvPr>
          <p:cNvGrpSpPr/>
          <p:nvPr/>
        </p:nvGrpSpPr>
        <p:grpSpPr>
          <a:xfrm>
            <a:off x="5362520" y="4163742"/>
            <a:ext cx="1810813" cy="1146773"/>
            <a:chOff x="5362520" y="4163742"/>
            <a:chExt cx="1810813" cy="1146773"/>
          </a:xfrm>
        </p:grpSpPr>
        <p:grpSp>
          <p:nvGrpSpPr>
            <p:cNvPr id="20" name="Grupa 222">
              <a:extLst>
                <a:ext uri="{FF2B5EF4-FFF2-40B4-BE49-F238E27FC236}">
                  <a16:creationId xmlns:a16="http://schemas.microsoft.com/office/drawing/2014/main" id="{084440FE-04DB-4477-B561-2048AD0A40DF}"/>
                </a:ext>
              </a:extLst>
            </p:cNvPr>
            <p:cNvGrpSpPr/>
            <p:nvPr/>
          </p:nvGrpSpPr>
          <p:grpSpPr>
            <a:xfrm>
              <a:off x="6577561" y="4439242"/>
              <a:ext cx="595772" cy="595772"/>
              <a:chOff x="5476875" y="6105525"/>
              <a:chExt cx="390525" cy="390525"/>
            </a:xfrm>
            <a:solidFill>
              <a:srgbClr val="0E6EDF"/>
            </a:solidFill>
          </p:grpSpPr>
          <p:sp>
            <p:nvSpPr>
              <p:cNvPr id="21" name="Freeform 209">
                <a:extLst>
                  <a:ext uri="{FF2B5EF4-FFF2-40B4-BE49-F238E27FC236}">
                    <a16:creationId xmlns:a16="http://schemas.microsoft.com/office/drawing/2014/main" id="{33403F87-7B9E-4E3C-AB65-A972AB4321CB}"/>
                  </a:ext>
                </a:extLst>
              </p:cNvPr>
              <p:cNvSpPr>
                <a:spLocks noEditPoints="1"/>
              </p:cNvSpPr>
              <p:nvPr/>
            </p:nvSpPr>
            <p:spPr bwMode="auto">
              <a:xfrm>
                <a:off x="5476875" y="6105525"/>
                <a:ext cx="390525" cy="390525"/>
              </a:xfrm>
              <a:custGeom>
                <a:avLst/>
                <a:gdLst>
                  <a:gd name="T0" fmla="*/ 788 w 3442"/>
                  <a:gd name="T1" fmla="*/ 995 h 3446"/>
                  <a:gd name="T2" fmla="*/ 752 w 3442"/>
                  <a:gd name="T3" fmla="*/ 1277 h 3446"/>
                  <a:gd name="T4" fmla="*/ 711 w 3442"/>
                  <a:gd name="T5" fmla="*/ 1428 h 3446"/>
                  <a:gd name="T6" fmla="*/ 788 w 3442"/>
                  <a:gd name="T7" fmla="*/ 1745 h 3446"/>
                  <a:gd name="T8" fmla="*/ 752 w 3442"/>
                  <a:gd name="T9" fmla="*/ 2029 h 3446"/>
                  <a:gd name="T10" fmla="*/ 711 w 3442"/>
                  <a:gd name="T11" fmla="*/ 2179 h 3446"/>
                  <a:gd name="T12" fmla="*/ 788 w 3442"/>
                  <a:gd name="T13" fmla="*/ 2495 h 3446"/>
                  <a:gd name="T14" fmla="*/ 894 w 3442"/>
                  <a:gd name="T15" fmla="*/ 2713 h 3446"/>
                  <a:gd name="T16" fmla="*/ 1049 w 3442"/>
                  <a:gd name="T17" fmla="*/ 2713 h 3446"/>
                  <a:gd name="T18" fmla="*/ 1346 w 3442"/>
                  <a:gd name="T19" fmla="*/ 2653 h 3446"/>
                  <a:gd name="T20" fmla="*/ 1643 w 3442"/>
                  <a:gd name="T21" fmla="*/ 2713 h 3446"/>
                  <a:gd name="T22" fmla="*/ 1798 w 3442"/>
                  <a:gd name="T23" fmla="*/ 2713 h 3446"/>
                  <a:gd name="T24" fmla="*/ 2096 w 3442"/>
                  <a:gd name="T25" fmla="*/ 2653 h 3446"/>
                  <a:gd name="T26" fmla="*/ 2393 w 3442"/>
                  <a:gd name="T27" fmla="*/ 2713 h 3446"/>
                  <a:gd name="T28" fmla="*/ 2549 w 3442"/>
                  <a:gd name="T29" fmla="*/ 2713 h 3446"/>
                  <a:gd name="T30" fmla="*/ 2654 w 3442"/>
                  <a:gd name="T31" fmla="*/ 2495 h 3446"/>
                  <a:gd name="T32" fmla="*/ 2731 w 3442"/>
                  <a:gd name="T33" fmla="*/ 2179 h 3446"/>
                  <a:gd name="T34" fmla="*/ 2690 w 3442"/>
                  <a:gd name="T35" fmla="*/ 2029 h 3446"/>
                  <a:gd name="T36" fmla="*/ 2654 w 3442"/>
                  <a:gd name="T37" fmla="*/ 1745 h 3446"/>
                  <a:gd name="T38" fmla="*/ 2731 w 3442"/>
                  <a:gd name="T39" fmla="*/ 1428 h 3446"/>
                  <a:gd name="T40" fmla="*/ 2690 w 3442"/>
                  <a:gd name="T41" fmla="*/ 1277 h 3446"/>
                  <a:gd name="T42" fmla="*/ 2654 w 3442"/>
                  <a:gd name="T43" fmla="*/ 995 h 3446"/>
                  <a:gd name="T44" fmla="*/ 2551 w 3442"/>
                  <a:gd name="T45" fmla="*/ 640 h 3446"/>
                  <a:gd name="T46" fmla="*/ 2414 w 3442"/>
                  <a:gd name="T47" fmla="*/ 769 h 3446"/>
                  <a:gd name="T48" fmla="*/ 2137 w 3442"/>
                  <a:gd name="T49" fmla="*/ 782 h 3446"/>
                  <a:gd name="T50" fmla="*/ 1802 w 3442"/>
                  <a:gd name="T51" fmla="*/ 640 h 3446"/>
                  <a:gd name="T52" fmla="*/ 1663 w 3442"/>
                  <a:gd name="T53" fmla="*/ 769 h 3446"/>
                  <a:gd name="T54" fmla="*/ 1387 w 3442"/>
                  <a:gd name="T55" fmla="*/ 782 h 3446"/>
                  <a:gd name="T56" fmla="*/ 1052 w 3442"/>
                  <a:gd name="T57" fmla="*/ 640 h 3446"/>
                  <a:gd name="T58" fmla="*/ 914 w 3442"/>
                  <a:gd name="T59" fmla="*/ 769 h 3446"/>
                  <a:gd name="T60" fmla="*/ 1042 w 3442"/>
                  <a:gd name="T61" fmla="*/ 40 h 3446"/>
                  <a:gd name="T62" fmla="*/ 1324 w 3442"/>
                  <a:gd name="T63" fmla="*/ 3 h 3446"/>
                  <a:gd name="T64" fmla="*/ 1640 w 3442"/>
                  <a:gd name="T65" fmla="*/ 81 h 3446"/>
                  <a:gd name="T66" fmla="*/ 1791 w 3442"/>
                  <a:gd name="T67" fmla="*/ 40 h 3446"/>
                  <a:gd name="T68" fmla="*/ 2075 w 3442"/>
                  <a:gd name="T69" fmla="*/ 3 h 3446"/>
                  <a:gd name="T70" fmla="*/ 2390 w 3442"/>
                  <a:gd name="T71" fmla="*/ 81 h 3446"/>
                  <a:gd name="T72" fmla="*/ 2541 w 3442"/>
                  <a:gd name="T73" fmla="*/ 40 h 3446"/>
                  <a:gd name="T74" fmla="*/ 2965 w 3442"/>
                  <a:gd name="T75" fmla="*/ 560 h 3446"/>
                  <a:gd name="T76" fmla="*/ 3431 w 3442"/>
                  <a:gd name="T77" fmla="*/ 1013 h 3446"/>
                  <a:gd name="T78" fmla="*/ 3419 w 3442"/>
                  <a:gd name="T79" fmla="*/ 1291 h 3446"/>
                  <a:gd name="T80" fmla="*/ 2965 w 3442"/>
                  <a:gd name="T81" fmla="*/ 1428 h 3446"/>
                  <a:gd name="T82" fmla="*/ 3431 w 3442"/>
                  <a:gd name="T83" fmla="*/ 1764 h 3446"/>
                  <a:gd name="T84" fmla="*/ 3419 w 3442"/>
                  <a:gd name="T85" fmla="*/ 2041 h 3446"/>
                  <a:gd name="T86" fmla="*/ 2965 w 3442"/>
                  <a:gd name="T87" fmla="*/ 2179 h 3446"/>
                  <a:gd name="T88" fmla="*/ 3431 w 3442"/>
                  <a:gd name="T89" fmla="*/ 2514 h 3446"/>
                  <a:gd name="T90" fmla="*/ 2924 w 3442"/>
                  <a:gd name="T91" fmla="*/ 2956 h 3446"/>
                  <a:gd name="T92" fmla="*/ 2470 w 3442"/>
                  <a:gd name="T93" fmla="*/ 3446 h 3446"/>
                  <a:gd name="T94" fmla="*/ 2173 w 3442"/>
                  <a:gd name="T95" fmla="*/ 3387 h 3446"/>
                  <a:gd name="T96" fmla="*/ 2018 w 3442"/>
                  <a:gd name="T97" fmla="*/ 3387 h 3446"/>
                  <a:gd name="T98" fmla="*/ 1721 w 3442"/>
                  <a:gd name="T99" fmla="*/ 3446 h 3446"/>
                  <a:gd name="T100" fmla="*/ 1424 w 3442"/>
                  <a:gd name="T101" fmla="*/ 3387 h 3446"/>
                  <a:gd name="T102" fmla="*/ 1269 w 3442"/>
                  <a:gd name="T103" fmla="*/ 3387 h 3446"/>
                  <a:gd name="T104" fmla="*/ 971 w 3442"/>
                  <a:gd name="T105" fmla="*/ 3446 h 3446"/>
                  <a:gd name="T106" fmla="*/ 518 w 3442"/>
                  <a:gd name="T107" fmla="*/ 2956 h 3446"/>
                  <a:gd name="T108" fmla="*/ 10 w 3442"/>
                  <a:gd name="T109" fmla="*/ 2514 h 3446"/>
                  <a:gd name="T110" fmla="*/ 477 w 3442"/>
                  <a:gd name="T111" fmla="*/ 2179 h 3446"/>
                  <a:gd name="T112" fmla="*/ 23 w 3442"/>
                  <a:gd name="T113" fmla="*/ 2041 h 3446"/>
                  <a:gd name="T114" fmla="*/ 10 w 3442"/>
                  <a:gd name="T115" fmla="*/ 1764 h 3446"/>
                  <a:gd name="T116" fmla="*/ 477 w 3442"/>
                  <a:gd name="T117" fmla="*/ 1428 h 3446"/>
                  <a:gd name="T118" fmla="*/ 23 w 3442"/>
                  <a:gd name="T119" fmla="*/ 1291 h 3446"/>
                  <a:gd name="T120" fmla="*/ 10 w 3442"/>
                  <a:gd name="T121" fmla="*/ 1013 h 3446"/>
                  <a:gd name="T122" fmla="*/ 477 w 3442"/>
                  <a:gd name="T123" fmla="*/ 560 h 3446"/>
                  <a:gd name="T124" fmla="*/ 901 w 3442"/>
                  <a:gd name="T125" fmla="*/ 40 h 3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2" h="3446">
                    <a:moveTo>
                      <a:pt x="640" y="640"/>
                    </a:moveTo>
                    <a:lnTo>
                      <a:pt x="640" y="892"/>
                    </a:lnTo>
                    <a:lnTo>
                      <a:pt x="711" y="892"/>
                    </a:lnTo>
                    <a:lnTo>
                      <a:pt x="732" y="895"/>
                    </a:lnTo>
                    <a:lnTo>
                      <a:pt x="752" y="902"/>
                    </a:lnTo>
                    <a:lnTo>
                      <a:pt x="768" y="916"/>
                    </a:lnTo>
                    <a:lnTo>
                      <a:pt x="781" y="932"/>
                    </a:lnTo>
                    <a:lnTo>
                      <a:pt x="788" y="952"/>
                    </a:lnTo>
                    <a:lnTo>
                      <a:pt x="791" y="973"/>
                    </a:lnTo>
                    <a:lnTo>
                      <a:pt x="788" y="995"/>
                    </a:lnTo>
                    <a:lnTo>
                      <a:pt x="781" y="1013"/>
                    </a:lnTo>
                    <a:lnTo>
                      <a:pt x="768" y="1030"/>
                    </a:lnTo>
                    <a:lnTo>
                      <a:pt x="752" y="1043"/>
                    </a:lnTo>
                    <a:lnTo>
                      <a:pt x="732" y="1051"/>
                    </a:lnTo>
                    <a:lnTo>
                      <a:pt x="711" y="1053"/>
                    </a:lnTo>
                    <a:lnTo>
                      <a:pt x="640" y="1053"/>
                    </a:lnTo>
                    <a:lnTo>
                      <a:pt x="640" y="1267"/>
                    </a:lnTo>
                    <a:lnTo>
                      <a:pt x="711" y="1267"/>
                    </a:lnTo>
                    <a:lnTo>
                      <a:pt x="732" y="1270"/>
                    </a:lnTo>
                    <a:lnTo>
                      <a:pt x="752" y="1277"/>
                    </a:lnTo>
                    <a:lnTo>
                      <a:pt x="768" y="1291"/>
                    </a:lnTo>
                    <a:lnTo>
                      <a:pt x="781" y="1307"/>
                    </a:lnTo>
                    <a:lnTo>
                      <a:pt x="788" y="1327"/>
                    </a:lnTo>
                    <a:lnTo>
                      <a:pt x="791" y="1348"/>
                    </a:lnTo>
                    <a:lnTo>
                      <a:pt x="788" y="1370"/>
                    </a:lnTo>
                    <a:lnTo>
                      <a:pt x="781" y="1389"/>
                    </a:lnTo>
                    <a:lnTo>
                      <a:pt x="768" y="1405"/>
                    </a:lnTo>
                    <a:lnTo>
                      <a:pt x="752" y="1418"/>
                    </a:lnTo>
                    <a:lnTo>
                      <a:pt x="732" y="1426"/>
                    </a:lnTo>
                    <a:lnTo>
                      <a:pt x="711" y="1428"/>
                    </a:lnTo>
                    <a:lnTo>
                      <a:pt x="640" y="1428"/>
                    </a:lnTo>
                    <a:lnTo>
                      <a:pt x="640" y="1642"/>
                    </a:lnTo>
                    <a:lnTo>
                      <a:pt x="711" y="1642"/>
                    </a:lnTo>
                    <a:lnTo>
                      <a:pt x="732" y="1645"/>
                    </a:lnTo>
                    <a:lnTo>
                      <a:pt x="752" y="1653"/>
                    </a:lnTo>
                    <a:lnTo>
                      <a:pt x="768" y="1666"/>
                    </a:lnTo>
                    <a:lnTo>
                      <a:pt x="781" y="1682"/>
                    </a:lnTo>
                    <a:lnTo>
                      <a:pt x="788" y="1702"/>
                    </a:lnTo>
                    <a:lnTo>
                      <a:pt x="791" y="1723"/>
                    </a:lnTo>
                    <a:lnTo>
                      <a:pt x="788" y="1745"/>
                    </a:lnTo>
                    <a:lnTo>
                      <a:pt x="781" y="1764"/>
                    </a:lnTo>
                    <a:lnTo>
                      <a:pt x="768" y="1780"/>
                    </a:lnTo>
                    <a:lnTo>
                      <a:pt x="752" y="1793"/>
                    </a:lnTo>
                    <a:lnTo>
                      <a:pt x="732" y="1801"/>
                    </a:lnTo>
                    <a:lnTo>
                      <a:pt x="711" y="1803"/>
                    </a:lnTo>
                    <a:lnTo>
                      <a:pt x="640" y="1803"/>
                    </a:lnTo>
                    <a:lnTo>
                      <a:pt x="640" y="2017"/>
                    </a:lnTo>
                    <a:lnTo>
                      <a:pt x="711" y="2017"/>
                    </a:lnTo>
                    <a:lnTo>
                      <a:pt x="732" y="2020"/>
                    </a:lnTo>
                    <a:lnTo>
                      <a:pt x="752" y="2029"/>
                    </a:lnTo>
                    <a:lnTo>
                      <a:pt x="768" y="2041"/>
                    </a:lnTo>
                    <a:lnTo>
                      <a:pt x="781" y="2057"/>
                    </a:lnTo>
                    <a:lnTo>
                      <a:pt x="788" y="2077"/>
                    </a:lnTo>
                    <a:lnTo>
                      <a:pt x="791" y="2098"/>
                    </a:lnTo>
                    <a:lnTo>
                      <a:pt x="788" y="2120"/>
                    </a:lnTo>
                    <a:lnTo>
                      <a:pt x="781" y="2139"/>
                    </a:lnTo>
                    <a:lnTo>
                      <a:pt x="768" y="2156"/>
                    </a:lnTo>
                    <a:lnTo>
                      <a:pt x="752" y="2168"/>
                    </a:lnTo>
                    <a:lnTo>
                      <a:pt x="732" y="2177"/>
                    </a:lnTo>
                    <a:lnTo>
                      <a:pt x="711" y="2179"/>
                    </a:lnTo>
                    <a:lnTo>
                      <a:pt x="640" y="2179"/>
                    </a:lnTo>
                    <a:lnTo>
                      <a:pt x="640" y="2392"/>
                    </a:lnTo>
                    <a:lnTo>
                      <a:pt x="711" y="2392"/>
                    </a:lnTo>
                    <a:lnTo>
                      <a:pt x="732" y="2396"/>
                    </a:lnTo>
                    <a:lnTo>
                      <a:pt x="752" y="2404"/>
                    </a:lnTo>
                    <a:lnTo>
                      <a:pt x="768" y="2417"/>
                    </a:lnTo>
                    <a:lnTo>
                      <a:pt x="781" y="2432"/>
                    </a:lnTo>
                    <a:lnTo>
                      <a:pt x="788" y="2452"/>
                    </a:lnTo>
                    <a:lnTo>
                      <a:pt x="791" y="2473"/>
                    </a:lnTo>
                    <a:lnTo>
                      <a:pt x="788" y="2495"/>
                    </a:lnTo>
                    <a:lnTo>
                      <a:pt x="781" y="2514"/>
                    </a:lnTo>
                    <a:lnTo>
                      <a:pt x="768" y="2531"/>
                    </a:lnTo>
                    <a:lnTo>
                      <a:pt x="752" y="2543"/>
                    </a:lnTo>
                    <a:lnTo>
                      <a:pt x="732" y="2552"/>
                    </a:lnTo>
                    <a:lnTo>
                      <a:pt x="711" y="2554"/>
                    </a:lnTo>
                    <a:lnTo>
                      <a:pt x="640" y="2554"/>
                    </a:lnTo>
                    <a:lnTo>
                      <a:pt x="640" y="2805"/>
                    </a:lnTo>
                    <a:lnTo>
                      <a:pt x="891" y="2805"/>
                    </a:lnTo>
                    <a:lnTo>
                      <a:pt x="891" y="2734"/>
                    </a:lnTo>
                    <a:lnTo>
                      <a:pt x="894" y="2713"/>
                    </a:lnTo>
                    <a:lnTo>
                      <a:pt x="901" y="2693"/>
                    </a:lnTo>
                    <a:lnTo>
                      <a:pt x="914" y="2677"/>
                    </a:lnTo>
                    <a:lnTo>
                      <a:pt x="931" y="2665"/>
                    </a:lnTo>
                    <a:lnTo>
                      <a:pt x="949" y="2656"/>
                    </a:lnTo>
                    <a:lnTo>
                      <a:pt x="971" y="2653"/>
                    </a:lnTo>
                    <a:lnTo>
                      <a:pt x="993" y="2656"/>
                    </a:lnTo>
                    <a:lnTo>
                      <a:pt x="1012" y="2665"/>
                    </a:lnTo>
                    <a:lnTo>
                      <a:pt x="1029" y="2677"/>
                    </a:lnTo>
                    <a:lnTo>
                      <a:pt x="1042" y="2693"/>
                    </a:lnTo>
                    <a:lnTo>
                      <a:pt x="1049" y="2713"/>
                    </a:lnTo>
                    <a:lnTo>
                      <a:pt x="1052" y="2734"/>
                    </a:lnTo>
                    <a:lnTo>
                      <a:pt x="1052" y="2805"/>
                    </a:lnTo>
                    <a:lnTo>
                      <a:pt x="1266" y="2805"/>
                    </a:lnTo>
                    <a:lnTo>
                      <a:pt x="1266" y="2734"/>
                    </a:lnTo>
                    <a:lnTo>
                      <a:pt x="1269" y="2713"/>
                    </a:lnTo>
                    <a:lnTo>
                      <a:pt x="1276" y="2693"/>
                    </a:lnTo>
                    <a:lnTo>
                      <a:pt x="1289" y="2677"/>
                    </a:lnTo>
                    <a:lnTo>
                      <a:pt x="1305" y="2665"/>
                    </a:lnTo>
                    <a:lnTo>
                      <a:pt x="1324" y="2656"/>
                    </a:lnTo>
                    <a:lnTo>
                      <a:pt x="1346" y="2653"/>
                    </a:lnTo>
                    <a:lnTo>
                      <a:pt x="1368" y="2656"/>
                    </a:lnTo>
                    <a:lnTo>
                      <a:pt x="1387" y="2665"/>
                    </a:lnTo>
                    <a:lnTo>
                      <a:pt x="1404" y="2677"/>
                    </a:lnTo>
                    <a:lnTo>
                      <a:pt x="1416" y="2693"/>
                    </a:lnTo>
                    <a:lnTo>
                      <a:pt x="1424" y="2713"/>
                    </a:lnTo>
                    <a:lnTo>
                      <a:pt x="1427" y="2734"/>
                    </a:lnTo>
                    <a:lnTo>
                      <a:pt x="1427" y="2805"/>
                    </a:lnTo>
                    <a:lnTo>
                      <a:pt x="1640" y="2805"/>
                    </a:lnTo>
                    <a:lnTo>
                      <a:pt x="1640" y="2734"/>
                    </a:lnTo>
                    <a:lnTo>
                      <a:pt x="1643" y="2713"/>
                    </a:lnTo>
                    <a:lnTo>
                      <a:pt x="1651" y="2693"/>
                    </a:lnTo>
                    <a:lnTo>
                      <a:pt x="1663" y="2677"/>
                    </a:lnTo>
                    <a:lnTo>
                      <a:pt x="1680" y="2665"/>
                    </a:lnTo>
                    <a:lnTo>
                      <a:pt x="1699" y="2656"/>
                    </a:lnTo>
                    <a:lnTo>
                      <a:pt x="1721" y="2653"/>
                    </a:lnTo>
                    <a:lnTo>
                      <a:pt x="1743" y="2656"/>
                    </a:lnTo>
                    <a:lnTo>
                      <a:pt x="1762" y="2665"/>
                    </a:lnTo>
                    <a:lnTo>
                      <a:pt x="1779" y="2677"/>
                    </a:lnTo>
                    <a:lnTo>
                      <a:pt x="1791" y="2693"/>
                    </a:lnTo>
                    <a:lnTo>
                      <a:pt x="1798" y="2713"/>
                    </a:lnTo>
                    <a:lnTo>
                      <a:pt x="1802" y="2734"/>
                    </a:lnTo>
                    <a:lnTo>
                      <a:pt x="1802" y="2805"/>
                    </a:lnTo>
                    <a:lnTo>
                      <a:pt x="2015" y="2805"/>
                    </a:lnTo>
                    <a:lnTo>
                      <a:pt x="2015" y="2734"/>
                    </a:lnTo>
                    <a:lnTo>
                      <a:pt x="2018" y="2713"/>
                    </a:lnTo>
                    <a:lnTo>
                      <a:pt x="2026" y="2693"/>
                    </a:lnTo>
                    <a:lnTo>
                      <a:pt x="2038" y="2677"/>
                    </a:lnTo>
                    <a:lnTo>
                      <a:pt x="2055" y="2665"/>
                    </a:lnTo>
                    <a:lnTo>
                      <a:pt x="2075" y="2656"/>
                    </a:lnTo>
                    <a:lnTo>
                      <a:pt x="2096" y="2653"/>
                    </a:lnTo>
                    <a:lnTo>
                      <a:pt x="2118" y="2656"/>
                    </a:lnTo>
                    <a:lnTo>
                      <a:pt x="2137" y="2665"/>
                    </a:lnTo>
                    <a:lnTo>
                      <a:pt x="2153" y="2677"/>
                    </a:lnTo>
                    <a:lnTo>
                      <a:pt x="2166" y="2693"/>
                    </a:lnTo>
                    <a:lnTo>
                      <a:pt x="2173" y="2713"/>
                    </a:lnTo>
                    <a:lnTo>
                      <a:pt x="2176" y="2734"/>
                    </a:lnTo>
                    <a:lnTo>
                      <a:pt x="2176" y="2805"/>
                    </a:lnTo>
                    <a:lnTo>
                      <a:pt x="2390" y="2805"/>
                    </a:lnTo>
                    <a:lnTo>
                      <a:pt x="2390" y="2734"/>
                    </a:lnTo>
                    <a:lnTo>
                      <a:pt x="2393" y="2713"/>
                    </a:lnTo>
                    <a:lnTo>
                      <a:pt x="2400" y="2693"/>
                    </a:lnTo>
                    <a:lnTo>
                      <a:pt x="2414" y="2677"/>
                    </a:lnTo>
                    <a:lnTo>
                      <a:pt x="2430" y="2665"/>
                    </a:lnTo>
                    <a:lnTo>
                      <a:pt x="2450" y="2656"/>
                    </a:lnTo>
                    <a:lnTo>
                      <a:pt x="2470" y="2653"/>
                    </a:lnTo>
                    <a:lnTo>
                      <a:pt x="2492" y="2656"/>
                    </a:lnTo>
                    <a:lnTo>
                      <a:pt x="2511" y="2665"/>
                    </a:lnTo>
                    <a:lnTo>
                      <a:pt x="2528" y="2677"/>
                    </a:lnTo>
                    <a:lnTo>
                      <a:pt x="2541" y="2693"/>
                    </a:lnTo>
                    <a:lnTo>
                      <a:pt x="2549" y="2713"/>
                    </a:lnTo>
                    <a:lnTo>
                      <a:pt x="2551" y="2734"/>
                    </a:lnTo>
                    <a:lnTo>
                      <a:pt x="2551" y="2805"/>
                    </a:lnTo>
                    <a:lnTo>
                      <a:pt x="2802" y="2805"/>
                    </a:lnTo>
                    <a:lnTo>
                      <a:pt x="2802" y="2554"/>
                    </a:lnTo>
                    <a:lnTo>
                      <a:pt x="2731" y="2554"/>
                    </a:lnTo>
                    <a:lnTo>
                      <a:pt x="2710" y="2552"/>
                    </a:lnTo>
                    <a:lnTo>
                      <a:pt x="2690" y="2543"/>
                    </a:lnTo>
                    <a:lnTo>
                      <a:pt x="2675" y="2531"/>
                    </a:lnTo>
                    <a:lnTo>
                      <a:pt x="2662" y="2514"/>
                    </a:lnTo>
                    <a:lnTo>
                      <a:pt x="2654" y="2495"/>
                    </a:lnTo>
                    <a:lnTo>
                      <a:pt x="2651" y="2473"/>
                    </a:lnTo>
                    <a:lnTo>
                      <a:pt x="2654" y="2452"/>
                    </a:lnTo>
                    <a:lnTo>
                      <a:pt x="2662" y="2432"/>
                    </a:lnTo>
                    <a:lnTo>
                      <a:pt x="2675" y="2417"/>
                    </a:lnTo>
                    <a:lnTo>
                      <a:pt x="2690" y="2404"/>
                    </a:lnTo>
                    <a:lnTo>
                      <a:pt x="2710" y="2396"/>
                    </a:lnTo>
                    <a:lnTo>
                      <a:pt x="2731" y="2392"/>
                    </a:lnTo>
                    <a:lnTo>
                      <a:pt x="2802" y="2392"/>
                    </a:lnTo>
                    <a:lnTo>
                      <a:pt x="2802" y="2179"/>
                    </a:lnTo>
                    <a:lnTo>
                      <a:pt x="2731" y="2179"/>
                    </a:lnTo>
                    <a:lnTo>
                      <a:pt x="2710" y="2177"/>
                    </a:lnTo>
                    <a:lnTo>
                      <a:pt x="2690" y="2168"/>
                    </a:lnTo>
                    <a:lnTo>
                      <a:pt x="2675" y="2156"/>
                    </a:lnTo>
                    <a:lnTo>
                      <a:pt x="2662" y="2139"/>
                    </a:lnTo>
                    <a:lnTo>
                      <a:pt x="2654" y="2120"/>
                    </a:lnTo>
                    <a:lnTo>
                      <a:pt x="2651" y="2098"/>
                    </a:lnTo>
                    <a:lnTo>
                      <a:pt x="2654" y="2077"/>
                    </a:lnTo>
                    <a:lnTo>
                      <a:pt x="2662" y="2057"/>
                    </a:lnTo>
                    <a:lnTo>
                      <a:pt x="2675" y="2041"/>
                    </a:lnTo>
                    <a:lnTo>
                      <a:pt x="2690" y="2029"/>
                    </a:lnTo>
                    <a:lnTo>
                      <a:pt x="2710" y="2020"/>
                    </a:lnTo>
                    <a:lnTo>
                      <a:pt x="2731" y="2017"/>
                    </a:lnTo>
                    <a:lnTo>
                      <a:pt x="2802" y="2017"/>
                    </a:lnTo>
                    <a:lnTo>
                      <a:pt x="2802" y="1803"/>
                    </a:lnTo>
                    <a:lnTo>
                      <a:pt x="2731" y="1803"/>
                    </a:lnTo>
                    <a:lnTo>
                      <a:pt x="2710" y="1801"/>
                    </a:lnTo>
                    <a:lnTo>
                      <a:pt x="2690" y="1793"/>
                    </a:lnTo>
                    <a:lnTo>
                      <a:pt x="2675" y="1780"/>
                    </a:lnTo>
                    <a:lnTo>
                      <a:pt x="2662" y="1764"/>
                    </a:lnTo>
                    <a:lnTo>
                      <a:pt x="2654" y="1745"/>
                    </a:lnTo>
                    <a:lnTo>
                      <a:pt x="2651" y="1723"/>
                    </a:lnTo>
                    <a:lnTo>
                      <a:pt x="2654" y="1702"/>
                    </a:lnTo>
                    <a:lnTo>
                      <a:pt x="2662" y="1682"/>
                    </a:lnTo>
                    <a:lnTo>
                      <a:pt x="2675" y="1666"/>
                    </a:lnTo>
                    <a:lnTo>
                      <a:pt x="2690" y="1653"/>
                    </a:lnTo>
                    <a:lnTo>
                      <a:pt x="2710" y="1645"/>
                    </a:lnTo>
                    <a:lnTo>
                      <a:pt x="2731" y="1642"/>
                    </a:lnTo>
                    <a:lnTo>
                      <a:pt x="2802" y="1642"/>
                    </a:lnTo>
                    <a:lnTo>
                      <a:pt x="2802" y="1428"/>
                    </a:lnTo>
                    <a:lnTo>
                      <a:pt x="2731" y="1428"/>
                    </a:lnTo>
                    <a:lnTo>
                      <a:pt x="2710" y="1426"/>
                    </a:lnTo>
                    <a:lnTo>
                      <a:pt x="2690" y="1418"/>
                    </a:lnTo>
                    <a:lnTo>
                      <a:pt x="2675" y="1405"/>
                    </a:lnTo>
                    <a:lnTo>
                      <a:pt x="2662" y="1389"/>
                    </a:lnTo>
                    <a:lnTo>
                      <a:pt x="2654" y="1370"/>
                    </a:lnTo>
                    <a:lnTo>
                      <a:pt x="2651" y="1348"/>
                    </a:lnTo>
                    <a:lnTo>
                      <a:pt x="2654" y="1327"/>
                    </a:lnTo>
                    <a:lnTo>
                      <a:pt x="2662" y="1307"/>
                    </a:lnTo>
                    <a:lnTo>
                      <a:pt x="2675" y="1291"/>
                    </a:lnTo>
                    <a:lnTo>
                      <a:pt x="2690" y="1277"/>
                    </a:lnTo>
                    <a:lnTo>
                      <a:pt x="2710" y="1270"/>
                    </a:lnTo>
                    <a:lnTo>
                      <a:pt x="2731" y="1267"/>
                    </a:lnTo>
                    <a:lnTo>
                      <a:pt x="2802" y="1267"/>
                    </a:lnTo>
                    <a:lnTo>
                      <a:pt x="2802" y="1053"/>
                    </a:lnTo>
                    <a:lnTo>
                      <a:pt x="2731" y="1053"/>
                    </a:lnTo>
                    <a:lnTo>
                      <a:pt x="2710" y="1051"/>
                    </a:lnTo>
                    <a:lnTo>
                      <a:pt x="2690" y="1043"/>
                    </a:lnTo>
                    <a:lnTo>
                      <a:pt x="2675" y="1030"/>
                    </a:lnTo>
                    <a:lnTo>
                      <a:pt x="2662" y="1013"/>
                    </a:lnTo>
                    <a:lnTo>
                      <a:pt x="2654" y="995"/>
                    </a:lnTo>
                    <a:lnTo>
                      <a:pt x="2651" y="973"/>
                    </a:lnTo>
                    <a:lnTo>
                      <a:pt x="2654" y="952"/>
                    </a:lnTo>
                    <a:lnTo>
                      <a:pt x="2662" y="932"/>
                    </a:lnTo>
                    <a:lnTo>
                      <a:pt x="2675" y="916"/>
                    </a:lnTo>
                    <a:lnTo>
                      <a:pt x="2690" y="902"/>
                    </a:lnTo>
                    <a:lnTo>
                      <a:pt x="2710" y="895"/>
                    </a:lnTo>
                    <a:lnTo>
                      <a:pt x="2731" y="892"/>
                    </a:lnTo>
                    <a:lnTo>
                      <a:pt x="2802" y="892"/>
                    </a:lnTo>
                    <a:lnTo>
                      <a:pt x="2802" y="640"/>
                    </a:lnTo>
                    <a:lnTo>
                      <a:pt x="2551" y="640"/>
                    </a:lnTo>
                    <a:lnTo>
                      <a:pt x="2551" y="712"/>
                    </a:lnTo>
                    <a:lnTo>
                      <a:pt x="2549" y="734"/>
                    </a:lnTo>
                    <a:lnTo>
                      <a:pt x="2541" y="752"/>
                    </a:lnTo>
                    <a:lnTo>
                      <a:pt x="2528" y="769"/>
                    </a:lnTo>
                    <a:lnTo>
                      <a:pt x="2511" y="782"/>
                    </a:lnTo>
                    <a:lnTo>
                      <a:pt x="2492" y="789"/>
                    </a:lnTo>
                    <a:lnTo>
                      <a:pt x="2470" y="792"/>
                    </a:lnTo>
                    <a:lnTo>
                      <a:pt x="2450" y="789"/>
                    </a:lnTo>
                    <a:lnTo>
                      <a:pt x="2430" y="782"/>
                    </a:lnTo>
                    <a:lnTo>
                      <a:pt x="2414" y="769"/>
                    </a:lnTo>
                    <a:lnTo>
                      <a:pt x="2400" y="752"/>
                    </a:lnTo>
                    <a:lnTo>
                      <a:pt x="2393" y="734"/>
                    </a:lnTo>
                    <a:lnTo>
                      <a:pt x="2390" y="712"/>
                    </a:lnTo>
                    <a:lnTo>
                      <a:pt x="2390" y="640"/>
                    </a:lnTo>
                    <a:lnTo>
                      <a:pt x="2176" y="640"/>
                    </a:lnTo>
                    <a:lnTo>
                      <a:pt x="2176" y="712"/>
                    </a:lnTo>
                    <a:lnTo>
                      <a:pt x="2173" y="734"/>
                    </a:lnTo>
                    <a:lnTo>
                      <a:pt x="2166" y="752"/>
                    </a:lnTo>
                    <a:lnTo>
                      <a:pt x="2153" y="769"/>
                    </a:lnTo>
                    <a:lnTo>
                      <a:pt x="2137" y="782"/>
                    </a:lnTo>
                    <a:lnTo>
                      <a:pt x="2118" y="789"/>
                    </a:lnTo>
                    <a:lnTo>
                      <a:pt x="2096" y="792"/>
                    </a:lnTo>
                    <a:lnTo>
                      <a:pt x="2075" y="789"/>
                    </a:lnTo>
                    <a:lnTo>
                      <a:pt x="2055" y="782"/>
                    </a:lnTo>
                    <a:lnTo>
                      <a:pt x="2038" y="769"/>
                    </a:lnTo>
                    <a:lnTo>
                      <a:pt x="2026" y="752"/>
                    </a:lnTo>
                    <a:lnTo>
                      <a:pt x="2018" y="734"/>
                    </a:lnTo>
                    <a:lnTo>
                      <a:pt x="2015" y="712"/>
                    </a:lnTo>
                    <a:lnTo>
                      <a:pt x="2015" y="640"/>
                    </a:lnTo>
                    <a:lnTo>
                      <a:pt x="1802" y="640"/>
                    </a:lnTo>
                    <a:lnTo>
                      <a:pt x="1802" y="712"/>
                    </a:lnTo>
                    <a:lnTo>
                      <a:pt x="1798" y="734"/>
                    </a:lnTo>
                    <a:lnTo>
                      <a:pt x="1791" y="752"/>
                    </a:lnTo>
                    <a:lnTo>
                      <a:pt x="1779" y="769"/>
                    </a:lnTo>
                    <a:lnTo>
                      <a:pt x="1762" y="782"/>
                    </a:lnTo>
                    <a:lnTo>
                      <a:pt x="1743" y="789"/>
                    </a:lnTo>
                    <a:lnTo>
                      <a:pt x="1721" y="792"/>
                    </a:lnTo>
                    <a:lnTo>
                      <a:pt x="1699" y="789"/>
                    </a:lnTo>
                    <a:lnTo>
                      <a:pt x="1680" y="782"/>
                    </a:lnTo>
                    <a:lnTo>
                      <a:pt x="1663" y="769"/>
                    </a:lnTo>
                    <a:lnTo>
                      <a:pt x="1651" y="752"/>
                    </a:lnTo>
                    <a:lnTo>
                      <a:pt x="1643" y="734"/>
                    </a:lnTo>
                    <a:lnTo>
                      <a:pt x="1640" y="712"/>
                    </a:lnTo>
                    <a:lnTo>
                      <a:pt x="1640" y="640"/>
                    </a:lnTo>
                    <a:lnTo>
                      <a:pt x="1427" y="640"/>
                    </a:lnTo>
                    <a:lnTo>
                      <a:pt x="1427" y="712"/>
                    </a:lnTo>
                    <a:lnTo>
                      <a:pt x="1424" y="734"/>
                    </a:lnTo>
                    <a:lnTo>
                      <a:pt x="1416" y="752"/>
                    </a:lnTo>
                    <a:lnTo>
                      <a:pt x="1404" y="769"/>
                    </a:lnTo>
                    <a:lnTo>
                      <a:pt x="1387" y="782"/>
                    </a:lnTo>
                    <a:lnTo>
                      <a:pt x="1368" y="789"/>
                    </a:lnTo>
                    <a:lnTo>
                      <a:pt x="1346" y="792"/>
                    </a:lnTo>
                    <a:lnTo>
                      <a:pt x="1324" y="789"/>
                    </a:lnTo>
                    <a:lnTo>
                      <a:pt x="1305" y="782"/>
                    </a:lnTo>
                    <a:lnTo>
                      <a:pt x="1289" y="769"/>
                    </a:lnTo>
                    <a:lnTo>
                      <a:pt x="1276" y="752"/>
                    </a:lnTo>
                    <a:lnTo>
                      <a:pt x="1269" y="734"/>
                    </a:lnTo>
                    <a:lnTo>
                      <a:pt x="1266" y="712"/>
                    </a:lnTo>
                    <a:lnTo>
                      <a:pt x="1266" y="640"/>
                    </a:lnTo>
                    <a:lnTo>
                      <a:pt x="1052" y="640"/>
                    </a:lnTo>
                    <a:lnTo>
                      <a:pt x="1052" y="712"/>
                    </a:lnTo>
                    <a:lnTo>
                      <a:pt x="1049" y="734"/>
                    </a:lnTo>
                    <a:lnTo>
                      <a:pt x="1042" y="752"/>
                    </a:lnTo>
                    <a:lnTo>
                      <a:pt x="1029" y="769"/>
                    </a:lnTo>
                    <a:lnTo>
                      <a:pt x="1012" y="782"/>
                    </a:lnTo>
                    <a:lnTo>
                      <a:pt x="993" y="789"/>
                    </a:lnTo>
                    <a:lnTo>
                      <a:pt x="971" y="792"/>
                    </a:lnTo>
                    <a:lnTo>
                      <a:pt x="949" y="789"/>
                    </a:lnTo>
                    <a:lnTo>
                      <a:pt x="931" y="782"/>
                    </a:lnTo>
                    <a:lnTo>
                      <a:pt x="914" y="769"/>
                    </a:lnTo>
                    <a:lnTo>
                      <a:pt x="901" y="752"/>
                    </a:lnTo>
                    <a:lnTo>
                      <a:pt x="894" y="734"/>
                    </a:lnTo>
                    <a:lnTo>
                      <a:pt x="891" y="712"/>
                    </a:lnTo>
                    <a:lnTo>
                      <a:pt x="891" y="640"/>
                    </a:lnTo>
                    <a:lnTo>
                      <a:pt x="640" y="640"/>
                    </a:lnTo>
                    <a:close/>
                    <a:moveTo>
                      <a:pt x="971" y="0"/>
                    </a:moveTo>
                    <a:lnTo>
                      <a:pt x="993" y="3"/>
                    </a:lnTo>
                    <a:lnTo>
                      <a:pt x="1012" y="11"/>
                    </a:lnTo>
                    <a:lnTo>
                      <a:pt x="1029" y="24"/>
                    </a:lnTo>
                    <a:lnTo>
                      <a:pt x="1042" y="40"/>
                    </a:lnTo>
                    <a:lnTo>
                      <a:pt x="1049" y="60"/>
                    </a:lnTo>
                    <a:lnTo>
                      <a:pt x="1052" y="81"/>
                    </a:lnTo>
                    <a:lnTo>
                      <a:pt x="1052" y="479"/>
                    </a:lnTo>
                    <a:lnTo>
                      <a:pt x="1266" y="479"/>
                    </a:lnTo>
                    <a:lnTo>
                      <a:pt x="1266" y="81"/>
                    </a:lnTo>
                    <a:lnTo>
                      <a:pt x="1269" y="60"/>
                    </a:lnTo>
                    <a:lnTo>
                      <a:pt x="1276" y="40"/>
                    </a:lnTo>
                    <a:lnTo>
                      <a:pt x="1289" y="24"/>
                    </a:lnTo>
                    <a:lnTo>
                      <a:pt x="1305" y="11"/>
                    </a:lnTo>
                    <a:lnTo>
                      <a:pt x="1324" y="3"/>
                    </a:lnTo>
                    <a:lnTo>
                      <a:pt x="1346" y="0"/>
                    </a:lnTo>
                    <a:lnTo>
                      <a:pt x="1368" y="3"/>
                    </a:lnTo>
                    <a:lnTo>
                      <a:pt x="1387" y="11"/>
                    </a:lnTo>
                    <a:lnTo>
                      <a:pt x="1404" y="24"/>
                    </a:lnTo>
                    <a:lnTo>
                      <a:pt x="1416" y="40"/>
                    </a:lnTo>
                    <a:lnTo>
                      <a:pt x="1424" y="60"/>
                    </a:lnTo>
                    <a:lnTo>
                      <a:pt x="1427" y="81"/>
                    </a:lnTo>
                    <a:lnTo>
                      <a:pt x="1427" y="479"/>
                    </a:lnTo>
                    <a:lnTo>
                      <a:pt x="1640" y="479"/>
                    </a:lnTo>
                    <a:lnTo>
                      <a:pt x="1640" y="81"/>
                    </a:lnTo>
                    <a:lnTo>
                      <a:pt x="1643" y="60"/>
                    </a:lnTo>
                    <a:lnTo>
                      <a:pt x="1651" y="40"/>
                    </a:lnTo>
                    <a:lnTo>
                      <a:pt x="1663" y="24"/>
                    </a:lnTo>
                    <a:lnTo>
                      <a:pt x="1680" y="11"/>
                    </a:lnTo>
                    <a:lnTo>
                      <a:pt x="1699" y="3"/>
                    </a:lnTo>
                    <a:lnTo>
                      <a:pt x="1721" y="0"/>
                    </a:lnTo>
                    <a:lnTo>
                      <a:pt x="1743" y="3"/>
                    </a:lnTo>
                    <a:lnTo>
                      <a:pt x="1762" y="11"/>
                    </a:lnTo>
                    <a:lnTo>
                      <a:pt x="1779" y="24"/>
                    </a:lnTo>
                    <a:lnTo>
                      <a:pt x="1791" y="40"/>
                    </a:lnTo>
                    <a:lnTo>
                      <a:pt x="1798" y="60"/>
                    </a:lnTo>
                    <a:lnTo>
                      <a:pt x="1802" y="81"/>
                    </a:lnTo>
                    <a:lnTo>
                      <a:pt x="1802" y="479"/>
                    </a:lnTo>
                    <a:lnTo>
                      <a:pt x="2015" y="479"/>
                    </a:lnTo>
                    <a:lnTo>
                      <a:pt x="2015" y="81"/>
                    </a:lnTo>
                    <a:lnTo>
                      <a:pt x="2018" y="60"/>
                    </a:lnTo>
                    <a:lnTo>
                      <a:pt x="2026" y="40"/>
                    </a:lnTo>
                    <a:lnTo>
                      <a:pt x="2038" y="24"/>
                    </a:lnTo>
                    <a:lnTo>
                      <a:pt x="2055" y="11"/>
                    </a:lnTo>
                    <a:lnTo>
                      <a:pt x="2075" y="3"/>
                    </a:lnTo>
                    <a:lnTo>
                      <a:pt x="2096" y="0"/>
                    </a:lnTo>
                    <a:lnTo>
                      <a:pt x="2118" y="3"/>
                    </a:lnTo>
                    <a:lnTo>
                      <a:pt x="2137" y="11"/>
                    </a:lnTo>
                    <a:lnTo>
                      <a:pt x="2153" y="24"/>
                    </a:lnTo>
                    <a:lnTo>
                      <a:pt x="2166" y="40"/>
                    </a:lnTo>
                    <a:lnTo>
                      <a:pt x="2173" y="60"/>
                    </a:lnTo>
                    <a:lnTo>
                      <a:pt x="2176" y="81"/>
                    </a:lnTo>
                    <a:lnTo>
                      <a:pt x="2176" y="479"/>
                    </a:lnTo>
                    <a:lnTo>
                      <a:pt x="2390" y="479"/>
                    </a:lnTo>
                    <a:lnTo>
                      <a:pt x="2390" y="81"/>
                    </a:lnTo>
                    <a:lnTo>
                      <a:pt x="2393" y="60"/>
                    </a:lnTo>
                    <a:lnTo>
                      <a:pt x="2400" y="40"/>
                    </a:lnTo>
                    <a:lnTo>
                      <a:pt x="2414" y="24"/>
                    </a:lnTo>
                    <a:lnTo>
                      <a:pt x="2430" y="11"/>
                    </a:lnTo>
                    <a:lnTo>
                      <a:pt x="2450" y="3"/>
                    </a:lnTo>
                    <a:lnTo>
                      <a:pt x="2470" y="0"/>
                    </a:lnTo>
                    <a:lnTo>
                      <a:pt x="2492" y="3"/>
                    </a:lnTo>
                    <a:lnTo>
                      <a:pt x="2511" y="11"/>
                    </a:lnTo>
                    <a:lnTo>
                      <a:pt x="2528" y="24"/>
                    </a:lnTo>
                    <a:lnTo>
                      <a:pt x="2541" y="40"/>
                    </a:lnTo>
                    <a:lnTo>
                      <a:pt x="2549" y="60"/>
                    </a:lnTo>
                    <a:lnTo>
                      <a:pt x="2551" y="81"/>
                    </a:lnTo>
                    <a:lnTo>
                      <a:pt x="2551" y="479"/>
                    </a:lnTo>
                    <a:lnTo>
                      <a:pt x="2883" y="479"/>
                    </a:lnTo>
                    <a:lnTo>
                      <a:pt x="2905" y="481"/>
                    </a:lnTo>
                    <a:lnTo>
                      <a:pt x="2924" y="489"/>
                    </a:lnTo>
                    <a:lnTo>
                      <a:pt x="2940" y="502"/>
                    </a:lnTo>
                    <a:lnTo>
                      <a:pt x="2953" y="519"/>
                    </a:lnTo>
                    <a:lnTo>
                      <a:pt x="2961" y="538"/>
                    </a:lnTo>
                    <a:lnTo>
                      <a:pt x="2965" y="560"/>
                    </a:lnTo>
                    <a:lnTo>
                      <a:pt x="2965" y="892"/>
                    </a:lnTo>
                    <a:lnTo>
                      <a:pt x="3361" y="892"/>
                    </a:lnTo>
                    <a:lnTo>
                      <a:pt x="3383" y="895"/>
                    </a:lnTo>
                    <a:lnTo>
                      <a:pt x="3402" y="902"/>
                    </a:lnTo>
                    <a:lnTo>
                      <a:pt x="3419" y="916"/>
                    </a:lnTo>
                    <a:lnTo>
                      <a:pt x="3431" y="932"/>
                    </a:lnTo>
                    <a:lnTo>
                      <a:pt x="3439" y="952"/>
                    </a:lnTo>
                    <a:lnTo>
                      <a:pt x="3442" y="973"/>
                    </a:lnTo>
                    <a:lnTo>
                      <a:pt x="3439" y="995"/>
                    </a:lnTo>
                    <a:lnTo>
                      <a:pt x="3431" y="1013"/>
                    </a:lnTo>
                    <a:lnTo>
                      <a:pt x="3419" y="1030"/>
                    </a:lnTo>
                    <a:lnTo>
                      <a:pt x="3402" y="1043"/>
                    </a:lnTo>
                    <a:lnTo>
                      <a:pt x="3383" y="1051"/>
                    </a:lnTo>
                    <a:lnTo>
                      <a:pt x="3361" y="1053"/>
                    </a:lnTo>
                    <a:lnTo>
                      <a:pt x="2965" y="1053"/>
                    </a:lnTo>
                    <a:lnTo>
                      <a:pt x="2965" y="1267"/>
                    </a:lnTo>
                    <a:lnTo>
                      <a:pt x="3361" y="1267"/>
                    </a:lnTo>
                    <a:lnTo>
                      <a:pt x="3383" y="1270"/>
                    </a:lnTo>
                    <a:lnTo>
                      <a:pt x="3402" y="1277"/>
                    </a:lnTo>
                    <a:lnTo>
                      <a:pt x="3419" y="1291"/>
                    </a:lnTo>
                    <a:lnTo>
                      <a:pt x="3431" y="1307"/>
                    </a:lnTo>
                    <a:lnTo>
                      <a:pt x="3439" y="1327"/>
                    </a:lnTo>
                    <a:lnTo>
                      <a:pt x="3442" y="1348"/>
                    </a:lnTo>
                    <a:lnTo>
                      <a:pt x="3439" y="1370"/>
                    </a:lnTo>
                    <a:lnTo>
                      <a:pt x="3431" y="1389"/>
                    </a:lnTo>
                    <a:lnTo>
                      <a:pt x="3419" y="1405"/>
                    </a:lnTo>
                    <a:lnTo>
                      <a:pt x="3402" y="1418"/>
                    </a:lnTo>
                    <a:lnTo>
                      <a:pt x="3383" y="1426"/>
                    </a:lnTo>
                    <a:lnTo>
                      <a:pt x="3361" y="1428"/>
                    </a:lnTo>
                    <a:lnTo>
                      <a:pt x="2965" y="1428"/>
                    </a:lnTo>
                    <a:lnTo>
                      <a:pt x="2965" y="1642"/>
                    </a:lnTo>
                    <a:lnTo>
                      <a:pt x="3361" y="1642"/>
                    </a:lnTo>
                    <a:lnTo>
                      <a:pt x="3383" y="1645"/>
                    </a:lnTo>
                    <a:lnTo>
                      <a:pt x="3402" y="1653"/>
                    </a:lnTo>
                    <a:lnTo>
                      <a:pt x="3419" y="1666"/>
                    </a:lnTo>
                    <a:lnTo>
                      <a:pt x="3431" y="1682"/>
                    </a:lnTo>
                    <a:lnTo>
                      <a:pt x="3439" y="1702"/>
                    </a:lnTo>
                    <a:lnTo>
                      <a:pt x="3442" y="1723"/>
                    </a:lnTo>
                    <a:lnTo>
                      <a:pt x="3439" y="1745"/>
                    </a:lnTo>
                    <a:lnTo>
                      <a:pt x="3431" y="1764"/>
                    </a:lnTo>
                    <a:lnTo>
                      <a:pt x="3419" y="1780"/>
                    </a:lnTo>
                    <a:lnTo>
                      <a:pt x="3402" y="1793"/>
                    </a:lnTo>
                    <a:lnTo>
                      <a:pt x="3383" y="1801"/>
                    </a:lnTo>
                    <a:lnTo>
                      <a:pt x="3361" y="1803"/>
                    </a:lnTo>
                    <a:lnTo>
                      <a:pt x="2965" y="1803"/>
                    </a:lnTo>
                    <a:lnTo>
                      <a:pt x="2965" y="2017"/>
                    </a:lnTo>
                    <a:lnTo>
                      <a:pt x="3361" y="2017"/>
                    </a:lnTo>
                    <a:lnTo>
                      <a:pt x="3383" y="2020"/>
                    </a:lnTo>
                    <a:lnTo>
                      <a:pt x="3402" y="2029"/>
                    </a:lnTo>
                    <a:lnTo>
                      <a:pt x="3419" y="2041"/>
                    </a:lnTo>
                    <a:lnTo>
                      <a:pt x="3431" y="2057"/>
                    </a:lnTo>
                    <a:lnTo>
                      <a:pt x="3439" y="2077"/>
                    </a:lnTo>
                    <a:lnTo>
                      <a:pt x="3442" y="2098"/>
                    </a:lnTo>
                    <a:lnTo>
                      <a:pt x="3439" y="2120"/>
                    </a:lnTo>
                    <a:lnTo>
                      <a:pt x="3431" y="2139"/>
                    </a:lnTo>
                    <a:lnTo>
                      <a:pt x="3419" y="2156"/>
                    </a:lnTo>
                    <a:lnTo>
                      <a:pt x="3402" y="2168"/>
                    </a:lnTo>
                    <a:lnTo>
                      <a:pt x="3383" y="2177"/>
                    </a:lnTo>
                    <a:lnTo>
                      <a:pt x="3361" y="2179"/>
                    </a:lnTo>
                    <a:lnTo>
                      <a:pt x="2965" y="2179"/>
                    </a:lnTo>
                    <a:lnTo>
                      <a:pt x="2965" y="2392"/>
                    </a:lnTo>
                    <a:lnTo>
                      <a:pt x="3361" y="2392"/>
                    </a:lnTo>
                    <a:lnTo>
                      <a:pt x="3383" y="2396"/>
                    </a:lnTo>
                    <a:lnTo>
                      <a:pt x="3402" y="2404"/>
                    </a:lnTo>
                    <a:lnTo>
                      <a:pt x="3419" y="2417"/>
                    </a:lnTo>
                    <a:lnTo>
                      <a:pt x="3431" y="2432"/>
                    </a:lnTo>
                    <a:lnTo>
                      <a:pt x="3439" y="2452"/>
                    </a:lnTo>
                    <a:lnTo>
                      <a:pt x="3442" y="2473"/>
                    </a:lnTo>
                    <a:lnTo>
                      <a:pt x="3439" y="2495"/>
                    </a:lnTo>
                    <a:lnTo>
                      <a:pt x="3431" y="2514"/>
                    </a:lnTo>
                    <a:lnTo>
                      <a:pt x="3419" y="2531"/>
                    </a:lnTo>
                    <a:lnTo>
                      <a:pt x="3402" y="2543"/>
                    </a:lnTo>
                    <a:lnTo>
                      <a:pt x="3383" y="2552"/>
                    </a:lnTo>
                    <a:lnTo>
                      <a:pt x="3361" y="2554"/>
                    </a:lnTo>
                    <a:lnTo>
                      <a:pt x="2965" y="2554"/>
                    </a:lnTo>
                    <a:lnTo>
                      <a:pt x="2965" y="2887"/>
                    </a:lnTo>
                    <a:lnTo>
                      <a:pt x="2961" y="2908"/>
                    </a:lnTo>
                    <a:lnTo>
                      <a:pt x="2953" y="2928"/>
                    </a:lnTo>
                    <a:lnTo>
                      <a:pt x="2940" y="2944"/>
                    </a:lnTo>
                    <a:lnTo>
                      <a:pt x="2924" y="2956"/>
                    </a:lnTo>
                    <a:lnTo>
                      <a:pt x="2905" y="2965"/>
                    </a:lnTo>
                    <a:lnTo>
                      <a:pt x="2883" y="2968"/>
                    </a:lnTo>
                    <a:lnTo>
                      <a:pt x="2551" y="2968"/>
                    </a:lnTo>
                    <a:lnTo>
                      <a:pt x="2551" y="3365"/>
                    </a:lnTo>
                    <a:lnTo>
                      <a:pt x="2549" y="3387"/>
                    </a:lnTo>
                    <a:lnTo>
                      <a:pt x="2541" y="3406"/>
                    </a:lnTo>
                    <a:lnTo>
                      <a:pt x="2528" y="3422"/>
                    </a:lnTo>
                    <a:lnTo>
                      <a:pt x="2511" y="3435"/>
                    </a:lnTo>
                    <a:lnTo>
                      <a:pt x="2492" y="3443"/>
                    </a:lnTo>
                    <a:lnTo>
                      <a:pt x="2470" y="3446"/>
                    </a:lnTo>
                    <a:lnTo>
                      <a:pt x="2450" y="3443"/>
                    </a:lnTo>
                    <a:lnTo>
                      <a:pt x="2430" y="3435"/>
                    </a:lnTo>
                    <a:lnTo>
                      <a:pt x="2414" y="3422"/>
                    </a:lnTo>
                    <a:lnTo>
                      <a:pt x="2400" y="3406"/>
                    </a:lnTo>
                    <a:lnTo>
                      <a:pt x="2393" y="3387"/>
                    </a:lnTo>
                    <a:lnTo>
                      <a:pt x="2390" y="3365"/>
                    </a:lnTo>
                    <a:lnTo>
                      <a:pt x="2390" y="2968"/>
                    </a:lnTo>
                    <a:lnTo>
                      <a:pt x="2176" y="2968"/>
                    </a:lnTo>
                    <a:lnTo>
                      <a:pt x="2176" y="3365"/>
                    </a:lnTo>
                    <a:lnTo>
                      <a:pt x="2173" y="3387"/>
                    </a:lnTo>
                    <a:lnTo>
                      <a:pt x="2166" y="3406"/>
                    </a:lnTo>
                    <a:lnTo>
                      <a:pt x="2153" y="3422"/>
                    </a:lnTo>
                    <a:lnTo>
                      <a:pt x="2137" y="3435"/>
                    </a:lnTo>
                    <a:lnTo>
                      <a:pt x="2118" y="3443"/>
                    </a:lnTo>
                    <a:lnTo>
                      <a:pt x="2096" y="3446"/>
                    </a:lnTo>
                    <a:lnTo>
                      <a:pt x="2075" y="3443"/>
                    </a:lnTo>
                    <a:lnTo>
                      <a:pt x="2055" y="3435"/>
                    </a:lnTo>
                    <a:lnTo>
                      <a:pt x="2038" y="3422"/>
                    </a:lnTo>
                    <a:lnTo>
                      <a:pt x="2026" y="3406"/>
                    </a:lnTo>
                    <a:lnTo>
                      <a:pt x="2018" y="3387"/>
                    </a:lnTo>
                    <a:lnTo>
                      <a:pt x="2015" y="3365"/>
                    </a:lnTo>
                    <a:lnTo>
                      <a:pt x="2015" y="2968"/>
                    </a:lnTo>
                    <a:lnTo>
                      <a:pt x="1802" y="2968"/>
                    </a:lnTo>
                    <a:lnTo>
                      <a:pt x="1802" y="3365"/>
                    </a:lnTo>
                    <a:lnTo>
                      <a:pt x="1798" y="3387"/>
                    </a:lnTo>
                    <a:lnTo>
                      <a:pt x="1791" y="3406"/>
                    </a:lnTo>
                    <a:lnTo>
                      <a:pt x="1779" y="3422"/>
                    </a:lnTo>
                    <a:lnTo>
                      <a:pt x="1762" y="3435"/>
                    </a:lnTo>
                    <a:lnTo>
                      <a:pt x="1743" y="3443"/>
                    </a:lnTo>
                    <a:lnTo>
                      <a:pt x="1721" y="3446"/>
                    </a:lnTo>
                    <a:lnTo>
                      <a:pt x="1699" y="3443"/>
                    </a:lnTo>
                    <a:lnTo>
                      <a:pt x="1680" y="3435"/>
                    </a:lnTo>
                    <a:lnTo>
                      <a:pt x="1663" y="3422"/>
                    </a:lnTo>
                    <a:lnTo>
                      <a:pt x="1651" y="3406"/>
                    </a:lnTo>
                    <a:lnTo>
                      <a:pt x="1643" y="3387"/>
                    </a:lnTo>
                    <a:lnTo>
                      <a:pt x="1640" y="3365"/>
                    </a:lnTo>
                    <a:lnTo>
                      <a:pt x="1640" y="2968"/>
                    </a:lnTo>
                    <a:lnTo>
                      <a:pt x="1427" y="2968"/>
                    </a:lnTo>
                    <a:lnTo>
                      <a:pt x="1427" y="3365"/>
                    </a:lnTo>
                    <a:lnTo>
                      <a:pt x="1424" y="3387"/>
                    </a:lnTo>
                    <a:lnTo>
                      <a:pt x="1416" y="3406"/>
                    </a:lnTo>
                    <a:lnTo>
                      <a:pt x="1404" y="3422"/>
                    </a:lnTo>
                    <a:lnTo>
                      <a:pt x="1387" y="3435"/>
                    </a:lnTo>
                    <a:lnTo>
                      <a:pt x="1368" y="3443"/>
                    </a:lnTo>
                    <a:lnTo>
                      <a:pt x="1346" y="3446"/>
                    </a:lnTo>
                    <a:lnTo>
                      <a:pt x="1324" y="3443"/>
                    </a:lnTo>
                    <a:lnTo>
                      <a:pt x="1305" y="3435"/>
                    </a:lnTo>
                    <a:lnTo>
                      <a:pt x="1289" y="3422"/>
                    </a:lnTo>
                    <a:lnTo>
                      <a:pt x="1276" y="3406"/>
                    </a:lnTo>
                    <a:lnTo>
                      <a:pt x="1269" y="3387"/>
                    </a:lnTo>
                    <a:lnTo>
                      <a:pt x="1266" y="3365"/>
                    </a:lnTo>
                    <a:lnTo>
                      <a:pt x="1266" y="2968"/>
                    </a:lnTo>
                    <a:lnTo>
                      <a:pt x="1052" y="2968"/>
                    </a:lnTo>
                    <a:lnTo>
                      <a:pt x="1052" y="3365"/>
                    </a:lnTo>
                    <a:lnTo>
                      <a:pt x="1049" y="3387"/>
                    </a:lnTo>
                    <a:lnTo>
                      <a:pt x="1042" y="3406"/>
                    </a:lnTo>
                    <a:lnTo>
                      <a:pt x="1029" y="3422"/>
                    </a:lnTo>
                    <a:lnTo>
                      <a:pt x="1012" y="3435"/>
                    </a:lnTo>
                    <a:lnTo>
                      <a:pt x="993" y="3443"/>
                    </a:lnTo>
                    <a:lnTo>
                      <a:pt x="971" y="3446"/>
                    </a:lnTo>
                    <a:lnTo>
                      <a:pt x="949" y="3443"/>
                    </a:lnTo>
                    <a:lnTo>
                      <a:pt x="931" y="3435"/>
                    </a:lnTo>
                    <a:lnTo>
                      <a:pt x="914" y="3422"/>
                    </a:lnTo>
                    <a:lnTo>
                      <a:pt x="901" y="3406"/>
                    </a:lnTo>
                    <a:lnTo>
                      <a:pt x="894" y="3387"/>
                    </a:lnTo>
                    <a:lnTo>
                      <a:pt x="891" y="3365"/>
                    </a:lnTo>
                    <a:lnTo>
                      <a:pt x="891" y="2968"/>
                    </a:lnTo>
                    <a:lnTo>
                      <a:pt x="559" y="2968"/>
                    </a:lnTo>
                    <a:lnTo>
                      <a:pt x="537" y="2965"/>
                    </a:lnTo>
                    <a:lnTo>
                      <a:pt x="518" y="2956"/>
                    </a:lnTo>
                    <a:lnTo>
                      <a:pt x="501" y="2944"/>
                    </a:lnTo>
                    <a:lnTo>
                      <a:pt x="489" y="2928"/>
                    </a:lnTo>
                    <a:lnTo>
                      <a:pt x="480" y="2908"/>
                    </a:lnTo>
                    <a:lnTo>
                      <a:pt x="477" y="2887"/>
                    </a:lnTo>
                    <a:lnTo>
                      <a:pt x="477" y="2554"/>
                    </a:lnTo>
                    <a:lnTo>
                      <a:pt x="81" y="2554"/>
                    </a:lnTo>
                    <a:lnTo>
                      <a:pt x="59" y="2552"/>
                    </a:lnTo>
                    <a:lnTo>
                      <a:pt x="40" y="2543"/>
                    </a:lnTo>
                    <a:lnTo>
                      <a:pt x="23" y="2531"/>
                    </a:lnTo>
                    <a:lnTo>
                      <a:pt x="10" y="2514"/>
                    </a:lnTo>
                    <a:lnTo>
                      <a:pt x="3" y="2495"/>
                    </a:lnTo>
                    <a:lnTo>
                      <a:pt x="0" y="2473"/>
                    </a:lnTo>
                    <a:lnTo>
                      <a:pt x="3" y="2452"/>
                    </a:lnTo>
                    <a:lnTo>
                      <a:pt x="10" y="2432"/>
                    </a:lnTo>
                    <a:lnTo>
                      <a:pt x="23" y="2417"/>
                    </a:lnTo>
                    <a:lnTo>
                      <a:pt x="40" y="2404"/>
                    </a:lnTo>
                    <a:lnTo>
                      <a:pt x="59" y="2396"/>
                    </a:lnTo>
                    <a:lnTo>
                      <a:pt x="81" y="2392"/>
                    </a:lnTo>
                    <a:lnTo>
                      <a:pt x="477" y="2392"/>
                    </a:lnTo>
                    <a:lnTo>
                      <a:pt x="477" y="2179"/>
                    </a:lnTo>
                    <a:lnTo>
                      <a:pt x="81" y="2179"/>
                    </a:lnTo>
                    <a:lnTo>
                      <a:pt x="59" y="2177"/>
                    </a:lnTo>
                    <a:lnTo>
                      <a:pt x="40" y="2168"/>
                    </a:lnTo>
                    <a:lnTo>
                      <a:pt x="23" y="2156"/>
                    </a:lnTo>
                    <a:lnTo>
                      <a:pt x="10" y="2139"/>
                    </a:lnTo>
                    <a:lnTo>
                      <a:pt x="3" y="2120"/>
                    </a:lnTo>
                    <a:lnTo>
                      <a:pt x="0" y="2098"/>
                    </a:lnTo>
                    <a:lnTo>
                      <a:pt x="3" y="2077"/>
                    </a:lnTo>
                    <a:lnTo>
                      <a:pt x="10" y="2057"/>
                    </a:lnTo>
                    <a:lnTo>
                      <a:pt x="23" y="2041"/>
                    </a:lnTo>
                    <a:lnTo>
                      <a:pt x="40" y="2029"/>
                    </a:lnTo>
                    <a:lnTo>
                      <a:pt x="59" y="2020"/>
                    </a:lnTo>
                    <a:lnTo>
                      <a:pt x="81" y="2017"/>
                    </a:lnTo>
                    <a:lnTo>
                      <a:pt x="477" y="2017"/>
                    </a:lnTo>
                    <a:lnTo>
                      <a:pt x="477" y="1803"/>
                    </a:lnTo>
                    <a:lnTo>
                      <a:pt x="81" y="1803"/>
                    </a:lnTo>
                    <a:lnTo>
                      <a:pt x="59" y="1801"/>
                    </a:lnTo>
                    <a:lnTo>
                      <a:pt x="40" y="1793"/>
                    </a:lnTo>
                    <a:lnTo>
                      <a:pt x="23" y="1780"/>
                    </a:lnTo>
                    <a:lnTo>
                      <a:pt x="10" y="1764"/>
                    </a:lnTo>
                    <a:lnTo>
                      <a:pt x="3" y="1745"/>
                    </a:lnTo>
                    <a:lnTo>
                      <a:pt x="0" y="1723"/>
                    </a:lnTo>
                    <a:lnTo>
                      <a:pt x="3" y="1702"/>
                    </a:lnTo>
                    <a:lnTo>
                      <a:pt x="10" y="1682"/>
                    </a:lnTo>
                    <a:lnTo>
                      <a:pt x="23" y="1666"/>
                    </a:lnTo>
                    <a:lnTo>
                      <a:pt x="40" y="1653"/>
                    </a:lnTo>
                    <a:lnTo>
                      <a:pt x="59" y="1645"/>
                    </a:lnTo>
                    <a:lnTo>
                      <a:pt x="81" y="1642"/>
                    </a:lnTo>
                    <a:lnTo>
                      <a:pt x="477" y="1642"/>
                    </a:lnTo>
                    <a:lnTo>
                      <a:pt x="477" y="1428"/>
                    </a:lnTo>
                    <a:lnTo>
                      <a:pt x="81" y="1428"/>
                    </a:lnTo>
                    <a:lnTo>
                      <a:pt x="59" y="1426"/>
                    </a:lnTo>
                    <a:lnTo>
                      <a:pt x="40" y="1418"/>
                    </a:lnTo>
                    <a:lnTo>
                      <a:pt x="23" y="1405"/>
                    </a:lnTo>
                    <a:lnTo>
                      <a:pt x="10" y="1389"/>
                    </a:lnTo>
                    <a:lnTo>
                      <a:pt x="3" y="1370"/>
                    </a:lnTo>
                    <a:lnTo>
                      <a:pt x="0" y="1348"/>
                    </a:lnTo>
                    <a:lnTo>
                      <a:pt x="3" y="1327"/>
                    </a:lnTo>
                    <a:lnTo>
                      <a:pt x="10" y="1307"/>
                    </a:lnTo>
                    <a:lnTo>
                      <a:pt x="23" y="1291"/>
                    </a:lnTo>
                    <a:lnTo>
                      <a:pt x="40" y="1277"/>
                    </a:lnTo>
                    <a:lnTo>
                      <a:pt x="59" y="1270"/>
                    </a:lnTo>
                    <a:lnTo>
                      <a:pt x="81" y="1267"/>
                    </a:lnTo>
                    <a:lnTo>
                      <a:pt x="477" y="1267"/>
                    </a:lnTo>
                    <a:lnTo>
                      <a:pt x="477" y="1053"/>
                    </a:lnTo>
                    <a:lnTo>
                      <a:pt x="81" y="1053"/>
                    </a:lnTo>
                    <a:lnTo>
                      <a:pt x="59" y="1051"/>
                    </a:lnTo>
                    <a:lnTo>
                      <a:pt x="40" y="1043"/>
                    </a:lnTo>
                    <a:lnTo>
                      <a:pt x="23" y="1030"/>
                    </a:lnTo>
                    <a:lnTo>
                      <a:pt x="10" y="1013"/>
                    </a:lnTo>
                    <a:lnTo>
                      <a:pt x="3" y="995"/>
                    </a:lnTo>
                    <a:lnTo>
                      <a:pt x="0" y="973"/>
                    </a:lnTo>
                    <a:lnTo>
                      <a:pt x="3" y="952"/>
                    </a:lnTo>
                    <a:lnTo>
                      <a:pt x="10" y="932"/>
                    </a:lnTo>
                    <a:lnTo>
                      <a:pt x="23" y="916"/>
                    </a:lnTo>
                    <a:lnTo>
                      <a:pt x="40" y="902"/>
                    </a:lnTo>
                    <a:lnTo>
                      <a:pt x="59" y="895"/>
                    </a:lnTo>
                    <a:lnTo>
                      <a:pt x="81" y="892"/>
                    </a:lnTo>
                    <a:lnTo>
                      <a:pt x="477" y="892"/>
                    </a:lnTo>
                    <a:lnTo>
                      <a:pt x="477" y="560"/>
                    </a:lnTo>
                    <a:lnTo>
                      <a:pt x="480" y="538"/>
                    </a:lnTo>
                    <a:lnTo>
                      <a:pt x="489" y="519"/>
                    </a:lnTo>
                    <a:lnTo>
                      <a:pt x="501" y="502"/>
                    </a:lnTo>
                    <a:lnTo>
                      <a:pt x="518" y="489"/>
                    </a:lnTo>
                    <a:lnTo>
                      <a:pt x="537" y="481"/>
                    </a:lnTo>
                    <a:lnTo>
                      <a:pt x="559" y="479"/>
                    </a:lnTo>
                    <a:lnTo>
                      <a:pt x="891" y="479"/>
                    </a:lnTo>
                    <a:lnTo>
                      <a:pt x="891" y="81"/>
                    </a:lnTo>
                    <a:lnTo>
                      <a:pt x="894" y="60"/>
                    </a:lnTo>
                    <a:lnTo>
                      <a:pt x="901" y="40"/>
                    </a:lnTo>
                    <a:lnTo>
                      <a:pt x="914" y="24"/>
                    </a:lnTo>
                    <a:lnTo>
                      <a:pt x="931" y="11"/>
                    </a:lnTo>
                    <a:lnTo>
                      <a:pt x="949" y="3"/>
                    </a:lnTo>
                    <a:lnTo>
                      <a:pt x="9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2" name="Freeform 210">
                <a:extLst>
                  <a:ext uri="{FF2B5EF4-FFF2-40B4-BE49-F238E27FC236}">
                    <a16:creationId xmlns:a16="http://schemas.microsoft.com/office/drawing/2014/main" id="{B0209FD0-E079-4AEC-B20C-62D05EC764D8}"/>
                  </a:ext>
                </a:extLst>
              </p:cNvPr>
              <p:cNvSpPr>
                <a:spLocks noEditPoints="1"/>
              </p:cNvSpPr>
              <p:nvPr/>
            </p:nvSpPr>
            <p:spPr bwMode="auto">
              <a:xfrm>
                <a:off x="5613400" y="6242050"/>
                <a:ext cx="117475" cy="117475"/>
              </a:xfrm>
              <a:custGeom>
                <a:avLst/>
                <a:gdLst>
                  <a:gd name="T0" fmla="*/ 161 w 1030"/>
                  <a:gd name="T1" fmla="*/ 162 h 1031"/>
                  <a:gd name="T2" fmla="*/ 161 w 1030"/>
                  <a:gd name="T3" fmla="*/ 870 h 1031"/>
                  <a:gd name="T4" fmla="*/ 869 w 1030"/>
                  <a:gd name="T5" fmla="*/ 870 h 1031"/>
                  <a:gd name="T6" fmla="*/ 869 w 1030"/>
                  <a:gd name="T7" fmla="*/ 162 h 1031"/>
                  <a:gd name="T8" fmla="*/ 161 w 1030"/>
                  <a:gd name="T9" fmla="*/ 162 h 1031"/>
                  <a:gd name="T10" fmla="*/ 81 w 1030"/>
                  <a:gd name="T11" fmla="*/ 0 h 1031"/>
                  <a:gd name="T12" fmla="*/ 949 w 1030"/>
                  <a:gd name="T13" fmla="*/ 0 h 1031"/>
                  <a:gd name="T14" fmla="*/ 971 w 1030"/>
                  <a:gd name="T15" fmla="*/ 3 h 1031"/>
                  <a:gd name="T16" fmla="*/ 990 w 1030"/>
                  <a:gd name="T17" fmla="*/ 11 h 1031"/>
                  <a:gd name="T18" fmla="*/ 1007 w 1030"/>
                  <a:gd name="T19" fmla="*/ 23 h 1031"/>
                  <a:gd name="T20" fmla="*/ 1020 w 1030"/>
                  <a:gd name="T21" fmla="*/ 40 h 1031"/>
                  <a:gd name="T22" fmla="*/ 1028 w 1030"/>
                  <a:gd name="T23" fmla="*/ 60 h 1031"/>
                  <a:gd name="T24" fmla="*/ 1030 w 1030"/>
                  <a:gd name="T25" fmla="*/ 81 h 1031"/>
                  <a:gd name="T26" fmla="*/ 1030 w 1030"/>
                  <a:gd name="T27" fmla="*/ 951 h 1031"/>
                  <a:gd name="T28" fmla="*/ 1028 w 1030"/>
                  <a:gd name="T29" fmla="*/ 973 h 1031"/>
                  <a:gd name="T30" fmla="*/ 1020 w 1030"/>
                  <a:gd name="T31" fmla="*/ 992 h 1031"/>
                  <a:gd name="T32" fmla="*/ 1007 w 1030"/>
                  <a:gd name="T33" fmla="*/ 1008 h 1031"/>
                  <a:gd name="T34" fmla="*/ 990 w 1030"/>
                  <a:gd name="T35" fmla="*/ 1021 h 1031"/>
                  <a:gd name="T36" fmla="*/ 971 w 1030"/>
                  <a:gd name="T37" fmla="*/ 1029 h 1031"/>
                  <a:gd name="T38" fmla="*/ 949 w 1030"/>
                  <a:gd name="T39" fmla="*/ 1031 h 1031"/>
                  <a:gd name="T40" fmla="*/ 81 w 1030"/>
                  <a:gd name="T41" fmla="*/ 1031 h 1031"/>
                  <a:gd name="T42" fmla="*/ 59 w 1030"/>
                  <a:gd name="T43" fmla="*/ 1029 h 1031"/>
                  <a:gd name="T44" fmla="*/ 40 w 1030"/>
                  <a:gd name="T45" fmla="*/ 1021 h 1031"/>
                  <a:gd name="T46" fmla="*/ 23 w 1030"/>
                  <a:gd name="T47" fmla="*/ 1008 h 1031"/>
                  <a:gd name="T48" fmla="*/ 10 w 1030"/>
                  <a:gd name="T49" fmla="*/ 992 h 1031"/>
                  <a:gd name="T50" fmla="*/ 2 w 1030"/>
                  <a:gd name="T51" fmla="*/ 973 h 1031"/>
                  <a:gd name="T52" fmla="*/ 0 w 1030"/>
                  <a:gd name="T53" fmla="*/ 951 h 1031"/>
                  <a:gd name="T54" fmla="*/ 0 w 1030"/>
                  <a:gd name="T55" fmla="*/ 81 h 1031"/>
                  <a:gd name="T56" fmla="*/ 2 w 1030"/>
                  <a:gd name="T57" fmla="*/ 60 h 1031"/>
                  <a:gd name="T58" fmla="*/ 10 w 1030"/>
                  <a:gd name="T59" fmla="*/ 40 h 1031"/>
                  <a:gd name="T60" fmla="*/ 23 w 1030"/>
                  <a:gd name="T61" fmla="*/ 23 h 1031"/>
                  <a:gd name="T62" fmla="*/ 40 w 1030"/>
                  <a:gd name="T63" fmla="*/ 11 h 1031"/>
                  <a:gd name="T64" fmla="*/ 59 w 1030"/>
                  <a:gd name="T65" fmla="*/ 3 h 1031"/>
                  <a:gd name="T66" fmla="*/ 81 w 1030"/>
                  <a:gd name="T67"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0" h="1031">
                    <a:moveTo>
                      <a:pt x="161" y="162"/>
                    </a:moveTo>
                    <a:lnTo>
                      <a:pt x="161" y="870"/>
                    </a:lnTo>
                    <a:lnTo>
                      <a:pt x="869" y="870"/>
                    </a:lnTo>
                    <a:lnTo>
                      <a:pt x="869" y="162"/>
                    </a:lnTo>
                    <a:lnTo>
                      <a:pt x="161" y="162"/>
                    </a:lnTo>
                    <a:close/>
                    <a:moveTo>
                      <a:pt x="81" y="0"/>
                    </a:moveTo>
                    <a:lnTo>
                      <a:pt x="949" y="0"/>
                    </a:lnTo>
                    <a:lnTo>
                      <a:pt x="971" y="3"/>
                    </a:lnTo>
                    <a:lnTo>
                      <a:pt x="990" y="11"/>
                    </a:lnTo>
                    <a:lnTo>
                      <a:pt x="1007" y="23"/>
                    </a:lnTo>
                    <a:lnTo>
                      <a:pt x="1020" y="40"/>
                    </a:lnTo>
                    <a:lnTo>
                      <a:pt x="1028" y="60"/>
                    </a:lnTo>
                    <a:lnTo>
                      <a:pt x="1030" y="81"/>
                    </a:lnTo>
                    <a:lnTo>
                      <a:pt x="1030" y="951"/>
                    </a:lnTo>
                    <a:lnTo>
                      <a:pt x="1028" y="973"/>
                    </a:lnTo>
                    <a:lnTo>
                      <a:pt x="1020" y="992"/>
                    </a:lnTo>
                    <a:lnTo>
                      <a:pt x="1007" y="1008"/>
                    </a:lnTo>
                    <a:lnTo>
                      <a:pt x="990" y="1021"/>
                    </a:lnTo>
                    <a:lnTo>
                      <a:pt x="971" y="1029"/>
                    </a:lnTo>
                    <a:lnTo>
                      <a:pt x="949" y="1031"/>
                    </a:lnTo>
                    <a:lnTo>
                      <a:pt x="81" y="1031"/>
                    </a:lnTo>
                    <a:lnTo>
                      <a:pt x="59" y="1029"/>
                    </a:lnTo>
                    <a:lnTo>
                      <a:pt x="40" y="1021"/>
                    </a:lnTo>
                    <a:lnTo>
                      <a:pt x="23" y="1008"/>
                    </a:lnTo>
                    <a:lnTo>
                      <a:pt x="10" y="992"/>
                    </a:lnTo>
                    <a:lnTo>
                      <a:pt x="2" y="973"/>
                    </a:lnTo>
                    <a:lnTo>
                      <a:pt x="0" y="951"/>
                    </a:lnTo>
                    <a:lnTo>
                      <a:pt x="0" y="81"/>
                    </a:lnTo>
                    <a:lnTo>
                      <a:pt x="2" y="60"/>
                    </a:lnTo>
                    <a:lnTo>
                      <a:pt x="10" y="40"/>
                    </a:lnTo>
                    <a:lnTo>
                      <a:pt x="23" y="23"/>
                    </a:lnTo>
                    <a:lnTo>
                      <a:pt x="40" y="11"/>
                    </a:lnTo>
                    <a:lnTo>
                      <a:pt x="59" y="3"/>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pic>
          <p:nvPicPr>
            <p:cNvPr id="23" name="Graphic 22" descr="Server">
              <a:extLst>
                <a:ext uri="{FF2B5EF4-FFF2-40B4-BE49-F238E27FC236}">
                  <a16:creationId xmlns:a16="http://schemas.microsoft.com/office/drawing/2014/main" id="{112A093C-3525-42FA-A18E-14639F6B30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2520" y="4163742"/>
              <a:ext cx="1146773" cy="1146773"/>
            </a:xfrm>
            <a:prstGeom prst="rect">
              <a:avLst/>
            </a:prstGeom>
          </p:spPr>
        </p:pic>
      </p:grpSp>
      <p:grpSp>
        <p:nvGrpSpPr>
          <p:cNvPr id="79" name="Group 78">
            <a:extLst>
              <a:ext uri="{FF2B5EF4-FFF2-40B4-BE49-F238E27FC236}">
                <a16:creationId xmlns:a16="http://schemas.microsoft.com/office/drawing/2014/main" id="{58932495-1EBB-4E3E-B2C4-F7B0EF0F0ED4}"/>
              </a:ext>
            </a:extLst>
          </p:cNvPr>
          <p:cNvGrpSpPr/>
          <p:nvPr/>
        </p:nvGrpSpPr>
        <p:grpSpPr>
          <a:xfrm>
            <a:off x="3511658" y="2111176"/>
            <a:ext cx="2424248" cy="2052567"/>
            <a:chOff x="3511658" y="2111176"/>
            <a:chExt cx="2424248" cy="2052567"/>
          </a:xfrm>
        </p:grpSpPr>
        <p:pic>
          <p:nvPicPr>
            <p:cNvPr id="19" name="Graphic 18" descr="Wireless router">
              <a:extLst>
                <a:ext uri="{FF2B5EF4-FFF2-40B4-BE49-F238E27FC236}">
                  <a16:creationId xmlns:a16="http://schemas.microsoft.com/office/drawing/2014/main" id="{F8661F16-19D3-4720-AEEE-1647315F4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2246" y="2111176"/>
              <a:ext cx="914400" cy="914400"/>
            </a:xfrm>
            <a:prstGeom prst="rect">
              <a:avLst/>
            </a:prstGeom>
          </p:spPr>
        </p:pic>
        <p:cxnSp>
          <p:nvCxnSpPr>
            <p:cNvPr id="27" name="Connector: Elbow 26">
              <a:extLst>
                <a:ext uri="{FF2B5EF4-FFF2-40B4-BE49-F238E27FC236}">
                  <a16:creationId xmlns:a16="http://schemas.microsoft.com/office/drawing/2014/main" id="{C6026BE0-EF59-4F24-8852-D54F6D2301CD}"/>
                </a:ext>
              </a:extLst>
            </p:cNvPr>
            <p:cNvCxnSpPr>
              <a:cxnSpLocks/>
              <a:stCxn id="19" idx="2"/>
              <a:endCxn id="17" idx="0"/>
            </p:cNvCxnSpPr>
            <p:nvPr/>
          </p:nvCxnSpPr>
          <p:spPr>
            <a:xfrm rot="5400000">
              <a:off x="3541469" y="2995765"/>
              <a:ext cx="1138167" cy="1197789"/>
            </a:xfrm>
            <a:prstGeom prst="bentConnector3">
              <a:avLst>
                <a:gd name="adj1" fmla="val 13482"/>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5F1D1B01-49D6-44D7-A019-938668CBDEDB}"/>
                </a:ext>
              </a:extLst>
            </p:cNvPr>
            <p:cNvCxnSpPr>
              <a:cxnSpLocks/>
              <a:stCxn id="19" idx="2"/>
              <a:endCxn id="23" idx="0"/>
            </p:cNvCxnSpPr>
            <p:nvPr/>
          </p:nvCxnSpPr>
          <p:spPr>
            <a:xfrm rot="16200000" flipH="1">
              <a:off x="4753593" y="2981428"/>
              <a:ext cx="1138166" cy="1226461"/>
            </a:xfrm>
            <a:prstGeom prst="bentConnector3">
              <a:avLst>
                <a:gd name="adj1" fmla="val 13482"/>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9118F6B1-17E8-4967-AF79-52AEBB7ED1AE}"/>
              </a:ext>
            </a:extLst>
          </p:cNvPr>
          <p:cNvSpPr txBox="1"/>
          <p:nvPr/>
        </p:nvSpPr>
        <p:spPr>
          <a:xfrm>
            <a:off x="4975594" y="3392094"/>
            <a:ext cx="2203866" cy="369332"/>
          </a:xfrm>
          <a:prstGeom prst="rect">
            <a:avLst/>
          </a:prstGeom>
          <a:solidFill>
            <a:srgbClr val="0E6ED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pl-PL" dirty="0" err="1"/>
              <a:t>Fabric</a:t>
            </a:r>
            <a:r>
              <a:rPr lang="pl-PL" dirty="0"/>
              <a:t> </a:t>
            </a:r>
            <a:r>
              <a:rPr lang="pl-PL" dirty="0" err="1"/>
              <a:t>controller</a:t>
            </a:r>
            <a:endParaRPr lang="pl-PL" dirty="0"/>
          </a:p>
        </p:txBody>
      </p:sp>
      <p:sp>
        <p:nvSpPr>
          <p:cNvPr id="46" name="TextBox 45">
            <a:extLst>
              <a:ext uri="{FF2B5EF4-FFF2-40B4-BE49-F238E27FC236}">
                <a16:creationId xmlns:a16="http://schemas.microsoft.com/office/drawing/2014/main" id="{43AC7646-CF2C-45F2-8420-7A2CFDF5659C}"/>
              </a:ext>
            </a:extLst>
          </p:cNvPr>
          <p:cNvSpPr txBox="1"/>
          <p:nvPr/>
        </p:nvSpPr>
        <p:spPr>
          <a:xfrm>
            <a:off x="2276652" y="3392094"/>
            <a:ext cx="2203866" cy="369332"/>
          </a:xfrm>
          <a:prstGeom prst="rect">
            <a:avLst/>
          </a:prstGeom>
          <a:solidFill>
            <a:srgbClr val="0E6ED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pl-PL" dirty="0" err="1"/>
              <a:t>Fabric</a:t>
            </a:r>
            <a:r>
              <a:rPr lang="pl-PL" dirty="0"/>
              <a:t> </a:t>
            </a:r>
            <a:r>
              <a:rPr lang="pl-PL" dirty="0" err="1"/>
              <a:t>controller</a:t>
            </a:r>
            <a:endParaRPr lang="pl-PL" dirty="0"/>
          </a:p>
        </p:txBody>
      </p:sp>
      <p:grpSp>
        <p:nvGrpSpPr>
          <p:cNvPr id="76" name="Group 75">
            <a:extLst>
              <a:ext uri="{FF2B5EF4-FFF2-40B4-BE49-F238E27FC236}">
                <a16:creationId xmlns:a16="http://schemas.microsoft.com/office/drawing/2014/main" id="{3DFB733D-A57F-4607-8E30-31D74868D6FC}"/>
              </a:ext>
            </a:extLst>
          </p:cNvPr>
          <p:cNvGrpSpPr/>
          <p:nvPr/>
        </p:nvGrpSpPr>
        <p:grpSpPr>
          <a:xfrm>
            <a:off x="5166646" y="2383710"/>
            <a:ext cx="4750420" cy="369332"/>
            <a:chOff x="5166646" y="2383710"/>
            <a:chExt cx="4750420" cy="369332"/>
          </a:xfrm>
        </p:grpSpPr>
        <p:sp>
          <p:nvSpPr>
            <p:cNvPr id="47" name="TextBox 46">
              <a:extLst>
                <a:ext uri="{FF2B5EF4-FFF2-40B4-BE49-F238E27FC236}">
                  <a16:creationId xmlns:a16="http://schemas.microsoft.com/office/drawing/2014/main" id="{BF0384BB-9A23-4215-A625-E78C118C4D14}"/>
                </a:ext>
              </a:extLst>
            </p:cNvPr>
            <p:cNvSpPr txBox="1"/>
            <p:nvPr/>
          </p:nvSpPr>
          <p:spPr>
            <a:xfrm>
              <a:off x="7713200" y="2383710"/>
              <a:ext cx="2203866" cy="369332"/>
            </a:xfrm>
            <a:prstGeom prst="rect">
              <a:avLst/>
            </a:prstGeom>
            <a:solidFill>
              <a:srgbClr val="0E6ED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pl-PL" dirty="0" err="1"/>
                <a:t>Orchestrator</a:t>
              </a:r>
              <a:endParaRPr lang="pl-PL" dirty="0"/>
            </a:p>
          </p:txBody>
        </p:sp>
        <p:cxnSp>
          <p:nvCxnSpPr>
            <p:cNvPr id="49" name="Straight Arrow Connector 48">
              <a:extLst>
                <a:ext uri="{FF2B5EF4-FFF2-40B4-BE49-F238E27FC236}">
                  <a16:creationId xmlns:a16="http://schemas.microsoft.com/office/drawing/2014/main" id="{C38D1F3D-A5EB-48B5-A3A2-2AADF81C7D95}"/>
                </a:ext>
              </a:extLst>
            </p:cNvPr>
            <p:cNvCxnSpPr>
              <a:cxnSpLocks/>
              <a:stCxn id="47" idx="1"/>
              <a:endCxn id="19" idx="3"/>
            </p:cNvCxnSpPr>
            <p:nvPr/>
          </p:nvCxnSpPr>
          <p:spPr>
            <a:xfrm flipH="1">
              <a:off x="5166646" y="2568376"/>
              <a:ext cx="2546554" cy="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grpSp>
      <p:grpSp>
        <p:nvGrpSpPr>
          <p:cNvPr id="75" name="Group 74">
            <a:extLst>
              <a:ext uri="{FF2B5EF4-FFF2-40B4-BE49-F238E27FC236}">
                <a16:creationId xmlns:a16="http://schemas.microsoft.com/office/drawing/2014/main" id="{8792F028-44C7-43FF-A849-6D3A8E45F77F}"/>
              </a:ext>
            </a:extLst>
          </p:cNvPr>
          <p:cNvGrpSpPr/>
          <p:nvPr/>
        </p:nvGrpSpPr>
        <p:grpSpPr>
          <a:xfrm>
            <a:off x="7713200" y="2753042"/>
            <a:ext cx="2203866" cy="1008384"/>
            <a:chOff x="7713200" y="2753042"/>
            <a:chExt cx="2203866" cy="1008384"/>
          </a:xfrm>
        </p:grpSpPr>
        <p:sp>
          <p:nvSpPr>
            <p:cNvPr id="52" name="TextBox 51">
              <a:extLst>
                <a:ext uri="{FF2B5EF4-FFF2-40B4-BE49-F238E27FC236}">
                  <a16:creationId xmlns:a16="http://schemas.microsoft.com/office/drawing/2014/main" id="{A9E1C9DF-5C1D-48A7-A52D-BE56BB63BDB2}"/>
                </a:ext>
              </a:extLst>
            </p:cNvPr>
            <p:cNvSpPr txBox="1"/>
            <p:nvPr/>
          </p:nvSpPr>
          <p:spPr>
            <a:xfrm>
              <a:off x="7713200" y="3392094"/>
              <a:ext cx="2203866" cy="369332"/>
            </a:xfrm>
            <a:prstGeom prst="rect">
              <a:avLst/>
            </a:prstGeom>
            <a:solidFill>
              <a:srgbClr val="0E6ED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pl-PL" dirty="0"/>
                <a:t>API</a:t>
              </a:r>
            </a:p>
          </p:txBody>
        </p:sp>
        <p:cxnSp>
          <p:nvCxnSpPr>
            <p:cNvPr id="54" name="Straight Arrow Connector 53">
              <a:extLst>
                <a:ext uri="{FF2B5EF4-FFF2-40B4-BE49-F238E27FC236}">
                  <a16:creationId xmlns:a16="http://schemas.microsoft.com/office/drawing/2014/main" id="{4F03984A-E176-459C-A9EA-3945A40DD17F}"/>
                </a:ext>
              </a:extLst>
            </p:cNvPr>
            <p:cNvCxnSpPr>
              <a:stCxn id="52" idx="0"/>
              <a:endCxn id="47" idx="2"/>
            </p:cNvCxnSpPr>
            <p:nvPr/>
          </p:nvCxnSpPr>
          <p:spPr>
            <a:xfrm flipV="1">
              <a:off x="8815133" y="2753042"/>
              <a:ext cx="0" cy="639052"/>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1D8B1F97-EAA4-4DC0-B9DE-99987CC75689}"/>
              </a:ext>
            </a:extLst>
          </p:cNvPr>
          <p:cNvGrpSpPr/>
          <p:nvPr/>
        </p:nvGrpSpPr>
        <p:grpSpPr>
          <a:xfrm>
            <a:off x="7713200" y="3761426"/>
            <a:ext cx="2203866" cy="1047148"/>
            <a:chOff x="7713200" y="3761426"/>
            <a:chExt cx="2203866" cy="1047148"/>
          </a:xfrm>
        </p:grpSpPr>
        <p:sp>
          <p:nvSpPr>
            <p:cNvPr id="55" name="TextBox 54">
              <a:extLst>
                <a:ext uri="{FF2B5EF4-FFF2-40B4-BE49-F238E27FC236}">
                  <a16:creationId xmlns:a16="http://schemas.microsoft.com/office/drawing/2014/main" id="{9605D390-7D95-4722-AA3F-4D72ED8616CA}"/>
                </a:ext>
              </a:extLst>
            </p:cNvPr>
            <p:cNvSpPr txBox="1"/>
            <p:nvPr/>
          </p:nvSpPr>
          <p:spPr>
            <a:xfrm>
              <a:off x="7713200" y="4439242"/>
              <a:ext cx="2203866" cy="369332"/>
            </a:xfrm>
            <a:prstGeom prst="rect">
              <a:avLst/>
            </a:prstGeom>
            <a:solidFill>
              <a:srgbClr val="0E6ED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pl-PL" dirty="0" err="1"/>
                <a:t>Azure</a:t>
              </a:r>
              <a:r>
                <a:rPr lang="pl-PL" dirty="0"/>
                <a:t> portal</a:t>
              </a:r>
            </a:p>
          </p:txBody>
        </p:sp>
        <p:cxnSp>
          <p:nvCxnSpPr>
            <p:cNvPr id="56" name="Straight Arrow Connector 55">
              <a:extLst>
                <a:ext uri="{FF2B5EF4-FFF2-40B4-BE49-F238E27FC236}">
                  <a16:creationId xmlns:a16="http://schemas.microsoft.com/office/drawing/2014/main" id="{8797E495-DB03-4006-9317-1AADB60C01CD}"/>
                </a:ext>
              </a:extLst>
            </p:cNvPr>
            <p:cNvCxnSpPr>
              <a:cxnSpLocks/>
              <a:stCxn id="55" idx="0"/>
              <a:endCxn id="52" idx="2"/>
            </p:cNvCxnSpPr>
            <p:nvPr/>
          </p:nvCxnSpPr>
          <p:spPr>
            <a:xfrm flipV="1">
              <a:off x="8815133" y="3761426"/>
              <a:ext cx="0" cy="677816"/>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4189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down)">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left)">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up)">
                                      <p:cBhvr>
                                        <p:cTn id="35" dur="500"/>
                                        <p:tgtEl>
                                          <p:spTgt spid="7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up)">
                                      <p:cBhvr>
                                        <p:cTn id="4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8630-7820-490C-8392-2241F387689F}"/>
              </a:ext>
            </a:extLst>
          </p:cNvPr>
          <p:cNvSpPr>
            <a:spLocks noGrp="1"/>
          </p:cNvSpPr>
          <p:nvPr>
            <p:ph type="title"/>
          </p:nvPr>
        </p:nvSpPr>
        <p:spPr/>
        <p:txBody>
          <a:bodyPr/>
          <a:lstStyle/>
          <a:p>
            <a:r>
              <a:rPr lang="en-US" dirty="0" err="1"/>
              <a:t>Struktura</a:t>
            </a:r>
            <a:r>
              <a:rPr lang="en-US" dirty="0"/>
              <a:t> </a:t>
            </a:r>
            <a:r>
              <a:rPr lang="en-US" dirty="0" err="1"/>
              <a:t>projektu</a:t>
            </a:r>
            <a:r>
              <a:rPr lang="en-US" dirty="0"/>
              <a:t> w Azure</a:t>
            </a:r>
            <a:endParaRPr lang="pl-PL" dirty="0"/>
          </a:p>
        </p:txBody>
      </p:sp>
      <p:sp>
        <p:nvSpPr>
          <p:cNvPr id="4" name="TextBox 27">
            <a:extLst>
              <a:ext uri="{FF2B5EF4-FFF2-40B4-BE49-F238E27FC236}">
                <a16:creationId xmlns:a16="http://schemas.microsoft.com/office/drawing/2014/main" id="{EF8E2049-FF96-486C-91D7-853F206D68BE}"/>
              </a:ext>
            </a:extLst>
          </p:cNvPr>
          <p:cNvSpPr txBox="1"/>
          <p:nvPr/>
        </p:nvSpPr>
        <p:spPr>
          <a:xfrm>
            <a:off x="7691803" y="2014194"/>
            <a:ext cx="1523579" cy="307777"/>
          </a:xfrm>
          <a:prstGeom prst="rect">
            <a:avLst/>
          </a:prstGeom>
          <a:noFill/>
        </p:spPr>
        <p:txBody>
          <a:bodyPr wrap="square" rtlCol="0">
            <a:spAutoFit/>
          </a:bodyPr>
          <a:lstStyle/>
          <a:p>
            <a:pPr algn="ctr"/>
            <a:r>
              <a:rPr lang="pl-PL" sz="1400" dirty="0" err="1">
                <a:solidFill>
                  <a:schemeClr val="tx1">
                    <a:lumMod val="75000"/>
                    <a:lumOff val="25000"/>
                  </a:schemeClr>
                </a:solidFill>
                <a:latin typeface="+mn-lt"/>
              </a:rPr>
              <a:t>Azure</a:t>
            </a:r>
            <a:r>
              <a:rPr lang="pl-PL" sz="1400" dirty="0">
                <a:solidFill>
                  <a:schemeClr val="tx1">
                    <a:lumMod val="75000"/>
                    <a:lumOff val="25000"/>
                  </a:schemeClr>
                </a:solidFill>
                <a:latin typeface="+mn-lt"/>
              </a:rPr>
              <a:t> </a:t>
            </a:r>
            <a:r>
              <a:rPr lang="pl-PL" sz="1400" dirty="0" err="1">
                <a:solidFill>
                  <a:schemeClr val="tx1">
                    <a:lumMod val="75000"/>
                    <a:lumOff val="25000"/>
                  </a:schemeClr>
                </a:solidFill>
                <a:latin typeface="+mn-lt"/>
              </a:rPr>
              <a:t>account</a:t>
            </a:r>
            <a:endParaRPr lang="pl-PL" sz="1400" dirty="0">
              <a:solidFill>
                <a:schemeClr val="tx1">
                  <a:lumMod val="75000"/>
                  <a:lumOff val="25000"/>
                </a:schemeClr>
              </a:solidFill>
              <a:latin typeface="+mn-lt"/>
            </a:endParaRPr>
          </a:p>
        </p:txBody>
      </p:sp>
      <p:grpSp>
        <p:nvGrpSpPr>
          <p:cNvPr id="5" name="Grupa 72">
            <a:extLst>
              <a:ext uri="{FF2B5EF4-FFF2-40B4-BE49-F238E27FC236}">
                <a16:creationId xmlns:a16="http://schemas.microsoft.com/office/drawing/2014/main" id="{B60E95B3-320F-4FA4-9250-BB39C8B8AF57}"/>
              </a:ext>
            </a:extLst>
          </p:cNvPr>
          <p:cNvGrpSpPr/>
          <p:nvPr/>
        </p:nvGrpSpPr>
        <p:grpSpPr>
          <a:xfrm>
            <a:off x="7986837" y="1155069"/>
            <a:ext cx="868505" cy="868505"/>
            <a:chOff x="5508872" y="1393664"/>
            <a:chExt cx="868505" cy="868505"/>
          </a:xfrm>
        </p:grpSpPr>
        <p:sp>
          <p:nvSpPr>
            <p:cNvPr id="6" name="Oval 5">
              <a:extLst>
                <a:ext uri="{FF2B5EF4-FFF2-40B4-BE49-F238E27FC236}">
                  <a16:creationId xmlns:a16="http://schemas.microsoft.com/office/drawing/2014/main" id="{817AE84D-7E41-45DE-8D70-038449571926}"/>
                </a:ext>
              </a:extLst>
            </p:cNvPr>
            <p:cNvSpPr/>
            <p:nvPr/>
          </p:nvSpPr>
          <p:spPr>
            <a:xfrm>
              <a:off x="5508872" y="1393664"/>
              <a:ext cx="868505" cy="868505"/>
            </a:xfrm>
            <a:prstGeom prst="ellipse">
              <a:avLst/>
            </a:prstGeom>
            <a:solidFill>
              <a:schemeClr val="bg1"/>
            </a:solidFill>
            <a:ln>
              <a:noFill/>
            </a:ln>
            <a:effectLst>
              <a:outerShdw blurRad="571500" sx="102000" sy="102000" algn="ctr"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7" name="Grafika 53">
              <a:extLst>
                <a:ext uri="{FF2B5EF4-FFF2-40B4-BE49-F238E27FC236}">
                  <a16:creationId xmlns:a16="http://schemas.microsoft.com/office/drawing/2014/main" id="{E501828B-B218-463A-9B7A-2EA4AB6EED8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6621" y="1568085"/>
              <a:ext cx="519663" cy="519663"/>
            </a:xfrm>
            <a:prstGeom prst="rect">
              <a:avLst/>
            </a:prstGeom>
          </p:spPr>
        </p:pic>
      </p:grpSp>
      <p:grpSp>
        <p:nvGrpSpPr>
          <p:cNvPr id="8" name="Grupa 4">
            <a:extLst>
              <a:ext uri="{FF2B5EF4-FFF2-40B4-BE49-F238E27FC236}">
                <a16:creationId xmlns:a16="http://schemas.microsoft.com/office/drawing/2014/main" id="{7D88F510-AC68-4280-B933-586AC9B9F9CF}"/>
              </a:ext>
            </a:extLst>
          </p:cNvPr>
          <p:cNvGrpSpPr/>
          <p:nvPr/>
        </p:nvGrpSpPr>
        <p:grpSpPr>
          <a:xfrm>
            <a:off x="3813091" y="3482848"/>
            <a:ext cx="2132983" cy="1184610"/>
            <a:chOff x="1329949" y="3581765"/>
            <a:chExt cx="2132983" cy="1184610"/>
          </a:xfrm>
        </p:grpSpPr>
        <p:cxnSp>
          <p:nvCxnSpPr>
            <p:cNvPr id="9" name="Straight Arrow Connector 50">
              <a:extLst>
                <a:ext uri="{FF2B5EF4-FFF2-40B4-BE49-F238E27FC236}">
                  <a16:creationId xmlns:a16="http://schemas.microsoft.com/office/drawing/2014/main" id="{9D05E3F7-8F55-481A-810D-0D98B278A079}"/>
                </a:ext>
              </a:extLst>
            </p:cNvPr>
            <p:cNvCxnSpPr>
              <a:cxnSpLocks/>
            </p:cNvCxnSpPr>
            <p:nvPr/>
          </p:nvCxnSpPr>
          <p:spPr>
            <a:xfrm flipH="1">
              <a:off x="2820381" y="3680275"/>
              <a:ext cx="642551" cy="27920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upa 78">
              <a:extLst>
                <a:ext uri="{FF2B5EF4-FFF2-40B4-BE49-F238E27FC236}">
                  <a16:creationId xmlns:a16="http://schemas.microsoft.com/office/drawing/2014/main" id="{3EBCC920-0AE0-4972-9C69-F92A0C6ABE73}"/>
                </a:ext>
              </a:extLst>
            </p:cNvPr>
            <p:cNvGrpSpPr/>
            <p:nvPr/>
          </p:nvGrpSpPr>
          <p:grpSpPr>
            <a:xfrm>
              <a:off x="1329949" y="3581765"/>
              <a:ext cx="1646526" cy="1184610"/>
              <a:chOff x="1444404" y="3581765"/>
              <a:chExt cx="1646526" cy="1184610"/>
            </a:xfrm>
          </p:grpSpPr>
          <p:sp>
            <p:nvSpPr>
              <p:cNvPr id="11" name="Oval 5">
                <a:extLst>
                  <a:ext uri="{FF2B5EF4-FFF2-40B4-BE49-F238E27FC236}">
                    <a16:creationId xmlns:a16="http://schemas.microsoft.com/office/drawing/2014/main" id="{66864C61-8599-471D-8CD3-E54DE38A4AF1}"/>
                  </a:ext>
                </a:extLst>
              </p:cNvPr>
              <p:cNvSpPr/>
              <p:nvPr/>
            </p:nvSpPr>
            <p:spPr>
              <a:xfrm>
                <a:off x="1833414" y="3581765"/>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12" name="TextBox 31">
                <a:extLst>
                  <a:ext uri="{FF2B5EF4-FFF2-40B4-BE49-F238E27FC236}">
                    <a16:creationId xmlns:a16="http://schemas.microsoft.com/office/drawing/2014/main" id="{D1AF0189-2915-4520-A8D1-EE3B0D381E78}"/>
                  </a:ext>
                </a:extLst>
              </p:cNvPr>
              <p:cNvSpPr txBox="1"/>
              <p:nvPr/>
            </p:nvSpPr>
            <p:spPr>
              <a:xfrm>
                <a:off x="1444404" y="4458598"/>
                <a:ext cx="1646526" cy="307777"/>
              </a:xfrm>
              <a:prstGeom prst="rect">
                <a:avLst/>
              </a:prstGeom>
              <a:noFill/>
            </p:spPr>
            <p:txBody>
              <a:bodyPr wrap="square" rtlCol="0">
                <a:spAutoFit/>
              </a:bodyPr>
              <a:lstStyle/>
              <a:p>
                <a:pPr algn="ctr"/>
                <a:r>
                  <a:rPr lang="pl-PL" sz="1400" dirty="0">
                    <a:solidFill>
                      <a:schemeClr val="tx1">
                        <a:lumMod val="75000"/>
                        <a:lumOff val="25000"/>
                      </a:schemeClr>
                    </a:solidFill>
                    <a:latin typeface="+mn-lt"/>
                  </a:rPr>
                  <a:t>Resource </a:t>
                </a:r>
                <a:r>
                  <a:rPr lang="pl-PL" sz="1400" dirty="0" err="1">
                    <a:solidFill>
                      <a:schemeClr val="tx1">
                        <a:lumMod val="75000"/>
                        <a:lumOff val="25000"/>
                      </a:schemeClr>
                    </a:solidFill>
                    <a:latin typeface="+mn-lt"/>
                  </a:rPr>
                  <a:t>group</a:t>
                </a:r>
                <a:endParaRPr lang="pl-PL" sz="1400" dirty="0">
                  <a:solidFill>
                    <a:schemeClr val="tx1">
                      <a:lumMod val="75000"/>
                      <a:lumOff val="25000"/>
                    </a:schemeClr>
                  </a:solidFill>
                  <a:latin typeface="+mn-lt"/>
                </a:endParaRPr>
              </a:p>
            </p:txBody>
          </p:sp>
          <p:pic>
            <p:nvPicPr>
              <p:cNvPr id="13" name="Grafika 55">
                <a:extLst>
                  <a:ext uri="{FF2B5EF4-FFF2-40B4-BE49-F238E27FC236}">
                    <a16:creationId xmlns:a16="http://schemas.microsoft.com/office/drawing/2014/main" id="{3DDE3FB2-5260-4C9B-84EB-C0013F02F4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4939" y="3793290"/>
                <a:ext cx="445455" cy="445455"/>
              </a:xfrm>
              <a:prstGeom prst="rect">
                <a:avLst/>
              </a:prstGeom>
            </p:spPr>
          </p:pic>
        </p:grpSp>
      </p:grpSp>
      <p:grpSp>
        <p:nvGrpSpPr>
          <p:cNvPr id="14" name="Grupa 6">
            <a:extLst>
              <a:ext uri="{FF2B5EF4-FFF2-40B4-BE49-F238E27FC236}">
                <a16:creationId xmlns:a16="http://schemas.microsoft.com/office/drawing/2014/main" id="{57ADE555-1C1B-4AA0-880A-E4CBA7D8B73D}"/>
              </a:ext>
            </a:extLst>
          </p:cNvPr>
          <p:cNvGrpSpPr/>
          <p:nvPr/>
        </p:nvGrpSpPr>
        <p:grpSpPr>
          <a:xfrm>
            <a:off x="2662654" y="4692727"/>
            <a:ext cx="1656184" cy="1656448"/>
            <a:chOff x="179512" y="4791644"/>
            <a:chExt cx="1656184" cy="1656448"/>
          </a:xfrm>
        </p:grpSpPr>
        <p:sp>
          <p:nvSpPr>
            <p:cNvPr id="15" name="TextBox 33">
              <a:extLst>
                <a:ext uri="{FF2B5EF4-FFF2-40B4-BE49-F238E27FC236}">
                  <a16:creationId xmlns:a16="http://schemas.microsoft.com/office/drawing/2014/main" id="{0D092F36-3364-4DDA-BF67-20CE1EA18D43}"/>
                </a:ext>
              </a:extLst>
            </p:cNvPr>
            <p:cNvSpPr txBox="1"/>
            <p:nvPr/>
          </p:nvSpPr>
          <p:spPr>
            <a:xfrm>
              <a:off x="179512" y="5942569"/>
              <a:ext cx="1656184" cy="505523"/>
            </a:xfrm>
            <a:prstGeom prst="rect">
              <a:avLst/>
            </a:prstGeom>
            <a:noFill/>
          </p:spPr>
          <p:txBody>
            <a:bodyPr wrap="square" rtlCol="0">
              <a:spAutoFit/>
            </a:bodyPr>
            <a:lstStyle/>
            <a:p>
              <a:pPr algn="ctr">
                <a:lnSpc>
                  <a:spcPts val="1600"/>
                </a:lnSpc>
              </a:pPr>
              <a:r>
                <a:rPr lang="pl-PL" sz="1400" dirty="0">
                  <a:solidFill>
                    <a:schemeClr val="tx1">
                      <a:lumMod val="75000"/>
                      <a:lumOff val="25000"/>
                    </a:schemeClr>
                  </a:solidFill>
                  <a:latin typeface="+mn-lt"/>
                </a:rPr>
                <a:t>Virtual</a:t>
              </a:r>
            </a:p>
            <a:p>
              <a:pPr algn="ctr">
                <a:lnSpc>
                  <a:spcPts val="1600"/>
                </a:lnSpc>
              </a:pPr>
              <a:r>
                <a:rPr lang="pl-PL" sz="1400" dirty="0" err="1">
                  <a:solidFill>
                    <a:schemeClr val="tx1">
                      <a:lumMod val="75000"/>
                      <a:lumOff val="25000"/>
                    </a:schemeClr>
                  </a:solidFill>
                  <a:latin typeface="+mn-lt"/>
                </a:rPr>
                <a:t>machine</a:t>
              </a:r>
              <a:endParaRPr lang="pl-PL" sz="1400" dirty="0">
                <a:solidFill>
                  <a:schemeClr val="tx1">
                    <a:lumMod val="75000"/>
                    <a:lumOff val="25000"/>
                  </a:schemeClr>
                </a:solidFill>
                <a:latin typeface="+mn-lt"/>
              </a:endParaRPr>
            </a:p>
          </p:txBody>
        </p:sp>
        <p:cxnSp>
          <p:nvCxnSpPr>
            <p:cNvPr id="16" name="Straight Arrow Connector 62">
              <a:extLst>
                <a:ext uri="{FF2B5EF4-FFF2-40B4-BE49-F238E27FC236}">
                  <a16:creationId xmlns:a16="http://schemas.microsoft.com/office/drawing/2014/main" id="{722613AD-5A35-4591-B2D5-311D0DC19736}"/>
                </a:ext>
              </a:extLst>
            </p:cNvPr>
            <p:cNvCxnSpPr/>
            <p:nvPr/>
          </p:nvCxnSpPr>
          <p:spPr>
            <a:xfrm flipH="1">
              <a:off x="1259632" y="4791644"/>
              <a:ext cx="340865" cy="2634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a 99">
              <a:extLst>
                <a:ext uri="{FF2B5EF4-FFF2-40B4-BE49-F238E27FC236}">
                  <a16:creationId xmlns:a16="http://schemas.microsoft.com/office/drawing/2014/main" id="{50189232-99A0-4498-9F1F-ECA7B5BACFD5}"/>
                </a:ext>
              </a:extLst>
            </p:cNvPr>
            <p:cNvGrpSpPr/>
            <p:nvPr/>
          </p:nvGrpSpPr>
          <p:grpSpPr>
            <a:xfrm>
              <a:off x="672581" y="5177227"/>
              <a:ext cx="702118" cy="702118"/>
              <a:chOff x="507772" y="5010840"/>
              <a:chExt cx="868505" cy="868505"/>
            </a:xfrm>
          </p:grpSpPr>
          <p:sp>
            <p:nvSpPr>
              <p:cNvPr id="18" name="Oval 5">
                <a:extLst>
                  <a:ext uri="{FF2B5EF4-FFF2-40B4-BE49-F238E27FC236}">
                    <a16:creationId xmlns:a16="http://schemas.microsoft.com/office/drawing/2014/main" id="{47D6E548-C52A-4AD5-B00B-5388E430021C}"/>
                  </a:ext>
                </a:extLst>
              </p:cNvPr>
              <p:cNvSpPr/>
              <p:nvPr/>
            </p:nvSpPr>
            <p:spPr>
              <a:xfrm>
                <a:off x="507772" y="5010840"/>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9" name="Grafika 57">
                <a:extLst>
                  <a:ext uri="{FF2B5EF4-FFF2-40B4-BE49-F238E27FC236}">
                    <a16:creationId xmlns:a16="http://schemas.microsoft.com/office/drawing/2014/main" id="{948209FE-D6F2-4787-84A9-B9006665CD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864" y="5260517"/>
                <a:ext cx="480467" cy="438238"/>
              </a:xfrm>
              <a:prstGeom prst="rect">
                <a:avLst/>
              </a:prstGeom>
            </p:spPr>
          </p:pic>
        </p:grpSp>
      </p:grpSp>
      <p:grpSp>
        <p:nvGrpSpPr>
          <p:cNvPr id="20" name="Grupa 7">
            <a:extLst>
              <a:ext uri="{FF2B5EF4-FFF2-40B4-BE49-F238E27FC236}">
                <a16:creationId xmlns:a16="http://schemas.microsoft.com/office/drawing/2014/main" id="{FBE60542-2AAF-4614-922F-68D2342F4054}"/>
              </a:ext>
            </a:extLst>
          </p:cNvPr>
          <p:cNvGrpSpPr/>
          <p:nvPr/>
        </p:nvGrpSpPr>
        <p:grpSpPr>
          <a:xfrm>
            <a:off x="4102814" y="4661949"/>
            <a:ext cx="1105429" cy="1687226"/>
            <a:chOff x="1619672" y="4760866"/>
            <a:chExt cx="1105429" cy="1687226"/>
          </a:xfrm>
        </p:grpSpPr>
        <p:sp>
          <p:nvSpPr>
            <p:cNvPr id="21" name="TextBox 36">
              <a:extLst>
                <a:ext uri="{FF2B5EF4-FFF2-40B4-BE49-F238E27FC236}">
                  <a16:creationId xmlns:a16="http://schemas.microsoft.com/office/drawing/2014/main" id="{AA23FED7-67D9-46A9-9C8C-86AF2219716A}"/>
                </a:ext>
              </a:extLst>
            </p:cNvPr>
            <p:cNvSpPr txBox="1"/>
            <p:nvPr/>
          </p:nvSpPr>
          <p:spPr>
            <a:xfrm>
              <a:off x="1619672" y="5942569"/>
              <a:ext cx="1105429" cy="505523"/>
            </a:xfrm>
            <a:prstGeom prst="rect">
              <a:avLst/>
            </a:prstGeom>
            <a:noFill/>
          </p:spPr>
          <p:txBody>
            <a:bodyPr wrap="square" rtlCol="0">
              <a:spAutoFit/>
            </a:bodyPr>
            <a:lstStyle/>
            <a:p>
              <a:pPr algn="ctr">
                <a:lnSpc>
                  <a:spcPts val="1600"/>
                </a:lnSpc>
              </a:pPr>
              <a:r>
                <a:rPr lang="pl-PL" sz="1400" dirty="0">
                  <a:solidFill>
                    <a:schemeClr val="tx1">
                      <a:lumMod val="75000"/>
                      <a:lumOff val="25000"/>
                    </a:schemeClr>
                  </a:solidFill>
                  <a:latin typeface="+mn-lt"/>
                </a:rPr>
                <a:t>Virtual network</a:t>
              </a:r>
            </a:p>
          </p:txBody>
        </p:sp>
        <p:cxnSp>
          <p:nvCxnSpPr>
            <p:cNvPr id="22" name="Straight Arrow Connector 63">
              <a:extLst>
                <a:ext uri="{FF2B5EF4-FFF2-40B4-BE49-F238E27FC236}">
                  <a16:creationId xmlns:a16="http://schemas.microsoft.com/office/drawing/2014/main" id="{56D59593-D4B9-4570-A5C7-FAAB032A5E79}"/>
                </a:ext>
              </a:extLst>
            </p:cNvPr>
            <p:cNvCxnSpPr>
              <a:cxnSpLocks/>
            </p:cNvCxnSpPr>
            <p:nvPr/>
          </p:nvCxnSpPr>
          <p:spPr>
            <a:xfrm>
              <a:off x="2123728" y="4760866"/>
              <a:ext cx="0" cy="32448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upa 98">
              <a:extLst>
                <a:ext uri="{FF2B5EF4-FFF2-40B4-BE49-F238E27FC236}">
                  <a16:creationId xmlns:a16="http://schemas.microsoft.com/office/drawing/2014/main" id="{E75D47A9-47AF-4D53-844A-02D68607E749}"/>
                </a:ext>
              </a:extLst>
            </p:cNvPr>
            <p:cNvGrpSpPr/>
            <p:nvPr/>
          </p:nvGrpSpPr>
          <p:grpSpPr>
            <a:xfrm>
              <a:off x="1814003" y="5177227"/>
              <a:ext cx="702118" cy="702118"/>
              <a:chOff x="1836316" y="5010840"/>
              <a:chExt cx="868505" cy="868505"/>
            </a:xfrm>
          </p:grpSpPr>
          <p:sp>
            <p:nvSpPr>
              <p:cNvPr id="24" name="Oval 5">
                <a:extLst>
                  <a:ext uri="{FF2B5EF4-FFF2-40B4-BE49-F238E27FC236}">
                    <a16:creationId xmlns:a16="http://schemas.microsoft.com/office/drawing/2014/main" id="{015778A0-F375-4984-8C03-8CBB0596204E}"/>
                  </a:ext>
                </a:extLst>
              </p:cNvPr>
              <p:cNvSpPr/>
              <p:nvPr/>
            </p:nvSpPr>
            <p:spPr>
              <a:xfrm>
                <a:off x="1836316" y="5010840"/>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25" name="Grafika 59">
                <a:extLst>
                  <a:ext uri="{FF2B5EF4-FFF2-40B4-BE49-F238E27FC236}">
                    <a16:creationId xmlns:a16="http://schemas.microsoft.com/office/drawing/2014/main" id="{F05B70AC-9C62-4A31-9501-5F2786980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0212" y="5295510"/>
                <a:ext cx="540712" cy="299164"/>
              </a:xfrm>
              <a:prstGeom prst="rect">
                <a:avLst/>
              </a:prstGeom>
            </p:spPr>
          </p:pic>
        </p:grpSp>
      </p:grpSp>
      <p:grpSp>
        <p:nvGrpSpPr>
          <p:cNvPr id="26" name="Grupa 9">
            <a:extLst>
              <a:ext uri="{FF2B5EF4-FFF2-40B4-BE49-F238E27FC236}">
                <a16:creationId xmlns:a16="http://schemas.microsoft.com/office/drawing/2014/main" id="{6A1F9608-56C7-474A-B076-E7385AD23CC0}"/>
              </a:ext>
            </a:extLst>
          </p:cNvPr>
          <p:cNvGrpSpPr/>
          <p:nvPr/>
        </p:nvGrpSpPr>
        <p:grpSpPr>
          <a:xfrm>
            <a:off x="5189068" y="4692727"/>
            <a:ext cx="1171303" cy="1656448"/>
            <a:chOff x="2705926" y="4791644"/>
            <a:chExt cx="1171303" cy="1656448"/>
          </a:xfrm>
        </p:grpSpPr>
        <p:sp>
          <p:nvSpPr>
            <p:cNvPr id="27" name="TextBox 41">
              <a:extLst>
                <a:ext uri="{FF2B5EF4-FFF2-40B4-BE49-F238E27FC236}">
                  <a16:creationId xmlns:a16="http://schemas.microsoft.com/office/drawing/2014/main" id="{0DAEAC3A-7B46-4A2F-92C0-D03593AFEAE2}"/>
                </a:ext>
              </a:extLst>
            </p:cNvPr>
            <p:cNvSpPr txBox="1"/>
            <p:nvPr/>
          </p:nvSpPr>
          <p:spPr>
            <a:xfrm>
              <a:off x="2771800" y="5942569"/>
              <a:ext cx="1105429" cy="505523"/>
            </a:xfrm>
            <a:prstGeom prst="rect">
              <a:avLst/>
            </a:prstGeom>
            <a:noFill/>
          </p:spPr>
          <p:txBody>
            <a:bodyPr wrap="square" rtlCol="0">
              <a:spAutoFit/>
            </a:bodyPr>
            <a:lstStyle/>
            <a:p>
              <a:pPr algn="ctr">
                <a:lnSpc>
                  <a:spcPts val="1600"/>
                </a:lnSpc>
              </a:pPr>
              <a:r>
                <a:rPr lang="pl-PL" sz="1400" dirty="0">
                  <a:solidFill>
                    <a:schemeClr val="tx1">
                      <a:lumMod val="75000"/>
                      <a:lumOff val="25000"/>
                    </a:schemeClr>
                  </a:solidFill>
                  <a:latin typeface="+mn-lt"/>
                </a:rPr>
                <a:t>Storage </a:t>
              </a:r>
              <a:r>
                <a:rPr lang="pl-PL" sz="1400" dirty="0" err="1">
                  <a:solidFill>
                    <a:schemeClr val="tx1">
                      <a:lumMod val="75000"/>
                      <a:lumOff val="25000"/>
                    </a:schemeClr>
                  </a:solidFill>
                  <a:latin typeface="+mn-lt"/>
                </a:rPr>
                <a:t>account</a:t>
              </a:r>
              <a:endParaRPr lang="pl-PL" sz="1400" dirty="0">
                <a:solidFill>
                  <a:schemeClr val="tx1">
                    <a:lumMod val="75000"/>
                    <a:lumOff val="25000"/>
                  </a:schemeClr>
                </a:solidFill>
                <a:latin typeface="+mn-lt"/>
              </a:endParaRPr>
            </a:p>
          </p:txBody>
        </p:sp>
        <p:cxnSp>
          <p:nvCxnSpPr>
            <p:cNvPr id="28" name="Straight Arrow Connector 67">
              <a:extLst>
                <a:ext uri="{FF2B5EF4-FFF2-40B4-BE49-F238E27FC236}">
                  <a16:creationId xmlns:a16="http://schemas.microsoft.com/office/drawing/2014/main" id="{1CC4DF27-9B5B-4DDB-B4BA-EE2914222B63}"/>
                </a:ext>
              </a:extLst>
            </p:cNvPr>
            <p:cNvCxnSpPr>
              <a:cxnSpLocks/>
            </p:cNvCxnSpPr>
            <p:nvPr/>
          </p:nvCxnSpPr>
          <p:spPr>
            <a:xfrm>
              <a:off x="2705926" y="4791644"/>
              <a:ext cx="321275" cy="2473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upa 97">
              <a:extLst>
                <a:ext uri="{FF2B5EF4-FFF2-40B4-BE49-F238E27FC236}">
                  <a16:creationId xmlns:a16="http://schemas.microsoft.com/office/drawing/2014/main" id="{A8CF5A87-F805-4587-ABA2-12FBF12878A6}"/>
                </a:ext>
              </a:extLst>
            </p:cNvPr>
            <p:cNvGrpSpPr/>
            <p:nvPr/>
          </p:nvGrpSpPr>
          <p:grpSpPr>
            <a:xfrm>
              <a:off x="2955424" y="5177227"/>
              <a:ext cx="702118" cy="702118"/>
              <a:chOff x="3487512" y="5010840"/>
              <a:chExt cx="868505" cy="868505"/>
            </a:xfrm>
          </p:grpSpPr>
          <p:sp>
            <p:nvSpPr>
              <p:cNvPr id="30" name="Oval 5">
                <a:extLst>
                  <a:ext uri="{FF2B5EF4-FFF2-40B4-BE49-F238E27FC236}">
                    <a16:creationId xmlns:a16="http://schemas.microsoft.com/office/drawing/2014/main" id="{EC193472-2EEA-4459-815C-D3020644874E}"/>
                  </a:ext>
                </a:extLst>
              </p:cNvPr>
              <p:cNvSpPr/>
              <p:nvPr/>
            </p:nvSpPr>
            <p:spPr>
              <a:xfrm>
                <a:off x="3487512" y="5010840"/>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1" name="Grafika 61">
                <a:extLst>
                  <a:ext uri="{FF2B5EF4-FFF2-40B4-BE49-F238E27FC236}">
                    <a16:creationId xmlns:a16="http://schemas.microsoft.com/office/drawing/2014/main" id="{564305D4-2B31-4907-BCA1-C5D1CE7B115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17484" y="5240812"/>
                <a:ext cx="408561" cy="408561"/>
              </a:xfrm>
              <a:prstGeom prst="rect">
                <a:avLst/>
              </a:prstGeom>
            </p:spPr>
          </p:pic>
        </p:grpSp>
      </p:grpSp>
      <p:grpSp>
        <p:nvGrpSpPr>
          <p:cNvPr id="32" name="Grupa 12">
            <a:extLst>
              <a:ext uri="{FF2B5EF4-FFF2-40B4-BE49-F238E27FC236}">
                <a16:creationId xmlns:a16="http://schemas.microsoft.com/office/drawing/2014/main" id="{2FAD661B-0FFC-4B99-8B1F-8A5E6394816D}"/>
              </a:ext>
            </a:extLst>
          </p:cNvPr>
          <p:cNvGrpSpPr/>
          <p:nvPr/>
        </p:nvGrpSpPr>
        <p:grpSpPr>
          <a:xfrm>
            <a:off x="6983134" y="4676627"/>
            <a:ext cx="1263015" cy="1672548"/>
            <a:chOff x="4499992" y="4775544"/>
            <a:chExt cx="1263015" cy="1672548"/>
          </a:xfrm>
        </p:grpSpPr>
        <p:sp>
          <p:nvSpPr>
            <p:cNvPr id="33" name="TextBox 42">
              <a:extLst>
                <a:ext uri="{FF2B5EF4-FFF2-40B4-BE49-F238E27FC236}">
                  <a16:creationId xmlns:a16="http://schemas.microsoft.com/office/drawing/2014/main" id="{A73EA350-7377-4404-A0B8-26F902689F71}"/>
                </a:ext>
              </a:extLst>
            </p:cNvPr>
            <p:cNvSpPr txBox="1"/>
            <p:nvPr/>
          </p:nvSpPr>
          <p:spPr>
            <a:xfrm>
              <a:off x="4499992" y="5942569"/>
              <a:ext cx="1263015" cy="505523"/>
            </a:xfrm>
            <a:prstGeom prst="rect">
              <a:avLst/>
            </a:prstGeom>
            <a:noFill/>
          </p:spPr>
          <p:txBody>
            <a:bodyPr wrap="square" rtlCol="0">
              <a:spAutoFit/>
            </a:bodyPr>
            <a:lstStyle/>
            <a:p>
              <a:pPr algn="ctr">
                <a:lnSpc>
                  <a:spcPts val="1600"/>
                </a:lnSpc>
              </a:pPr>
              <a:r>
                <a:rPr lang="pl-PL" sz="1400" dirty="0" err="1">
                  <a:solidFill>
                    <a:schemeClr val="tx1">
                      <a:lumMod val="75000"/>
                      <a:lumOff val="25000"/>
                    </a:schemeClr>
                  </a:solidFill>
                  <a:latin typeface="+mn-lt"/>
                </a:rPr>
                <a:t>App</a:t>
              </a:r>
              <a:r>
                <a:rPr lang="pl-PL" sz="1400" dirty="0">
                  <a:solidFill>
                    <a:schemeClr val="tx1">
                      <a:lumMod val="75000"/>
                      <a:lumOff val="25000"/>
                    </a:schemeClr>
                  </a:solidFill>
                  <a:latin typeface="+mn-lt"/>
                </a:rPr>
                <a:t> Service Plan</a:t>
              </a:r>
            </a:p>
          </p:txBody>
        </p:sp>
        <p:cxnSp>
          <p:nvCxnSpPr>
            <p:cNvPr id="34" name="Straight Arrow Connector 71">
              <a:extLst>
                <a:ext uri="{FF2B5EF4-FFF2-40B4-BE49-F238E27FC236}">
                  <a16:creationId xmlns:a16="http://schemas.microsoft.com/office/drawing/2014/main" id="{E724F734-7434-4B21-A22F-6835FD135B9B}"/>
                </a:ext>
              </a:extLst>
            </p:cNvPr>
            <p:cNvCxnSpPr/>
            <p:nvPr/>
          </p:nvCxnSpPr>
          <p:spPr>
            <a:xfrm flipH="1">
              <a:off x="5291090" y="4775544"/>
              <a:ext cx="340865" cy="26344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upa 96">
              <a:extLst>
                <a:ext uri="{FF2B5EF4-FFF2-40B4-BE49-F238E27FC236}">
                  <a16:creationId xmlns:a16="http://schemas.microsoft.com/office/drawing/2014/main" id="{C2AD10E3-51F3-424C-A2FB-447D920AC7CA}"/>
                </a:ext>
              </a:extLst>
            </p:cNvPr>
            <p:cNvGrpSpPr/>
            <p:nvPr/>
          </p:nvGrpSpPr>
          <p:grpSpPr>
            <a:xfrm>
              <a:off x="4780440" y="5177227"/>
              <a:ext cx="702118" cy="702118"/>
              <a:chOff x="4912052" y="5010840"/>
              <a:chExt cx="868505" cy="868505"/>
            </a:xfrm>
          </p:grpSpPr>
          <p:sp>
            <p:nvSpPr>
              <p:cNvPr id="36" name="Oval 5">
                <a:extLst>
                  <a:ext uri="{FF2B5EF4-FFF2-40B4-BE49-F238E27FC236}">
                    <a16:creationId xmlns:a16="http://schemas.microsoft.com/office/drawing/2014/main" id="{A8031330-9618-4000-8B2B-B66D98CF2E52}"/>
                  </a:ext>
                </a:extLst>
              </p:cNvPr>
              <p:cNvSpPr/>
              <p:nvPr/>
            </p:nvSpPr>
            <p:spPr>
              <a:xfrm>
                <a:off x="4912052" y="5010840"/>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7" name="Grafika 63">
                <a:extLst>
                  <a:ext uri="{FF2B5EF4-FFF2-40B4-BE49-F238E27FC236}">
                    <a16:creationId xmlns:a16="http://schemas.microsoft.com/office/drawing/2014/main" id="{C4C640D9-B740-4F57-890D-9A9D5F88C3D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2406" y="5191194"/>
                <a:ext cx="507796" cy="507796"/>
              </a:xfrm>
              <a:prstGeom prst="rect">
                <a:avLst/>
              </a:prstGeom>
            </p:spPr>
          </p:pic>
        </p:grpSp>
      </p:grpSp>
      <p:grpSp>
        <p:nvGrpSpPr>
          <p:cNvPr id="38" name="Grupa 14">
            <a:extLst>
              <a:ext uri="{FF2B5EF4-FFF2-40B4-BE49-F238E27FC236}">
                <a16:creationId xmlns:a16="http://schemas.microsoft.com/office/drawing/2014/main" id="{F28569DF-0E8B-473B-89E3-676AACE535B7}"/>
              </a:ext>
            </a:extLst>
          </p:cNvPr>
          <p:cNvGrpSpPr/>
          <p:nvPr/>
        </p:nvGrpSpPr>
        <p:grpSpPr>
          <a:xfrm>
            <a:off x="8423294" y="4676627"/>
            <a:ext cx="1105429" cy="1464542"/>
            <a:chOff x="5940152" y="4775544"/>
            <a:chExt cx="1105429" cy="1464542"/>
          </a:xfrm>
        </p:grpSpPr>
        <p:sp>
          <p:nvSpPr>
            <p:cNvPr id="39" name="TextBox 43">
              <a:extLst>
                <a:ext uri="{FF2B5EF4-FFF2-40B4-BE49-F238E27FC236}">
                  <a16:creationId xmlns:a16="http://schemas.microsoft.com/office/drawing/2014/main" id="{A2F652AB-6223-43C5-858D-7ED3480F58A6}"/>
                </a:ext>
              </a:extLst>
            </p:cNvPr>
            <p:cNvSpPr txBox="1"/>
            <p:nvPr/>
          </p:nvSpPr>
          <p:spPr>
            <a:xfrm>
              <a:off x="5940152" y="5942569"/>
              <a:ext cx="1105429" cy="297517"/>
            </a:xfrm>
            <a:prstGeom prst="rect">
              <a:avLst/>
            </a:prstGeom>
            <a:noFill/>
          </p:spPr>
          <p:txBody>
            <a:bodyPr wrap="square" rtlCol="0">
              <a:spAutoFit/>
            </a:bodyPr>
            <a:lstStyle/>
            <a:p>
              <a:pPr algn="ctr">
                <a:lnSpc>
                  <a:spcPts val="1600"/>
                </a:lnSpc>
              </a:pPr>
              <a:r>
                <a:rPr lang="pl-PL" sz="1400" dirty="0" err="1">
                  <a:solidFill>
                    <a:schemeClr val="tx1">
                      <a:lumMod val="75000"/>
                      <a:lumOff val="25000"/>
                    </a:schemeClr>
                  </a:solidFill>
                  <a:latin typeface="+mn-lt"/>
                </a:rPr>
                <a:t>App</a:t>
              </a:r>
              <a:r>
                <a:rPr lang="pl-PL" sz="1400" dirty="0">
                  <a:solidFill>
                    <a:schemeClr val="tx1">
                      <a:lumMod val="75000"/>
                      <a:lumOff val="25000"/>
                    </a:schemeClr>
                  </a:solidFill>
                  <a:latin typeface="+mn-lt"/>
                </a:rPr>
                <a:t> Service</a:t>
              </a:r>
            </a:p>
          </p:txBody>
        </p:sp>
        <p:cxnSp>
          <p:nvCxnSpPr>
            <p:cNvPr id="40" name="Straight Arrow Connector 72">
              <a:extLst>
                <a:ext uri="{FF2B5EF4-FFF2-40B4-BE49-F238E27FC236}">
                  <a16:creationId xmlns:a16="http://schemas.microsoft.com/office/drawing/2014/main" id="{CDBBCA2B-1EBC-433A-943D-456A26884DD3}"/>
                </a:ext>
              </a:extLst>
            </p:cNvPr>
            <p:cNvCxnSpPr>
              <a:cxnSpLocks/>
            </p:cNvCxnSpPr>
            <p:nvPr/>
          </p:nvCxnSpPr>
          <p:spPr>
            <a:xfrm>
              <a:off x="5977811" y="4775544"/>
              <a:ext cx="321275" cy="2774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a 95">
              <a:extLst>
                <a:ext uri="{FF2B5EF4-FFF2-40B4-BE49-F238E27FC236}">
                  <a16:creationId xmlns:a16="http://schemas.microsoft.com/office/drawing/2014/main" id="{2EE36ACF-DD0A-42B4-AA9A-70B200D56D08}"/>
                </a:ext>
              </a:extLst>
            </p:cNvPr>
            <p:cNvGrpSpPr/>
            <p:nvPr/>
          </p:nvGrpSpPr>
          <p:grpSpPr>
            <a:xfrm>
              <a:off x="6115026" y="5177227"/>
              <a:ext cx="702118" cy="702118"/>
              <a:chOff x="7356203" y="5010840"/>
              <a:chExt cx="868505" cy="868505"/>
            </a:xfrm>
          </p:grpSpPr>
          <p:sp>
            <p:nvSpPr>
              <p:cNvPr id="42" name="Oval 5">
                <a:extLst>
                  <a:ext uri="{FF2B5EF4-FFF2-40B4-BE49-F238E27FC236}">
                    <a16:creationId xmlns:a16="http://schemas.microsoft.com/office/drawing/2014/main" id="{C70394BE-B0BD-4654-B999-0AC56A104540}"/>
                  </a:ext>
                </a:extLst>
              </p:cNvPr>
              <p:cNvSpPr/>
              <p:nvPr/>
            </p:nvSpPr>
            <p:spPr>
              <a:xfrm>
                <a:off x="7356203" y="5010840"/>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3" name="Grafika 65">
                <a:extLst>
                  <a:ext uri="{FF2B5EF4-FFF2-40B4-BE49-F238E27FC236}">
                    <a16:creationId xmlns:a16="http://schemas.microsoft.com/office/drawing/2014/main" id="{9741A69C-9C90-489D-B8D3-0C138F379E0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50222" y="5204859"/>
                <a:ext cx="480467" cy="480467"/>
              </a:xfrm>
              <a:prstGeom prst="rect">
                <a:avLst/>
              </a:prstGeom>
            </p:spPr>
          </p:pic>
        </p:grpSp>
      </p:grpSp>
      <p:grpSp>
        <p:nvGrpSpPr>
          <p:cNvPr id="44" name="Grupa 3">
            <a:extLst>
              <a:ext uri="{FF2B5EF4-FFF2-40B4-BE49-F238E27FC236}">
                <a16:creationId xmlns:a16="http://schemas.microsoft.com/office/drawing/2014/main" id="{B8F27ACD-4086-4DB0-B0A2-43AF1A2D217B}"/>
              </a:ext>
            </a:extLst>
          </p:cNvPr>
          <p:cNvGrpSpPr/>
          <p:nvPr/>
        </p:nvGrpSpPr>
        <p:grpSpPr>
          <a:xfrm>
            <a:off x="5758998" y="2360815"/>
            <a:ext cx="2066640" cy="1205037"/>
            <a:chOff x="3275856" y="2459732"/>
            <a:chExt cx="2066640" cy="1205037"/>
          </a:xfrm>
        </p:grpSpPr>
        <p:cxnSp>
          <p:nvCxnSpPr>
            <p:cNvPr id="45" name="Straight Arrow Connector 45">
              <a:extLst>
                <a:ext uri="{FF2B5EF4-FFF2-40B4-BE49-F238E27FC236}">
                  <a16:creationId xmlns:a16="http://schemas.microsoft.com/office/drawing/2014/main" id="{7ABEBF24-8FA3-4A7A-A06F-D53796EC60B3}"/>
                </a:ext>
              </a:extLst>
            </p:cNvPr>
            <p:cNvCxnSpPr>
              <a:cxnSpLocks/>
            </p:cNvCxnSpPr>
            <p:nvPr/>
          </p:nvCxnSpPr>
          <p:spPr>
            <a:xfrm flipH="1">
              <a:off x="4567964" y="2459732"/>
              <a:ext cx="774532" cy="31083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upa 83">
              <a:extLst>
                <a:ext uri="{FF2B5EF4-FFF2-40B4-BE49-F238E27FC236}">
                  <a16:creationId xmlns:a16="http://schemas.microsoft.com/office/drawing/2014/main" id="{2B3D1865-B208-43D1-9DBD-E58628DAC031}"/>
                </a:ext>
              </a:extLst>
            </p:cNvPr>
            <p:cNvGrpSpPr/>
            <p:nvPr/>
          </p:nvGrpSpPr>
          <p:grpSpPr>
            <a:xfrm>
              <a:off x="3275856" y="2472239"/>
              <a:ext cx="1523579" cy="1192530"/>
              <a:chOff x="3275856" y="2472239"/>
              <a:chExt cx="1523579" cy="1192530"/>
            </a:xfrm>
          </p:grpSpPr>
          <p:sp>
            <p:nvSpPr>
              <p:cNvPr id="47" name="TextBox 28">
                <a:extLst>
                  <a:ext uri="{FF2B5EF4-FFF2-40B4-BE49-F238E27FC236}">
                    <a16:creationId xmlns:a16="http://schemas.microsoft.com/office/drawing/2014/main" id="{F6E3D248-6CD2-47CE-B5A8-E2BCC57C07F2}"/>
                  </a:ext>
                </a:extLst>
              </p:cNvPr>
              <p:cNvSpPr txBox="1"/>
              <p:nvPr/>
            </p:nvSpPr>
            <p:spPr>
              <a:xfrm>
                <a:off x="3275856" y="3356992"/>
                <a:ext cx="1523579" cy="307777"/>
              </a:xfrm>
              <a:prstGeom prst="rect">
                <a:avLst/>
              </a:prstGeom>
              <a:noFill/>
            </p:spPr>
            <p:txBody>
              <a:bodyPr wrap="square" rtlCol="0">
                <a:spAutoFit/>
              </a:bodyPr>
              <a:lstStyle/>
              <a:p>
                <a:pPr algn="ctr"/>
                <a:r>
                  <a:rPr lang="pl-PL" sz="1400" dirty="0">
                    <a:solidFill>
                      <a:schemeClr val="tx1">
                        <a:lumMod val="75000"/>
                        <a:lumOff val="25000"/>
                      </a:schemeClr>
                    </a:solidFill>
                    <a:latin typeface="+mn-lt"/>
                  </a:rPr>
                  <a:t>Subscription</a:t>
                </a:r>
              </a:p>
            </p:txBody>
          </p:sp>
          <p:grpSp>
            <p:nvGrpSpPr>
              <p:cNvPr id="48" name="Grupa 67">
                <a:extLst>
                  <a:ext uri="{FF2B5EF4-FFF2-40B4-BE49-F238E27FC236}">
                    <a16:creationId xmlns:a16="http://schemas.microsoft.com/office/drawing/2014/main" id="{8F09F9C2-C3CF-450E-97DC-C7F47BCF0A25}"/>
                  </a:ext>
                </a:extLst>
              </p:cNvPr>
              <p:cNvGrpSpPr/>
              <p:nvPr/>
            </p:nvGrpSpPr>
            <p:grpSpPr>
              <a:xfrm>
                <a:off x="3596759" y="2472239"/>
                <a:ext cx="868505" cy="868505"/>
                <a:chOff x="3596759" y="2472239"/>
                <a:chExt cx="868505" cy="868505"/>
              </a:xfrm>
            </p:grpSpPr>
            <p:sp>
              <p:nvSpPr>
                <p:cNvPr id="49" name="Oval 5">
                  <a:extLst>
                    <a:ext uri="{FF2B5EF4-FFF2-40B4-BE49-F238E27FC236}">
                      <a16:creationId xmlns:a16="http://schemas.microsoft.com/office/drawing/2014/main" id="{75101966-361D-4128-851C-BD0D98DC5130}"/>
                    </a:ext>
                  </a:extLst>
                </p:cNvPr>
                <p:cNvSpPr/>
                <p:nvPr/>
              </p:nvSpPr>
              <p:spPr>
                <a:xfrm>
                  <a:off x="3596759" y="2472239"/>
                  <a:ext cx="868505" cy="868505"/>
                </a:xfrm>
                <a:prstGeom prst="ellipse">
                  <a:avLst/>
                </a:prstGeom>
                <a:solidFill>
                  <a:schemeClr val="bg1"/>
                </a:solidFill>
                <a:ln>
                  <a:noFill/>
                </a:ln>
                <a:effectLst>
                  <a:outerShdw blurRad="571500" sx="102000" sy="102000" algn="ctr"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pic>
              <p:nvPicPr>
                <p:cNvPr id="50" name="Grafika 51">
                  <a:extLst>
                    <a:ext uri="{FF2B5EF4-FFF2-40B4-BE49-F238E27FC236}">
                      <a16:creationId xmlns:a16="http://schemas.microsoft.com/office/drawing/2014/main" id="{72446D2C-18F0-4884-ACE4-30452D53538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74025" y="2649505"/>
                  <a:ext cx="513972" cy="513972"/>
                </a:xfrm>
                <a:prstGeom prst="rect">
                  <a:avLst/>
                </a:prstGeom>
              </p:spPr>
            </p:pic>
          </p:grpSp>
        </p:grpSp>
      </p:grpSp>
      <p:grpSp>
        <p:nvGrpSpPr>
          <p:cNvPr id="65" name="Group 64">
            <a:extLst>
              <a:ext uri="{FF2B5EF4-FFF2-40B4-BE49-F238E27FC236}">
                <a16:creationId xmlns:a16="http://schemas.microsoft.com/office/drawing/2014/main" id="{10647C91-3CBC-4057-BF32-A688535D75BC}"/>
              </a:ext>
            </a:extLst>
          </p:cNvPr>
          <p:cNvGrpSpPr/>
          <p:nvPr/>
        </p:nvGrpSpPr>
        <p:grpSpPr>
          <a:xfrm>
            <a:off x="9099748" y="2360815"/>
            <a:ext cx="2098648" cy="1205037"/>
            <a:chOff x="9099748" y="2360815"/>
            <a:chExt cx="2098648" cy="1205037"/>
          </a:xfrm>
        </p:grpSpPr>
        <p:cxnSp>
          <p:nvCxnSpPr>
            <p:cNvPr id="52" name="Straight Arrow Connector 45">
              <a:extLst>
                <a:ext uri="{FF2B5EF4-FFF2-40B4-BE49-F238E27FC236}">
                  <a16:creationId xmlns:a16="http://schemas.microsoft.com/office/drawing/2014/main" id="{5A941C07-661F-4371-9B2A-A3BB7EDF7483}"/>
                </a:ext>
              </a:extLst>
            </p:cNvPr>
            <p:cNvCxnSpPr>
              <a:cxnSpLocks/>
            </p:cNvCxnSpPr>
            <p:nvPr/>
          </p:nvCxnSpPr>
          <p:spPr>
            <a:xfrm>
              <a:off x="9099748" y="2360815"/>
              <a:ext cx="774532" cy="31083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BB3C4D80-47CE-45CB-990B-4B590FF88AB1}"/>
                </a:ext>
              </a:extLst>
            </p:cNvPr>
            <p:cNvGrpSpPr/>
            <p:nvPr/>
          </p:nvGrpSpPr>
          <p:grpSpPr>
            <a:xfrm>
              <a:off x="9674817" y="2373322"/>
              <a:ext cx="1523579" cy="1192530"/>
              <a:chOff x="9674817" y="2373322"/>
              <a:chExt cx="1523579" cy="1192530"/>
            </a:xfrm>
          </p:grpSpPr>
          <p:sp>
            <p:nvSpPr>
              <p:cNvPr id="54" name="TextBox 28">
                <a:extLst>
                  <a:ext uri="{FF2B5EF4-FFF2-40B4-BE49-F238E27FC236}">
                    <a16:creationId xmlns:a16="http://schemas.microsoft.com/office/drawing/2014/main" id="{D50ED683-22F6-47AD-9CEC-60683ADB4DA3}"/>
                  </a:ext>
                </a:extLst>
              </p:cNvPr>
              <p:cNvSpPr txBox="1"/>
              <p:nvPr/>
            </p:nvSpPr>
            <p:spPr>
              <a:xfrm>
                <a:off x="9674817" y="3258075"/>
                <a:ext cx="1523579" cy="307777"/>
              </a:xfrm>
              <a:prstGeom prst="rect">
                <a:avLst/>
              </a:prstGeom>
              <a:noFill/>
            </p:spPr>
            <p:txBody>
              <a:bodyPr wrap="square" rtlCol="0">
                <a:spAutoFit/>
              </a:bodyPr>
              <a:lstStyle/>
              <a:p>
                <a:pPr algn="ctr"/>
                <a:r>
                  <a:rPr lang="pl-PL" sz="1400" dirty="0">
                    <a:solidFill>
                      <a:schemeClr val="tx1">
                        <a:lumMod val="75000"/>
                        <a:lumOff val="25000"/>
                      </a:schemeClr>
                    </a:solidFill>
                    <a:latin typeface="+mn-lt"/>
                  </a:rPr>
                  <a:t>Subscription</a:t>
                </a:r>
              </a:p>
            </p:txBody>
          </p:sp>
          <p:grpSp>
            <p:nvGrpSpPr>
              <p:cNvPr id="55" name="Grupa 102">
                <a:extLst>
                  <a:ext uri="{FF2B5EF4-FFF2-40B4-BE49-F238E27FC236}">
                    <a16:creationId xmlns:a16="http://schemas.microsoft.com/office/drawing/2014/main" id="{04349861-0638-41B9-BC0D-356F59556E1F}"/>
                  </a:ext>
                </a:extLst>
              </p:cNvPr>
              <p:cNvGrpSpPr/>
              <p:nvPr/>
            </p:nvGrpSpPr>
            <p:grpSpPr>
              <a:xfrm>
                <a:off x="9995720" y="2373322"/>
                <a:ext cx="868505" cy="868505"/>
                <a:chOff x="3596759" y="2472239"/>
                <a:chExt cx="868505" cy="868505"/>
              </a:xfrm>
            </p:grpSpPr>
            <p:sp>
              <p:nvSpPr>
                <p:cNvPr id="56" name="Oval 5">
                  <a:extLst>
                    <a:ext uri="{FF2B5EF4-FFF2-40B4-BE49-F238E27FC236}">
                      <a16:creationId xmlns:a16="http://schemas.microsoft.com/office/drawing/2014/main" id="{3B5E04F5-D7D1-42A5-87A8-497540981B1C}"/>
                    </a:ext>
                  </a:extLst>
                </p:cNvPr>
                <p:cNvSpPr/>
                <p:nvPr/>
              </p:nvSpPr>
              <p:spPr>
                <a:xfrm>
                  <a:off x="3596759" y="2472239"/>
                  <a:ext cx="868505" cy="868505"/>
                </a:xfrm>
                <a:prstGeom prst="ellipse">
                  <a:avLst/>
                </a:prstGeom>
                <a:solidFill>
                  <a:schemeClr val="bg1"/>
                </a:solidFill>
                <a:ln>
                  <a:noFill/>
                </a:ln>
                <a:effectLst>
                  <a:outerShdw blurRad="571500" sx="102000" sy="102000" algn="ctr"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pic>
              <p:nvPicPr>
                <p:cNvPr id="57" name="Grafika 104">
                  <a:extLst>
                    <a:ext uri="{FF2B5EF4-FFF2-40B4-BE49-F238E27FC236}">
                      <a16:creationId xmlns:a16="http://schemas.microsoft.com/office/drawing/2014/main" id="{FF638B58-9CD4-4B17-8004-90FBE5B8F40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74025" y="2649505"/>
                  <a:ext cx="513972" cy="513972"/>
                </a:xfrm>
                <a:prstGeom prst="rect">
                  <a:avLst/>
                </a:prstGeom>
              </p:spPr>
            </p:pic>
          </p:grpSp>
        </p:grpSp>
      </p:grpSp>
      <p:grpSp>
        <p:nvGrpSpPr>
          <p:cNvPr id="58" name="Grupa 11">
            <a:extLst>
              <a:ext uri="{FF2B5EF4-FFF2-40B4-BE49-F238E27FC236}">
                <a16:creationId xmlns:a16="http://schemas.microsoft.com/office/drawing/2014/main" id="{2A78B87C-82B2-4D93-A312-64E8FC304532}"/>
              </a:ext>
            </a:extLst>
          </p:cNvPr>
          <p:cNvGrpSpPr/>
          <p:nvPr/>
        </p:nvGrpSpPr>
        <p:grpSpPr>
          <a:xfrm>
            <a:off x="7004839" y="3482848"/>
            <a:ext cx="2066527" cy="1184610"/>
            <a:chOff x="4521697" y="3581765"/>
            <a:chExt cx="2066527" cy="1184610"/>
          </a:xfrm>
        </p:grpSpPr>
        <p:cxnSp>
          <p:nvCxnSpPr>
            <p:cNvPr id="59" name="Straight Arrow Connector 52">
              <a:extLst>
                <a:ext uri="{FF2B5EF4-FFF2-40B4-BE49-F238E27FC236}">
                  <a16:creationId xmlns:a16="http://schemas.microsoft.com/office/drawing/2014/main" id="{287FBFD0-3C98-4005-950A-CD46B97FA585}"/>
                </a:ext>
              </a:extLst>
            </p:cNvPr>
            <p:cNvCxnSpPr>
              <a:cxnSpLocks/>
            </p:cNvCxnSpPr>
            <p:nvPr/>
          </p:nvCxnSpPr>
          <p:spPr>
            <a:xfrm>
              <a:off x="4521697" y="3670076"/>
              <a:ext cx="667725" cy="3379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upa 56">
              <a:extLst>
                <a:ext uri="{FF2B5EF4-FFF2-40B4-BE49-F238E27FC236}">
                  <a16:creationId xmlns:a16="http://schemas.microsoft.com/office/drawing/2014/main" id="{D9F82375-06D9-4E30-9F5F-4440B96DC469}"/>
                </a:ext>
              </a:extLst>
            </p:cNvPr>
            <p:cNvGrpSpPr/>
            <p:nvPr/>
          </p:nvGrpSpPr>
          <p:grpSpPr>
            <a:xfrm>
              <a:off x="4941698" y="3581765"/>
              <a:ext cx="1646526" cy="1184610"/>
              <a:chOff x="1444404" y="3581765"/>
              <a:chExt cx="1646526" cy="1184610"/>
            </a:xfrm>
          </p:grpSpPr>
          <p:sp>
            <p:nvSpPr>
              <p:cNvPr id="61" name="Oval 5">
                <a:extLst>
                  <a:ext uri="{FF2B5EF4-FFF2-40B4-BE49-F238E27FC236}">
                    <a16:creationId xmlns:a16="http://schemas.microsoft.com/office/drawing/2014/main" id="{4A6FE7A7-C949-48D5-B14D-9B49E6F77983}"/>
                  </a:ext>
                </a:extLst>
              </p:cNvPr>
              <p:cNvSpPr/>
              <p:nvPr/>
            </p:nvSpPr>
            <p:spPr>
              <a:xfrm>
                <a:off x="1833414" y="3581765"/>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62" name="TextBox 31">
                <a:extLst>
                  <a:ext uri="{FF2B5EF4-FFF2-40B4-BE49-F238E27FC236}">
                    <a16:creationId xmlns:a16="http://schemas.microsoft.com/office/drawing/2014/main" id="{073B2638-117A-42A6-871D-8FA24AAD18A4}"/>
                  </a:ext>
                </a:extLst>
              </p:cNvPr>
              <p:cNvSpPr txBox="1"/>
              <p:nvPr/>
            </p:nvSpPr>
            <p:spPr>
              <a:xfrm>
                <a:off x="1444404" y="4458598"/>
                <a:ext cx="1646526" cy="307777"/>
              </a:xfrm>
              <a:prstGeom prst="rect">
                <a:avLst/>
              </a:prstGeom>
              <a:noFill/>
            </p:spPr>
            <p:txBody>
              <a:bodyPr wrap="square" rtlCol="0">
                <a:spAutoFit/>
              </a:bodyPr>
              <a:lstStyle/>
              <a:p>
                <a:pPr algn="ctr"/>
                <a:r>
                  <a:rPr lang="pl-PL" sz="1400" dirty="0">
                    <a:solidFill>
                      <a:schemeClr val="tx1">
                        <a:lumMod val="75000"/>
                        <a:lumOff val="25000"/>
                      </a:schemeClr>
                    </a:solidFill>
                    <a:latin typeface="+mn-lt"/>
                  </a:rPr>
                  <a:t>Resource </a:t>
                </a:r>
                <a:r>
                  <a:rPr lang="pl-PL" sz="1400" dirty="0" err="1">
                    <a:solidFill>
                      <a:schemeClr val="tx1">
                        <a:lumMod val="75000"/>
                        <a:lumOff val="25000"/>
                      </a:schemeClr>
                    </a:solidFill>
                    <a:latin typeface="+mn-lt"/>
                  </a:rPr>
                  <a:t>group</a:t>
                </a:r>
                <a:endParaRPr lang="pl-PL" sz="1400" dirty="0">
                  <a:solidFill>
                    <a:schemeClr val="tx1">
                      <a:lumMod val="75000"/>
                      <a:lumOff val="25000"/>
                    </a:schemeClr>
                  </a:solidFill>
                  <a:latin typeface="+mn-lt"/>
                </a:endParaRPr>
              </a:p>
            </p:txBody>
          </p:sp>
          <p:pic>
            <p:nvPicPr>
              <p:cNvPr id="63" name="Grafika 62">
                <a:extLst>
                  <a:ext uri="{FF2B5EF4-FFF2-40B4-BE49-F238E27FC236}">
                    <a16:creationId xmlns:a16="http://schemas.microsoft.com/office/drawing/2014/main" id="{78A55ABC-D9F1-4BBD-A7CB-DE37FAC9EAC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4939" y="3793290"/>
                <a:ext cx="445455" cy="445455"/>
              </a:xfrm>
              <a:prstGeom prst="rect">
                <a:avLst/>
              </a:prstGeom>
            </p:spPr>
          </p:pic>
        </p:grpSp>
      </p:grpSp>
    </p:spTree>
    <p:extLst>
      <p:ext uri="{BB962C8B-B14F-4D97-AF65-F5344CB8AC3E}">
        <p14:creationId xmlns:p14="http://schemas.microsoft.com/office/powerpoint/2010/main" val="217282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FF9D4-7287-4541-83CF-9D81FC3F74F9}"/>
              </a:ext>
            </a:extLst>
          </p:cNvPr>
          <p:cNvSpPr>
            <a:spLocks noGrp="1"/>
          </p:cNvSpPr>
          <p:nvPr>
            <p:ph type="title"/>
          </p:nvPr>
        </p:nvSpPr>
        <p:spPr/>
        <p:txBody>
          <a:bodyPr/>
          <a:lstStyle/>
          <a:p>
            <a:r>
              <a:rPr lang="pl-PL" dirty="0"/>
              <a:t>Subskrypcja</a:t>
            </a:r>
          </a:p>
        </p:txBody>
      </p:sp>
      <p:sp>
        <p:nvSpPr>
          <p:cNvPr id="3" name="Content Placeholder 2">
            <a:extLst>
              <a:ext uri="{FF2B5EF4-FFF2-40B4-BE49-F238E27FC236}">
                <a16:creationId xmlns:a16="http://schemas.microsoft.com/office/drawing/2014/main" id="{ABB7DC65-660E-43CC-97E4-515BB1F1CB25}"/>
              </a:ext>
            </a:extLst>
          </p:cNvPr>
          <p:cNvSpPr>
            <a:spLocks noGrp="1"/>
          </p:cNvSpPr>
          <p:nvPr>
            <p:ph idx="1"/>
          </p:nvPr>
        </p:nvSpPr>
        <p:spPr>
          <a:xfrm>
            <a:off x="1066800" y="2103120"/>
            <a:ext cx="4511879" cy="3849624"/>
          </a:xfrm>
        </p:spPr>
        <p:txBody>
          <a:bodyPr>
            <a:normAutofit/>
          </a:bodyPr>
          <a:lstStyle/>
          <a:p>
            <a:pPr algn="l">
              <a:buFont typeface="Arial" panose="020B0604020202020204" pitchFamily="34" charset="0"/>
              <a:buChar char="•"/>
            </a:pPr>
            <a:r>
              <a:rPr lang="en-US" b="1" i="0" dirty="0">
                <a:solidFill>
                  <a:srgbClr val="171717"/>
                </a:solidFill>
                <a:effectLst/>
                <a:latin typeface="Segoe UI" panose="020B0502040204020203" pitchFamily="34" charset="0"/>
              </a:rPr>
              <a:t>Billing boundary</a:t>
            </a:r>
            <a:r>
              <a:rPr lang="en-US" b="0" i="0" dirty="0">
                <a:solidFill>
                  <a:srgbClr val="171717"/>
                </a:solidFill>
                <a:effectLst/>
                <a:latin typeface="Segoe UI" panose="020B0502040204020203" pitchFamily="34" charset="0"/>
              </a:rPr>
              <a:t>: </a:t>
            </a:r>
            <a:r>
              <a:rPr lang="pl-PL" b="0" i="0" dirty="0">
                <a:solidFill>
                  <a:srgbClr val="171717"/>
                </a:solidFill>
                <a:effectLst/>
                <a:latin typeface="Segoe UI" panose="020B0502040204020203" pitchFamily="34" charset="0"/>
              </a:rPr>
              <a:t>Każda subskrypcja określa w jaki sposób jest rozliczana. Możesz stworzyć wiele subskrypcji w zależności od potrzeb.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generuje osobne faktury i raporty dla każdej subskrypcji.</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Access control boundary</a:t>
            </a:r>
            <a:r>
              <a:rPr lang="en-US"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stosuje ograniczenia dostępu (</a:t>
            </a:r>
            <a:r>
              <a:rPr lang="en-US" b="0" i="0" dirty="0">
                <a:solidFill>
                  <a:srgbClr val="171717"/>
                </a:solidFill>
                <a:effectLst/>
                <a:latin typeface="Segoe UI" panose="020B0502040204020203" pitchFamily="34" charset="0"/>
              </a:rPr>
              <a:t>access-management </a:t>
            </a:r>
            <a:r>
              <a:rPr lang="en-US" b="0" i="0" dirty="0" err="1">
                <a:solidFill>
                  <a:srgbClr val="171717"/>
                </a:solidFill>
                <a:effectLst/>
                <a:latin typeface="Segoe UI" panose="020B0502040204020203" pitchFamily="34" charset="0"/>
              </a:rPr>
              <a:t>policie</a:t>
            </a:r>
            <a:r>
              <a:rPr lang="pl-PL" b="0" i="0" dirty="0">
                <a:solidFill>
                  <a:srgbClr val="171717"/>
                </a:solidFill>
                <a:effectLst/>
                <a:latin typeface="Segoe UI" panose="020B0502040204020203" pitchFamily="34" charset="0"/>
              </a:rPr>
              <a:t>s) na poziomie subskrypcji. Dzięki temu możesz odwzorować strukturę twojej organizacji.</a:t>
            </a:r>
            <a:endParaRPr lang="en-US" b="0" i="0" dirty="0">
              <a:solidFill>
                <a:srgbClr val="171717"/>
              </a:solidFill>
              <a:effectLst/>
              <a:latin typeface="Segoe UI" panose="020B0502040204020203" pitchFamily="34" charset="0"/>
            </a:endParaRPr>
          </a:p>
        </p:txBody>
      </p:sp>
      <p:pic>
        <p:nvPicPr>
          <p:cNvPr id="1026" name="Picture 2">
            <a:extLst>
              <a:ext uri="{FF2B5EF4-FFF2-40B4-BE49-F238E27FC236}">
                <a16:creationId xmlns:a16="http://schemas.microsoft.com/office/drawing/2014/main" id="{144B6E29-6619-494C-B569-D535A2AA3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791" y="1991970"/>
            <a:ext cx="6014906" cy="285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FB4F-630D-48AD-9115-35AA44143171}"/>
              </a:ext>
            </a:extLst>
          </p:cNvPr>
          <p:cNvSpPr>
            <a:spLocks noGrp="1"/>
          </p:cNvSpPr>
          <p:nvPr>
            <p:ph type="title"/>
          </p:nvPr>
        </p:nvSpPr>
        <p:spPr/>
        <p:txBody>
          <a:bodyPr/>
          <a:lstStyle/>
          <a:p>
            <a:r>
              <a:rPr lang="pl-PL" dirty="0"/>
              <a:t>Nowa subskrypcja?</a:t>
            </a:r>
          </a:p>
        </p:txBody>
      </p:sp>
      <p:sp>
        <p:nvSpPr>
          <p:cNvPr id="3" name="Content Placeholder 2">
            <a:extLst>
              <a:ext uri="{FF2B5EF4-FFF2-40B4-BE49-F238E27FC236}">
                <a16:creationId xmlns:a16="http://schemas.microsoft.com/office/drawing/2014/main" id="{4F24B3A4-C22D-49ED-93AA-068D2B9D412D}"/>
              </a:ext>
            </a:extLst>
          </p:cNvPr>
          <p:cNvSpPr>
            <a:spLocks noGrp="1"/>
          </p:cNvSpPr>
          <p:nvPr>
            <p:ph idx="1"/>
          </p:nvPr>
        </p:nvSpPr>
        <p:spPr>
          <a:xfrm>
            <a:off x="1066800" y="2103120"/>
            <a:ext cx="5384334" cy="3849624"/>
          </a:xfrm>
        </p:spPr>
        <p:txBody>
          <a:bodyPr>
            <a:normAutofit lnSpcReduction="10000"/>
          </a:bodyPr>
          <a:lstStyle/>
          <a:p>
            <a:pPr marL="0" indent="0" algn="l">
              <a:buNone/>
            </a:pPr>
            <a:r>
              <a:rPr lang="pl-PL" b="1" i="0" dirty="0">
                <a:solidFill>
                  <a:srgbClr val="171717"/>
                </a:solidFill>
                <a:effectLst/>
                <a:latin typeface="Segoe UI" panose="020B0502040204020203" pitchFamily="34" charset="0"/>
              </a:rPr>
              <a:t>Nową subskrypcję można stworzyć kiedy: </a:t>
            </a:r>
          </a:p>
          <a:p>
            <a:pPr algn="l">
              <a:buFont typeface="Arial" panose="020B0604020202020204" pitchFamily="34" charset="0"/>
              <a:buChar char="•"/>
            </a:pPr>
            <a:r>
              <a:rPr lang="pl-PL" b="1" i="0" dirty="0">
                <a:solidFill>
                  <a:srgbClr val="171717"/>
                </a:solidFill>
                <a:effectLst/>
                <a:latin typeface="Segoe UI" panose="020B0502040204020203" pitchFamily="34" charset="0"/>
              </a:rPr>
              <a:t>Środowiska</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a:t>
            </a:r>
            <a:r>
              <a:rPr lang="pl-PL" b="0" i="0" dirty="0">
                <a:solidFill>
                  <a:srgbClr val="171717"/>
                </a:solidFill>
                <a:effectLst/>
                <a:latin typeface="Segoe UI" panose="020B0502040204020203" pitchFamily="34" charset="0"/>
              </a:rPr>
              <a:t>oddzielić środowiska deweloperskie, testy, bezpieczeństwo lub zachować zgodność z regulacjami (</a:t>
            </a:r>
            <a:r>
              <a:rPr lang="pl-PL" b="0" i="0" dirty="0" err="1">
                <a:solidFill>
                  <a:srgbClr val="171717"/>
                </a:solidFill>
                <a:effectLst/>
                <a:latin typeface="Segoe UI" panose="020B0502040204020203" pitchFamily="34" charset="0"/>
              </a:rPr>
              <a:t>compliance</a:t>
            </a:r>
            <a:r>
              <a:rPr lang="pl-PL"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pl-PL" b="1" i="0" dirty="0">
                <a:solidFill>
                  <a:srgbClr val="171717"/>
                </a:solidFill>
                <a:effectLst/>
                <a:latin typeface="Segoe UI" panose="020B0502040204020203" pitchFamily="34" charset="0"/>
              </a:rPr>
              <a:t>Struktura organizacyjna</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a:t>
            </a:r>
            <a:r>
              <a:rPr lang="pl-PL" dirty="0">
                <a:solidFill>
                  <a:srgbClr val="171717"/>
                </a:solidFill>
                <a:latin typeface="Segoe UI" panose="020B0502040204020203" pitchFamily="34" charset="0"/>
              </a:rPr>
              <a:t>chcemy odwzorować strukturę organizacyjną. Na przykład stworzyć osobną subskrypcję na księgowość, dział IT, dział deweloperski etc.</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pl-PL" b="1" i="0" dirty="0">
                <a:solidFill>
                  <a:srgbClr val="171717"/>
                </a:solidFill>
                <a:effectLst/>
                <a:latin typeface="Segoe UI" panose="020B0502040204020203" pitchFamily="34" charset="0"/>
              </a:rPr>
              <a:t>Płatność</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a:t>
            </a:r>
            <a:r>
              <a:rPr lang="pl-PL" b="0" i="0" dirty="0">
                <a:solidFill>
                  <a:srgbClr val="171717"/>
                </a:solidFill>
                <a:effectLst/>
                <a:latin typeface="Segoe UI" panose="020B0502040204020203" pitchFamily="34" charset="0"/>
              </a:rPr>
              <a:t>chcesz podzielić koszty. Koszty są agregowane na poziomie subskrypcji – możesz, więc śledzić i zarządzać koszty. Dla przykładu możesz stworzyć subskrypcję dla produkcji, </a:t>
            </a:r>
            <a:r>
              <a:rPr lang="pl-PL" b="0" i="0" dirty="0" err="1">
                <a:solidFill>
                  <a:srgbClr val="171717"/>
                </a:solidFill>
                <a:effectLst/>
                <a:latin typeface="Segoe UI" panose="020B0502040204020203" pitchFamily="34" charset="0"/>
              </a:rPr>
              <a:t>development’u</a:t>
            </a:r>
            <a:r>
              <a:rPr lang="pl-PL" b="0" i="0" dirty="0">
                <a:solidFill>
                  <a:srgbClr val="171717"/>
                </a:solidFill>
                <a:effectLst/>
                <a:latin typeface="Segoe UI" panose="020B0502040204020203" pitchFamily="34" charset="0"/>
              </a:rPr>
              <a:t> i testów.</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pl-PL" b="1" i="0" dirty="0">
                <a:solidFill>
                  <a:srgbClr val="171717"/>
                </a:solidFill>
                <a:effectLst/>
                <a:latin typeface="Segoe UI" panose="020B0502040204020203" pitchFamily="34" charset="0"/>
              </a:rPr>
              <a:t>Limity</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a:t>
            </a:r>
            <a:r>
              <a:rPr lang="pl-PL" b="0" i="0" dirty="0">
                <a:solidFill>
                  <a:srgbClr val="171717"/>
                </a:solidFill>
                <a:effectLst/>
                <a:latin typeface="Segoe UI" panose="020B0502040204020203" pitchFamily="34" charset="0"/>
              </a:rPr>
              <a:t>chcemy dodać zasoby, które przekraczają limity subskrypcji. Na przykład w każdej subskrypcji możemy stworzyć maksymalnie 10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ExpressRoute</a:t>
            </a:r>
            <a:r>
              <a:rPr lang="pl-PL"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endParaRPr lang="pl-PL" dirty="0"/>
          </a:p>
        </p:txBody>
      </p:sp>
      <p:sp>
        <p:nvSpPr>
          <p:cNvPr id="5" name="Oval 5">
            <a:extLst>
              <a:ext uri="{FF2B5EF4-FFF2-40B4-BE49-F238E27FC236}">
                <a16:creationId xmlns:a16="http://schemas.microsoft.com/office/drawing/2014/main" id="{58D60400-E5F7-4784-96CA-E8B92DB4EA40}"/>
              </a:ext>
            </a:extLst>
          </p:cNvPr>
          <p:cNvSpPr/>
          <p:nvPr/>
        </p:nvSpPr>
        <p:spPr>
          <a:xfrm>
            <a:off x="7122254" y="1769212"/>
            <a:ext cx="3884103" cy="3884103"/>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11" name="Freeform 64">
            <a:extLst>
              <a:ext uri="{FF2B5EF4-FFF2-40B4-BE49-F238E27FC236}">
                <a16:creationId xmlns:a16="http://schemas.microsoft.com/office/drawing/2014/main" id="{BF51C475-F876-4456-8395-31E0A0BF6746}"/>
              </a:ext>
            </a:extLst>
          </p:cNvPr>
          <p:cNvSpPr>
            <a:spLocks noEditPoints="1"/>
          </p:cNvSpPr>
          <p:nvPr/>
        </p:nvSpPr>
        <p:spPr bwMode="auto">
          <a:xfrm>
            <a:off x="7757719" y="2122414"/>
            <a:ext cx="2613172" cy="2613172"/>
          </a:xfrm>
          <a:custGeom>
            <a:avLst/>
            <a:gdLst>
              <a:gd name="T0" fmla="*/ 96 w 176"/>
              <a:gd name="T1" fmla="*/ 48 h 176"/>
              <a:gd name="T2" fmla="*/ 112 w 176"/>
              <a:gd name="T3" fmla="*/ 16 h 176"/>
              <a:gd name="T4" fmla="*/ 80 w 176"/>
              <a:gd name="T5" fmla="*/ 0 h 176"/>
              <a:gd name="T6" fmla="*/ 64 w 176"/>
              <a:gd name="T7" fmla="*/ 32 h 176"/>
              <a:gd name="T8" fmla="*/ 72 w 176"/>
              <a:gd name="T9" fmla="*/ 16 h 176"/>
              <a:gd name="T10" fmla="*/ 96 w 176"/>
              <a:gd name="T11" fmla="*/ 8 h 176"/>
              <a:gd name="T12" fmla="*/ 104 w 176"/>
              <a:gd name="T13" fmla="*/ 32 h 176"/>
              <a:gd name="T14" fmla="*/ 80 w 176"/>
              <a:gd name="T15" fmla="*/ 40 h 176"/>
              <a:gd name="T16" fmla="*/ 72 w 176"/>
              <a:gd name="T17" fmla="*/ 16 h 176"/>
              <a:gd name="T18" fmla="*/ 28 w 176"/>
              <a:gd name="T19" fmla="*/ 116 h 176"/>
              <a:gd name="T20" fmla="*/ 84 w 176"/>
              <a:gd name="T21" fmla="*/ 88 h 176"/>
              <a:gd name="T22" fmla="*/ 88 w 176"/>
              <a:gd name="T23" fmla="*/ 120 h 176"/>
              <a:gd name="T24" fmla="*/ 92 w 176"/>
              <a:gd name="T25" fmla="*/ 88 h 176"/>
              <a:gd name="T26" fmla="*/ 148 w 176"/>
              <a:gd name="T27" fmla="*/ 116 h 176"/>
              <a:gd name="T28" fmla="*/ 156 w 176"/>
              <a:gd name="T29" fmla="*/ 116 h 176"/>
              <a:gd name="T30" fmla="*/ 152 w 176"/>
              <a:gd name="T31" fmla="*/ 80 h 176"/>
              <a:gd name="T32" fmla="*/ 92 w 176"/>
              <a:gd name="T33" fmla="*/ 60 h 176"/>
              <a:gd name="T34" fmla="*/ 84 w 176"/>
              <a:gd name="T35" fmla="*/ 60 h 176"/>
              <a:gd name="T36" fmla="*/ 24 w 176"/>
              <a:gd name="T37" fmla="*/ 80 h 176"/>
              <a:gd name="T38" fmla="*/ 20 w 176"/>
              <a:gd name="T39" fmla="*/ 116 h 176"/>
              <a:gd name="T40" fmla="*/ 32 w 176"/>
              <a:gd name="T41" fmla="*/ 128 h 176"/>
              <a:gd name="T42" fmla="*/ 0 w 176"/>
              <a:gd name="T43" fmla="*/ 144 h 176"/>
              <a:gd name="T44" fmla="*/ 16 w 176"/>
              <a:gd name="T45" fmla="*/ 176 h 176"/>
              <a:gd name="T46" fmla="*/ 48 w 176"/>
              <a:gd name="T47" fmla="*/ 160 h 176"/>
              <a:gd name="T48" fmla="*/ 32 w 176"/>
              <a:gd name="T49" fmla="*/ 128 h 176"/>
              <a:gd name="T50" fmla="*/ 32 w 176"/>
              <a:gd name="T51" fmla="*/ 168 h 176"/>
              <a:gd name="T52" fmla="*/ 8 w 176"/>
              <a:gd name="T53" fmla="*/ 160 h 176"/>
              <a:gd name="T54" fmla="*/ 16 w 176"/>
              <a:gd name="T55" fmla="*/ 136 h 176"/>
              <a:gd name="T56" fmla="*/ 40 w 176"/>
              <a:gd name="T57" fmla="*/ 144 h 176"/>
              <a:gd name="T58" fmla="*/ 160 w 176"/>
              <a:gd name="T59" fmla="*/ 128 h 176"/>
              <a:gd name="T60" fmla="*/ 128 w 176"/>
              <a:gd name="T61" fmla="*/ 144 h 176"/>
              <a:gd name="T62" fmla="*/ 144 w 176"/>
              <a:gd name="T63" fmla="*/ 176 h 176"/>
              <a:gd name="T64" fmla="*/ 176 w 176"/>
              <a:gd name="T65" fmla="*/ 160 h 176"/>
              <a:gd name="T66" fmla="*/ 160 w 176"/>
              <a:gd name="T67" fmla="*/ 128 h 176"/>
              <a:gd name="T68" fmla="*/ 160 w 176"/>
              <a:gd name="T69" fmla="*/ 168 h 176"/>
              <a:gd name="T70" fmla="*/ 136 w 176"/>
              <a:gd name="T71" fmla="*/ 160 h 176"/>
              <a:gd name="T72" fmla="*/ 144 w 176"/>
              <a:gd name="T73" fmla="*/ 136 h 176"/>
              <a:gd name="T74" fmla="*/ 168 w 176"/>
              <a:gd name="T75" fmla="*/ 144 h 176"/>
              <a:gd name="T76" fmla="*/ 96 w 176"/>
              <a:gd name="T77" fmla="*/ 128 h 176"/>
              <a:gd name="T78" fmla="*/ 64 w 176"/>
              <a:gd name="T79" fmla="*/ 144 h 176"/>
              <a:gd name="T80" fmla="*/ 80 w 176"/>
              <a:gd name="T81" fmla="*/ 176 h 176"/>
              <a:gd name="T82" fmla="*/ 112 w 176"/>
              <a:gd name="T83" fmla="*/ 160 h 176"/>
              <a:gd name="T84" fmla="*/ 96 w 176"/>
              <a:gd name="T85" fmla="*/ 128 h 176"/>
              <a:gd name="T86" fmla="*/ 96 w 176"/>
              <a:gd name="T87" fmla="*/ 168 h 176"/>
              <a:gd name="T88" fmla="*/ 72 w 176"/>
              <a:gd name="T89" fmla="*/ 160 h 176"/>
              <a:gd name="T90" fmla="*/ 80 w 176"/>
              <a:gd name="T91" fmla="*/ 136 h 176"/>
              <a:gd name="T92" fmla="*/ 104 w 176"/>
              <a:gd name="T9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80" y="48"/>
                </a:moveTo>
                <a:cubicBezTo>
                  <a:pt x="96" y="48"/>
                  <a:pt x="96" y="48"/>
                  <a:pt x="96" y="48"/>
                </a:cubicBezTo>
                <a:cubicBezTo>
                  <a:pt x="105" y="48"/>
                  <a:pt x="112" y="41"/>
                  <a:pt x="112" y="32"/>
                </a:cubicBezTo>
                <a:cubicBezTo>
                  <a:pt x="112" y="16"/>
                  <a:pt x="112" y="16"/>
                  <a:pt x="112" y="16"/>
                </a:cubicBezTo>
                <a:cubicBezTo>
                  <a:pt x="112" y="7"/>
                  <a:pt x="105" y="0"/>
                  <a:pt x="96" y="0"/>
                </a:cubicBezTo>
                <a:cubicBezTo>
                  <a:pt x="80" y="0"/>
                  <a:pt x="80" y="0"/>
                  <a:pt x="80" y="0"/>
                </a:cubicBezTo>
                <a:cubicBezTo>
                  <a:pt x="71" y="0"/>
                  <a:pt x="64" y="7"/>
                  <a:pt x="64" y="16"/>
                </a:cubicBezTo>
                <a:cubicBezTo>
                  <a:pt x="64" y="32"/>
                  <a:pt x="64" y="32"/>
                  <a:pt x="64" y="32"/>
                </a:cubicBezTo>
                <a:cubicBezTo>
                  <a:pt x="64" y="41"/>
                  <a:pt x="71" y="48"/>
                  <a:pt x="80" y="48"/>
                </a:cubicBezTo>
                <a:moveTo>
                  <a:pt x="72" y="16"/>
                </a:moveTo>
                <a:cubicBezTo>
                  <a:pt x="72" y="12"/>
                  <a:pt x="76" y="8"/>
                  <a:pt x="80" y="8"/>
                </a:cubicBezTo>
                <a:cubicBezTo>
                  <a:pt x="96" y="8"/>
                  <a:pt x="96" y="8"/>
                  <a:pt x="96" y="8"/>
                </a:cubicBezTo>
                <a:cubicBezTo>
                  <a:pt x="100" y="8"/>
                  <a:pt x="104" y="12"/>
                  <a:pt x="104" y="16"/>
                </a:cubicBezTo>
                <a:cubicBezTo>
                  <a:pt x="104" y="32"/>
                  <a:pt x="104" y="32"/>
                  <a:pt x="104" y="32"/>
                </a:cubicBezTo>
                <a:cubicBezTo>
                  <a:pt x="104" y="36"/>
                  <a:pt x="100" y="40"/>
                  <a:pt x="96" y="40"/>
                </a:cubicBezTo>
                <a:cubicBezTo>
                  <a:pt x="80" y="40"/>
                  <a:pt x="80" y="40"/>
                  <a:pt x="80" y="40"/>
                </a:cubicBezTo>
                <a:cubicBezTo>
                  <a:pt x="76" y="40"/>
                  <a:pt x="72" y="36"/>
                  <a:pt x="72" y="32"/>
                </a:cubicBezTo>
                <a:lnTo>
                  <a:pt x="72" y="16"/>
                </a:lnTo>
                <a:close/>
                <a:moveTo>
                  <a:pt x="24" y="120"/>
                </a:moveTo>
                <a:cubicBezTo>
                  <a:pt x="26" y="120"/>
                  <a:pt x="28" y="118"/>
                  <a:pt x="28" y="116"/>
                </a:cubicBezTo>
                <a:cubicBezTo>
                  <a:pt x="28" y="88"/>
                  <a:pt x="28" y="88"/>
                  <a:pt x="28" y="88"/>
                </a:cubicBezTo>
                <a:cubicBezTo>
                  <a:pt x="84" y="88"/>
                  <a:pt x="84" y="88"/>
                  <a:pt x="84" y="88"/>
                </a:cubicBezTo>
                <a:cubicBezTo>
                  <a:pt x="84" y="116"/>
                  <a:pt x="84" y="116"/>
                  <a:pt x="84" y="116"/>
                </a:cubicBezTo>
                <a:cubicBezTo>
                  <a:pt x="84" y="118"/>
                  <a:pt x="86" y="120"/>
                  <a:pt x="88" y="120"/>
                </a:cubicBezTo>
                <a:cubicBezTo>
                  <a:pt x="90" y="120"/>
                  <a:pt x="92" y="118"/>
                  <a:pt x="92" y="116"/>
                </a:cubicBezTo>
                <a:cubicBezTo>
                  <a:pt x="92" y="88"/>
                  <a:pt x="92" y="88"/>
                  <a:pt x="92" y="88"/>
                </a:cubicBezTo>
                <a:cubicBezTo>
                  <a:pt x="148" y="88"/>
                  <a:pt x="148" y="88"/>
                  <a:pt x="148" y="88"/>
                </a:cubicBezTo>
                <a:cubicBezTo>
                  <a:pt x="148" y="116"/>
                  <a:pt x="148" y="116"/>
                  <a:pt x="148" y="116"/>
                </a:cubicBezTo>
                <a:cubicBezTo>
                  <a:pt x="148" y="118"/>
                  <a:pt x="150" y="120"/>
                  <a:pt x="152" y="120"/>
                </a:cubicBezTo>
                <a:cubicBezTo>
                  <a:pt x="154" y="120"/>
                  <a:pt x="156" y="118"/>
                  <a:pt x="156" y="116"/>
                </a:cubicBezTo>
                <a:cubicBezTo>
                  <a:pt x="156" y="84"/>
                  <a:pt x="156" y="84"/>
                  <a:pt x="156" y="84"/>
                </a:cubicBezTo>
                <a:cubicBezTo>
                  <a:pt x="156" y="82"/>
                  <a:pt x="154" y="80"/>
                  <a:pt x="152" y="80"/>
                </a:cubicBezTo>
                <a:cubicBezTo>
                  <a:pt x="92" y="80"/>
                  <a:pt x="92" y="80"/>
                  <a:pt x="92" y="80"/>
                </a:cubicBezTo>
                <a:cubicBezTo>
                  <a:pt x="92" y="60"/>
                  <a:pt x="92" y="60"/>
                  <a:pt x="92" y="60"/>
                </a:cubicBezTo>
                <a:cubicBezTo>
                  <a:pt x="92" y="58"/>
                  <a:pt x="90" y="56"/>
                  <a:pt x="88" y="56"/>
                </a:cubicBezTo>
                <a:cubicBezTo>
                  <a:pt x="86" y="56"/>
                  <a:pt x="84" y="58"/>
                  <a:pt x="84" y="60"/>
                </a:cubicBezTo>
                <a:cubicBezTo>
                  <a:pt x="84" y="80"/>
                  <a:pt x="84" y="80"/>
                  <a:pt x="84" y="80"/>
                </a:cubicBezTo>
                <a:cubicBezTo>
                  <a:pt x="24" y="80"/>
                  <a:pt x="24" y="80"/>
                  <a:pt x="24" y="80"/>
                </a:cubicBezTo>
                <a:cubicBezTo>
                  <a:pt x="22" y="80"/>
                  <a:pt x="20" y="82"/>
                  <a:pt x="20" y="84"/>
                </a:cubicBezTo>
                <a:cubicBezTo>
                  <a:pt x="20" y="116"/>
                  <a:pt x="20" y="116"/>
                  <a:pt x="20" y="116"/>
                </a:cubicBezTo>
                <a:cubicBezTo>
                  <a:pt x="20" y="118"/>
                  <a:pt x="22" y="120"/>
                  <a:pt x="24" y="120"/>
                </a:cubicBezTo>
                <a:moveTo>
                  <a:pt x="32" y="128"/>
                </a:moveTo>
                <a:cubicBezTo>
                  <a:pt x="16" y="128"/>
                  <a:pt x="16" y="128"/>
                  <a:pt x="16" y="128"/>
                </a:cubicBezTo>
                <a:cubicBezTo>
                  <a:pt x="7" y="128"/>
                  <a:pt x="0" y="135"/>
                  <a:pt x="0" y="144"/>
                </a:cubicBezTo>
                <a:cubicBezTo>
                  <a:pt x="0" y="160"/>
                  <a:pt x="0" y="160"/>
                  <a:pt x="0" y="160"/>
                </a:cubicBezTo>
                <a:cubicBezTo>
                  <a:pt x="0" y="169"/>
                  <a:pt x="7" y="176"/>
                  <a:pt x="16" y="176"/>
                </a:cubicBezTo>
                <a:cubicBezTo>
                  <a:pt x="32" y="176"/>
                  <a:pt x="32" y="176"/>
                  <a:pt x="32" y="176"/>
                </a:cubicBezTo>
                <a:cubicBezTo>
                  <a:pt x="41" y="176"/>
                  <a:pt x="48" y="169"/>
                  <a:pt x="48" y="160"/>
                </a:cubicBezTo>
                <a:cubicBezTo>
                  <a:pt x="48" y="144"/>
                  <a:pt x="48" y="144"/>
                  <a:pt x="48" y="144"/>
                </a:cubicBezTo>
                <a:cubicBezTo>
                  <a:pt x="48" y="135"/>
                  <a:pt x="41" y="128"/>
                  <a:pt x="32" y="128"/>
                </a:cubicBezTo>
                <a:moveTo>
                  <a:pt x="40" y="160"/>
                </a:moveTo>
                <a:cubicBezTo>
                  <a:pt x="40" y="164"/>
                  <a:pt x="36" y="168"/>
                  <a:pt x="32" y="168"/>
                </a:cubicBezTo>
                <a:cubicBezTo>
                  <a:pt x="16" y="168"/>
                  <a:pt x="16" y="168"/>
                  <a:pt x="16" y="168"/>
                </a:cubicBezTo>
                <a:cubicBezTo>
                  <a:pt x="12" y="168"/>
                  <a:pt x="8" y="164"/>
                  <a:pt x="8" y="160"/>
                </a:cubicBezTo>
                <a:cubicBezTo>
                  <a:pt x="8" y="144"/>
                  <a:pt x="8" y="144"/>
                  <a:pt x="8" y="144"/>
                </a:cubicBezTo>
                <a:cubicBezTo>
                  <a:pt x="8" y="140"/>
                  <a:pt x="12" y="136"/>
                  <a:pt x="16" y="136"/>
                </a:cubicBezTo>
                <a:cubicBezTo>
                  <a:pt x="32" y="136"/>
                  <a:pt x="32" y="136"/>
                  <a:pt x="32" y="136"/>
                </a:cubicBezTo>
                <a:cubicBezTo>
                  <a:pt x="36" y="136"/>
                  <a:pt x="40" y="140"/>
                  <a:pt x="40" y="144"/>
                </a:cubicBezTo>
                <a:lnTo>
                  <a:pt x="40" y="160"/>
                </a:lnTo>
                <a:close/>
                <a:moveTo>
                  <a:pt x="160" y="128"/>
                </a:moveTo>
                <a:cubicBezTo>
                  <a:pt x="144" y="128"/>
                  <a:pt x="144" y="128"/>
                  <a:pt x="144" y="128"/>
                </a:cubicBezTo>
                <a:cubicBezTo>
                  <a:pt x="135" y="128"/>
                  <a:pt x="128" y="135"/>
                  <a:pt x="128" y="144"/>
                </a:cubicBezTo>
                <a:cubicBezTo>
                  <a:pt x="128" y="160"/>
                  <a:pt x="128" y="160"/>
                  <a:pt x="128" y="160"/>
                </a:cubicBezTo>
                <a:cubicBezTo>
                  <a:pt x="128" y="169"/>
                  <a:pt x="135" y="176"/>
                  <a:pt x="144" y="176"/>
                </a:cubicBezTo>
                <a:cubicBezTo>
                  <a:pt x="160" y="176"/>
                  <a:pt x="160" y="176"/>
                  <a:pt x="160" y="176"/>
                </a:cubicBezTo>
                <a:cubicBezTo>
                  <a:pt x="169" y="176"/>
                  <a:pt x="176" y="169"/>
                  <a:pt x="176" y="160"/>
                </a:cubicBezTo>
                <a:cubicBezTo>
                  <a:pt x="176" y="144"/>
                  <a:pt x="176" y="144"/>
                  <a:pt x="176" y="144"/>
                </a:cubicBezTo>
                <a:cubicBezTo>
                  <a:pt x="176" y="135"/>
                  <a:pt x="169" y="128"/>
                  <a:pt x="160" y="128"/>
                </a:cubicBezTo>
                <a:moveTo>
                  <a:pt x="168" y="160"/>
                </a:moveTo>
                <a:cubicBezTo>
                  <a:pt x="168" y="164"/>
                  <a:pt x="164" y="168"/>
                  <a:pt x="160" y="168"/>
                </a:cubicBezTo>
                <a:cubicBezTo>
                  <a:pt x="144" y="168"/>
                  <a:pt x="144" y="168"/>
                  <a:pt x="144" y="168"/>
                </a:cubicBezTo>
                <a:cubicBezTo>
                  <a:pt x="140" y="168"/>
                  <a:pt x="136" y="164"/>
                  <a:pt x="136" y="160"/>
                </a:cubicBezTo>
                <a:cubicBezTo>
                  <a:pt x="136" y="144"/>
                  <a:pt x="136" y="144"/>
                  <a:pt x="136" y="144"/>
                </a:cubicBezTo>
                <a:cubicBezTo>
                  <a:pt x="136" y="140"/>
                  <a:pt x="140" y="136"/>
                  <a:pt x="144" y="136"/>
                </a:cubicBezTo>
                <a:cubicBezTo>
                  <a:pt x="160" y="136"/>
                  <a:pt x="160" y="136"/>
                  <a:pt x="160" y="136"/>
                </a:cubicBezTo>
                <a:cubicBezTo>
                  <a:pt x="164" y="136"/>
                  <a:pt x="168" y="140"/>
                  <a:pt x="168" y="144"/>
                </a:cubicBezTo>
                <a:lnTo>
                  <a:pt x="168" y="160"/>
                </a:lnTo>
                <a:close/>
                <a:moveTo>
                  <a:pt x="96" y="128"/>
                </a:moveTo>
                <a:cubicBezTo>
                  <a:pt x="80" y="128"/>
                  <a:pt x="80" y="128"/>
                  <a:pt x="80" y="128"/>
                </a:cubicBezTo>
                <a:cubicBezTo>
                  <a:pt x="71" y="128"/>
                  <a:pt x="64" y="135"/>
                  <a:pt x="64" y="144"/>
                </a:cubicBezTo>
                <a:cubicBezTo>
                  <a:pt x="64" y="160"/>
                  <a:pt x="64" y="160"/>
                  <a:pt x="64" y="160"/>
                </a:cubicBezTo>
                <a:cubicBezTo>
                  <a:pt x="64" y="169"/>
                  <a:pt x="71" y="176"/>
                  <a:pt x="80" y="176"/>
                </a:cubicBezTo>
                <a:cubicBezTo>
                  <a:pt x="96" y="176"/>
                  <a:pt x="96" y="176"/>
                  <a:pt x="96" y="176"/>
                </a:cubicBezTo>
                <a:cubicBezTo>
                  <a:pt x="105" y="176"/>
                  <a:pt x="112" y="169"/>
                  <a:pt x="112" y="160"/>
                </a:cubicBezTo>
                <a:cubicBezTo>
                  <a:pt x="112" y="144"/>
                  <a:pt x="112" y="144"/>
                  <a:pt x="112" y="144"/>
                </a:cubicBezTo>
                <a:cubicBezTo>
                  <a:pt x="112" y="135"/>
                  <a:pt x="105" y="128"/>
                  <a:pt x="96" y="128"/>
                </a:cubicBezTo>
                <a:moveTo>
                  <a:pt x="104" y="160"/>
                </a:moveTo>
                <a:cubicBezTo>
                  <a:pt x="104" y="164"/>
                  <a:pt x="100" y="168"/>
                  <a:pt x="96" y="168"/>
                </a:cubicBezTo>
                <a:cubicBezTo>
                  <a:pt x="80" y="168"/>
                  <a:pt x="80" y="168"/>
                  <a:pt x="80" y="168"/>
                </a:cubicBezTo>
                <a:cubicBezTo>
                  <a:pt x="76" y="168"/>
                  <a:pt x="72" y="164"/>
                  <a:pt x="72" y="160"/>
                </a:cubicBezTo>
                <a:cubicBezTo>
                  <a:pt x="72" y="144"/>
                  <a:pt x="72" y="144"/>
                  <a:pt x="72" y="144"/>
                </a:cubicBezTo>
                <a:cubicBezTo>
                  <a:pt x="72" y="140"/>
                  <a:pt x="76" y="136"/>
                  <a:pt x="80" y="136"/>
                </a:cubicBezTo>
                <a:cubicBezTo>
                  <a:pt x="96" y="136"/>
                  <a:pt x="96" y="136"/>
                  <a:pt x="96" y="136"/>
                </a:cubicBezTo>
                <a:cubicBezTo>
                  <a:pt x="100" y="136"/>
                  <a:pt x="104" y="140"/>
                  <a:pt x="104" y="144"/>
                </a:cubicBezTo>
                <a:lnTo>
                  <a:pt x="104" y="160"/>
                </a:lnTo>
                <a:close/>
              </a:path>
            </a:pathLst>
          </a:custGeom>
          <a:solidFill>
            <a:srgbClr val="F03F2B"/>
          </a:solidFill>
          <a:ln>
            <a:noFill/>
          </a:ln>
        </p:spPr>
        <p:txBody>
          <a:bodyPr vert="horz" wrap="square" lIns="68580" tIns="34290" rIns="68580" bIns="34290" numCol="1" anchor="t" anchorCtr="0" compatLnSpc="1">
            <a:prstTxWarp prst="textNoShape">
              <a:avLst/>
            </a:prstTxWarp>
          </a:bodyPr>
          <a:lstStyle/>
          <a:p>
            <a:endParaRPr lang="en-US" sz="1013"/>
          </a:p>
        </p:txBody>
      </p:sp>
    </p:spTree>
    <p:extLst>
      <p:ext uri="{BB962C8B-B14F-4D97-AF65-F5344CB8AC3E}">
        <p14:creationId xmlns:p14="http://schemas.microsoft.com/office/powerpoint/2010/main" val="4294618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E884B-928A-4C25-9C32-D5BC0FB4445B}"/>
              </a:ext>
            </a:extLst>
          </p:cNvPr>
          <p:cNvSpPr>
            <a:spLocks noGrp="1"/>
          </p:cNvSpPr>
          <p:nvPr>
            <p:ph type="title"/>
          </p:nvPr>
        </p:nvSpPr>
        <p:spPr/>
        <p:txBody>
          <a:bodyPr/>
          <a:lstStyle/>
          <a:p>
            <a:r>
              <a:rPr lang="en-US" dirty="0"/>
              <a:t>Us</a:t>
            </a:r>
            <a:r>
              <a:rPr lang="pl-PL" dirty="0"/>
              <a:t>ługi </a:t>
            </a:r>
            <a:r>
              <a:rPr lang="pl-PL" dirty="0" err="1"/>
              <a:t>Azure</a:t>
            </a:r>
            <a:endParaRPr lang="pl-PL" dirty="0"/>
          </a:p>
        </p:txBody>
      </p:sp>
      <p:sp>
        <p:nvSpPr>
          <p:cNvPr id="4" name="Prostokąt: zaokrąglone rogi 32">
            <a:extLst>
              <a:ext uri="{FF2B5EF4-FFF2-40B4-BE49-F238E27FC236}">
                <a16:creationId xmlns:a16="http://schemas.microsoft.com/office/drawing/2014/main" id="{70813238-7E50-4EE3-B796-761340B51553}"/>
              </a:ext>
            </a:extLst>
          </p:cNvPr>
          <p:cNvSpPr/>
          <p:nvPr/>
        </p:nvSpPr>
        <p:spPr>
          <a:xfrm>
            <a:off x="4635393" y="2733711"/>
            <a:ext cx="2629793" cy="3337362"/>
          </a:xfrm>
          <a:prstGeom prst="roundRect">
            <a:avLst>
              <a:gd name="adj" fmla="val 4533"/>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rostokąt: zaokrąglone rogi 33">
            <a:extLst>
              <a:ext uri="{FF2B5EF4-FFF2-40B4-BE49-F238E27FC236}">
                <a16:creationId xmlns:a16="http://schemas.microsoft.com/office/drawing/2014/main" id="{B6275511-99CD-4C8D-8D3B-D4D03893463E}"/>
              </a:ext>
            </a:extLst>
          </p:cNvPr>
          <p:cNvSpPr/>
          <p:nvPr/>
        </p:nvSpPr>
        <p:spPr>
          <a:xfrm>
            <a:off x="7561120" y="2733711"/>
            <a:ext cx="2629793" cy="3337362"/>
          </a:xfrm>
          <a:prstGeom prst="roundRect">
            <a:avLst>
              <a:gd name="adj" fmla="val 4027"/>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rostokąt: zaokrąglone rogi 34">
            <a:extLst>
              <a:ext uri="{FF2B5EF4-FFF2-40B4-BE49-F238E27FC236}">
                <a16:creationId xmlns:a16="http://schemas.microsoft.com/office/drawing/2014/main" id="{F4E8379C-ADD1-4D2E-852E-B898F1CC6EBB}"/>
              </a:ext>
            </a:extLst>
          </p:cNvPr>
          <p:cNvSpPr/>
          <p:nvPr/>
        </p:nvSpPr>
        <p:spPr>
          <a:xfrm>
            <a:off x="1737001" y="2733711"/>
            <a:ext cx="2629793" cy="3337362"/>
          </a:xfrm>
          <a:prstGeom prst="roundRect">
            <a:avLst>
              <a:gd name="adj" fmla="val 3522"/>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TextBox 19">
            <a:extLst>
              <a:ext uri="{FF2B5EF4-FFF2-40B4-BE49-F238E27FC236}">
                <a16:creationId xmlns:a16="http://schemas.microsoft.com/office/drawing/2014/main" id="{4A1CD433-1049-4F85-80D1-AD589D1E884B}"/>
              </a:ext>
            </a:extLst>
          </p:cNvPr>
          <p:cNvSpPr txBox="1"/>
          <p:nvPr/>
        </p:nvSpPr>
        <p:spPr>
          <a:xfrm>
            <a:off x="4648092" y="2948026"/>
            <a:ext cx="2604394" cy="2523768"/>
          </a:xfrm>
          <a:prstGeom prst="rect">
            <a:avLst/>
          </a:prstGeom>
          <a:noFill/>
        </p:spPr>
        <p:txBody>
          <a:bodyPr wrap="square" lIns="252000" rIns="252000" rtlCol="0">
            <a:spAutoFit/>
          </a:bodyPr>
          <a:lstStyle/>
          <a:p>
            <a:pPr algn="ctr" defTabSz="914400"/>
            <a:r>
              <a:rPr lang="pl-PL" sz="1600" b="1" dirty="0">
                <a:solidFill>
                  <a:srgbClr val="0E6EDF"/>
                </a:solidFill>
                <a:latin typeface="PT Sans" panose="020B0503020203020204" pitchFamily="34" charset="0"/>
                <a:ea typeface="Open Sans" panose="020B0606030504020204" pitchFamily="34" charset="0"/>
                <a:cs typeface="Open Sans" panose="020B0606030504020204" pitchFamily="34" charset="0"/>
              </a:rPr>
              <a:t>PaaS</a:t>
            </a:r>
          </a:p>
          <a:p>
            <a:pPr algn="ctr" defTabSz="914400"/>
            <a:endParaRPr lang="pl-PL" sz="1100" b="1" dirty="0">
              <a:solidFill>
                <a:srgbClr val="FF3A89"/>
              </a:solidFill>
              <a:latin typeface="PT Sans" panose="020B0503020203020204" pitchFamily="34" charset="0"/>
              <a:ea typeface="Open Sans" panose="020B0606030504020204" pitchFamily="34" charset="0"/>
              <a:cs typeface="Open Sans" panose="020B0606030504020204" pitchFamily="34" charset="0"/>
            </a:endParaRPr>
          </a:p>
          <a:p>
            <a:pPr algn="ctr" defTabSz="914400"/>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Platforma jako usługa (PaaS) to środowisko deweloperskie</a:t>
            </a:r>
          </a:p>
          <a:p>
            <a:pPr algn="ctr" defTabSz="914400"/>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 i środowisko wdrażania w chmurze. Potrzebne zasoby kupujesz od dostawcy usług </a:t>
            </a:r>
          </a:p>
          <a:p>
            <a:pPr algn="ctr" defTabSz="914400"/>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w chmurze z wykorzystaniem modelu płatności zgodnie</a:t>
            </a:r>
          </a:p>
          <a:p>
            <a:pPr algn="ctr" defTabSz="914400"/>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 z rzeczywistym użyciem. Przykładem jest Web </a:t>
            </a:r>
            <a:r>
              <a:rPr lang="pl-PL" sz="1200" dirty="0" err="1">
                <a:solidFill>
                  <a:schemeClr val="tx1">
                    <a:lumMod val="65000"/>
                    <a:lumOff val="35000"/>
                  </a:schemeClr>
                </a:solidFill>
                <a:latin typeface="+mj-lt"/>
                <a:ea typeface="Open Sans" panose="020B0606030504020204" pitchFamily="34" charset="0"/>
                <a:cs typeface="Open Sans" panose="020B0606030504020204" pitchFamily="34" charset="0"/>
              </a:rPr>
              <a:t>App</a:t>
            </a: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 Service</a:t>
            </a:r>
          </a:p>
          <a:p>
            <a:pPr algn="ctr" defTabSz="914400"/>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 i </a:t>
            </a:r>
            <a:r>
              <a:rPr lang="pl-PL" sz="1200" dirty="0" err="1">
                <a:solidFill>
                  <a:schemeClr val="tx1">
                    <a:lumMod val="65000"/>
                    <a:lumOff val="35000"/>
                  </a:schemeClr>
                </a:solidFill>
                <a:latin typeface="+mj-lt"/>
                <a:ea typeface="Open Sans" panose="020B0606030504020204" pitchFamily="34" charset="0"/>
                <a:cs typeface="Open Sans" panose="020B0606030504020204" pitchFamily="34" charset="0"/>
              </a:rPr>
              <a:t>Azure</a:t>
            </a: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 </a:t>
            </a:r>
            <a:r>
              <a:rPr lang="pl-PL" sz="1200" dirty="0" err="1">
                <a:solidFill>
                  <a:schemeClr val="tx1">
                    <a:lumMod val="65000"/>
                    <a:lumOff val="35000"/>
                  </a:schemeClr>
                </a:solidFill>
                <a:latin typeface="+mj-lt"/>
                <a:ea typeface="Open Sans" panose="020B0606030504020204" pitchFamily="34" charset="0"/>
                <a:cs typeface="Open Sans" panose="020B0606030504020204" pitchFamily="34" charset="0"/>
              </a:rPr>
              <a:t>Functions</a:t>
            </a: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a:t>
            </a:r>
          </a:p>
          <a:p>
            <a:pPr algn="ctr" defTabSz="914400"/>
            <a:endParaRPr lang="da-DK" sz="1100" b="1" dirty="0">
              <a:solidFill>
                <a:srgbClr val="FF3A89"/>
              </a:solidFill>
              <a:latin typeface="PT Sans" panose="020B0503020203020204" pitchFamily="34" charset="0"/>
              <a:ea typeface="Open Sans" panose="020B0606030504020204" pitchFamily="34" charset="0"/>
              <a:cs typeface="Open Sans" panose="020B0606030504020204" pitchFamily="34" charset="0"/>
            </a:endParaRPr>
          </a:p>
        </p:txBody>
      </p:sp>
      <p:sp>
        <p:nvSpPr>
          <p:cNvPr id="8" name="TextBox 25">
            <a:extLst>
              <a:ext uri="{FF2B5EF4-FFF2-40B4-BE49-F238E27FC236}">
                <a16:creationId xmlns:a16="http://schemas.microsoft.com/office/drawing/2014/main" id="{FE809696-4CC1-4CE2-8742-68C6D9DB4966}"/>
              </a:ext>
            </a:extLst>
          </p:cNvPr>
          <p:cNvSpPr txBox="1"/>
          <p:nvPr/>
        </p:nvSpPr>
        <p:spPr>
          <a:xfrm>
            <a:off x="1724301" y="2935576"/>
            <a:ext cx="2642493" cy="2246769"/>
          </a:xfrm>
          <a:prstGeom prst="rect">
            <a:avLst/>
          </a:prstGeom>
          <a:noFill/>
        </p:spPr>
        <p:txBody>
          <a:bodyPr wrap="square" lIns="252000" rIns="252000" rtlCol="0">
            <a:spAutoFit/>
          </a:bodyPr>
          <a:lstStyle/>
          <a:p>
            <a:pPr algn="ctr" defTabSz="914400"/>
            <a:r>
              <a:rPr lang="pl-PL" sz="1600" b="1" dirty="0">
                <a:solidFill>
                  <a:srgbClr val="0E6EDF"/>
                </a:solidFill>
                <a:latin typeface="PT Sans" panose="020B0503020203020204" pitchFamily="34" charset="0"/>
                <a:ea typeface="Open Sans" panose="020B0606030504020204" pitchFamily="34" charset="0"/>
                <a:cs typeface="Open Sans" panose="020B0606030504020204" pitchFamily="34" charset="0"/>
              </a:rPr>
              <a:t>IaaS</a:t>
            </a:r>
          </a:p>
          <a:p>
            <a:pPr algn="ctr" defTabSz="914400"/>
            <a:endParaRPr lang="pl-PL" sz="1100" b="1" dirty="0">
              <a:solidFill>
                <a:srgbClr val="FF3A89"/>
              </a:solidFill>
              <a:latin typeface="PT Sans" panose="020B0503020203020204" pitchFamily="34" charset="0"/>
              <a:ea typeface="Open Sans" panose="020B0606030504020204" pitchFamily="34" charset="0"/>
              <a:cs typeface="Open Sans" panose="020B0606030504020204" pitchFamily="34" charset="0"/>
            </a:endParaRPr>
          </a:p>
          <a:p>
            <a:pPr algn="ctr" defTabSz="914400">
              <a:spcBef>
                <a:spcPts val="0"/>
              </a:spcBef>
            </a:pP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Infrastruktura jako usługa (IaaS) to natychmiastowa infrastruktura obliczeniowa udostępniana</a:t>
            </a:r>
          </a:p>
          <a:p>
            <a:pPr algn="ctr" defTabSz="914400">
              <a:spcBef>
                <a:spcPts val="0"/>
              </a:spcBef>
            </a:pP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i zarządzana za pośrednictwem Internetu. Infrastrukturę IaaS można szybko skalować w górę</a:t>
            </a:r>
          </a:p>
          <a:p>
            <a:pPr algn="ctr" defTabSz="914400">
              <a:spcBef>
                <a:spcPts val="0"/>
              </a:spcBef>
            </a:pP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i w dół w zależności od zapotrzebowania. Przykładem jest VM, kontenery.</a:t>
            </a:r>
          </a:p>
        </p:txBody>
      </p:sp>
      <p:sp>
        <p:nvSpPr>
          <p:cNvPr id="9" name="TextBox 26">
            <a:extLst>
              <a:ext uri="{FF2B5EF4-FFF2-40B4-BE49-F238E27FC236}">
                <a16:creationId xmlns:a16="http://schemas.microsoft.com/office/drawing/2014/main" id="{6428BAD4-9056-47E5-8371-C7163FFF7525}"/>
              </a:ext>
            </a:extLst>
          </p:cNvPr>
          <p:cNvSpPr txBox="1"/>
          <p:nvPr/>
        </p:nvSpPr>
        <p:spPr>
          <a:xfrm>
            <a:off x="7540858" y="3040359"/>
            <a:ext cx="2629793" cy="2339102"/>
          </a:xfrm>
          <a:prstGeom prst="rect">
            <a:avLst/>
          </a:prstGeom>
          <a:noFill/>
        </p:spPr>
        <p:txBody>
          <a:bodyPr wrap="square" lIns="252000" rIns="252000" rtlCol="0">
            <a:spAutoFit/>
          </a:bodyPr>
          <a:lstStyle/>
          <a:p>
            <a:pPr algn="ctr" defTabSz="914400"/>
            <a:r>
              <a:rPr lang="pl-PL" sz="1600" b="1" dirty="0">
                <a:solidFill>
                  <a:srgbClr val="0E6EDF"/>
                </a:solidFill>
                <a:latin typeface="PT Sans" panose="020B0503020203020204" pitchFamily="34" charset="0"/>
                <a:ea typeface="Open Sans" panose="020B0606030504020204" pitchFamily="34" charset="0"/>
                <a:cs typeface="Open Sans" panose="020B0606030504020204" pitchFamily="34" charset="0"/>
              </a:rPr>
              <a:t>SaaS</a:t>
            </a:r>
          </a:p>
          <a:p>
            <a:pPr algn="ctr" defTabSz="914400"/>
            <a:endParaRPr lang="pl-PL" sz="1100" b="1" dirty="0">
              <a:solidFill>
                <a:srgbClr val="FF3A89"/>
              </a:solidFill>
              <a:latin typeface="PT Sans" panose="020B0503020203020204" pitchFamily="34" charset="0"/>
              <a:ea typeface="Open Sans" panose="020B0606030504020204" pitchFamily="34" charset="0"/>
              <a:cs typeface="Open Sans" panose="020B0606030504020204" pitchFamily="34" charset="0"/>
            </a:endParaRPr>
          </a:p>
          <a:p>
            <a:pPr algn="ctr" defTabSz="914400"/>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Oprogramowanie jako usługa  umożliwia użytkownikom łączenia się z aplikacjami opartymi na chmurze za pośrednictwem Internetu i korzystania z nich. Typowe przykłady to poczta </a:t>
            </a:r>
          </a:p>
          <a:p>
            <a:pPr algn="ctr" defTabSz="914400"/>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e-mail, kalendarz i narzędzia biurowe (takie jak usługa</a:t>
            </a:r>
          </a:p>
          <a:p>
            <a:pPr algn="ctr" defTabSz="914400"/>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 Microsoft Office 365). </a:t>
            </a:r>
          </a:p>
          <a:p>
            <a:pPr algn="ctr" defTabSz="914400"/>
            <a:endParaRPr lang="en-US" sz="1100" b="1" dirty="0">
              <a:solidFill>
                <a:srgbClr val="FF3A89"/>
              </a:solidFill>
              <a:latin typeface="PT Sans" panose="020B0503020203020204" pitchFamily="34" charset="0"/>
              <a:ea typeface="Open Sans" panose="020B0606030504020204" pitchFamily="34" charset="0"/>
              <a:cs typeface="Open Sans" panose="020B0606030504020204" pitchFamily="34" charset="0"/>
            </a:endParaRPr>
          </a:p>
        </p:txBody>
      </p:sp>
      <p:grpSp>
        <p:nvGrpSpPr>
          <p:cNvPr id="10" name="Grupa 222">
            <a:extLst>
              <a:ext uri="{FF2B5EF4-FFF2-40B4-BE49-F238E27FC236}">
                <a16:creationId xmlns:a16="http://schemas.microsoft.com/office/drawing/2014/main" id="{6C3F8B95-D63B-4C96-ABCA-13390AF0E6C0}"/>
              </a:ext>
            </a:extLst>
          </p:cNvPr>
          <p:cNvGrpSpPr/>
          <p:nvPr/>
        </p:nvGrpSpPr>
        <p:grpSpPr>
          <a:xfrm>
            <a:off x="2747004" y="1826766"/>
            <a:ext cx="595772" cy="595772"/>
            <a:chOff x="5476875" y="6105525"/>
            <a:chExt cx="390525" cy="390525"/>
          </a:xfrm>
          <a:solidFill>
            <a:srgbClr val="0E6EDF"/>
          </a:solidFill>
        </p:grpSpPr>
        <p:sp>
          <p:nvSpPr>
            <p:cNvPr id="11" name="Freeform 209">
              <a:extLst>
                <a:ext uri="{FF2B5EF4-FFF2-40B4-BE49-F238E27FC236}">
                  <a16:creationId xmlns:a16="http://schemas.microsoft.com/office/drawing/2014/main" id="{A27D7E8F-2454-4C6A-A260-301CD6B83B9A}"/>
                </a:ext>
              </a:extLst>
            </p:cNvPr>
            <p:cNvSpPr>
              <a:spLocks noEditPoints="1"/>
            </p:cNvSpPr>
            <p:nvPr/>
          </p:nvSpPr>
          <p:spPr bwMode="auto">
            <a:xfrm>
              <a:off x="5476875" y="6105525"/>
              <a:ext cx="390525" cy="390525"/>
            </a:xfrm>
            <a:custGeom>
              <a:avLst/>
              <a:gdLst>
                <a:gd name="T0" fmla="*/ 788 w 3442"/>
                <a:gd name="T1" fmla="*/ 995 h 3446"/>
                <a:gd name="T2" fmla="*/ 752 w 3442"/>
                <a:gd name="T3" fmla="*/ 1277 h 3446"/>
                <a:gd name="T4" fmla="*/ 711 w 3442"/>
                <a:gd name="T5" fmla="*/ 1428 h 3446"/>
                <a:gd name="T6" fmla="*/ 788 w 3442"/>
                <a:gd name="T7" fmla="*/ 1745 h 3446"/>
                <a:gd name="T8" fmla="*/ 752 w 3442"/>
                <a:gd name="T9" fmla="*/ 2029 h 3446"/>
                <a:gd name="T10" fmla="*/ 711 w 3442"/>
                <a:gd name="T11" fmla="*/ 2179 h 3446"/>
                <a:gd name="T12" fmla="*/ 788 w 3442"/>
                <a:gd name="T13" fmla="*/ 2495 h 3446"/>
                <a:gd name="T14" fmla="*/ 894 w 3442"/>
                <a:gd name="T15" fmla="*/ 2713 h 3446"/>
                <a:gd name="T16" fmla="*/ 1049 w 3442"/>
                <a:gd name="T17" fmla="*/ 2713 h 3446"/>
                <a:gd name="T18" fmla="*/ 1346 w 3442"/>
                <a:gd name="T19" fmla="*/ 2653 h 3446"/>
                <a:gd name="T20" fmla="*/ 1643 w 3442"/>
                <a:gd name="T21" fmla="*/ 2713 h 3446"/>
                <a:gd name="T22" fmla="*/ 1798 w 3442"/>
                <a:gd name="T23" fmla="*/ 2713 h 3446"/>
                <a:gd name="T24" fmla="*/ 2096 w 3442"/>
                <a:gd name="T25" fmla="*/ 2653 h 3446"/>
                <a:gd name="T26" fmla="*/ 2393 w 3442"/>
                <a:gd name="T27" fmla="*/ 2713 h 3446"/>
                <a:gd name="T28" fmla="*/ 2549 w 3442"/>
                <a:gd name="T29" fmla="*/ 2713 h 3446"/>
                <a:gd name="T30" fmla="*/ 2654 w 3442"/>
                <a:gd name="T31" fmla="*/ 2495 h 3446"/>
                <a:gd name="T32" fmla="*/ 2731 w 3442"/>
                <a:gd name="T33" fmla="*/ 2179 h 3446"/>
                <a:gd name="T34" fmla="*/ 2690 w 3442"/>
                <a:gd name="T35" fmla="*/ 2029 h 3446"/>
                <a:gd name="T36" fmla="*/ 2654 w 3442"/>
                <a:gd name="T37" fmla="*/ 1745 h 3446"/>
                <a:gd name="T38" fmla="*/ 2731 w 3442"/>
                <a:gd name="T39" fmla="*/ 1428 h 3446"/>
                <a:gd name="T40" fmla="*/ 2690 w 3442"/>
                <a:gd name="T41" fmla="*/ 1277 h 3446"/>
                <a:gd name="T42" fmla="*/ 2654 w 3442"/>
                <a:gd name="T43" fmla="*/ 995 h 3446"/>
                <a:gd name="T44" fmla="*/ 2551 w 3442"/>
                <a:gd name="T45" fmla="*/ 640 h 3446"/>
                <a:gd name="T46" fmla="*/ 2414 w 3442"/>
                <a:gd name="T47" fmla="*/ 769 h 3446"/>
                <a:gd name="T48" fmla="*/ 2137 w 3442"/>
                <a:gd name="T49" fmla="*/ 782 h 3446"/>
                <a:gd name="T50" fmla="*/ 1802 w 3442"/>
                <a:gd name="T51" fmla="*/ 640 h 3446"/>
                <a:gd name="T52" fmla="*/ 1663 w 3442"/>
                <a:gd name="T53" fmla="*/ 769 h 3446"/>
                <a:gd name="T54" fmla="*/ 1387 w 3442"/>
                <a:gd name="T55" fmla="*/ 782 h 3446"/>
                <a:gd name="T56" fmla="*/ 1052 w 3442"/>
                <a:gd name="T57" fmla="*/ 640 h 3446"/>
                <a:gd name="T58" fmla="*/ 914 w 3442"/>
                <a:gd name="T59" fmla="*/ 769 h 3446"/>
                <a:gd name="T60" fmla="*/ 1042 w 3442"/>
                <a:gd name="T61" fmla="*/ 40 h 3446"/>
                <a:gd name="T62" fmla="*/ 1324 w 3442"/>
                <a:gd name="T63" fmla="*/ 3 h 3446"/>
                <a:gd name="T64" fmla="*/ 1640 w 3442"/>
                <a:gd name="T65" fmla="*/ 81 h 3446"/>
                <a:gd name="T66" fmla="*/ 1791 w 3442"/>
                <a:gd name="T67" fmla="*/ 40 h 3446"/>
                <a:gd name="T68" fmla="*/ 2075 w 3442"/>
                <a:gd name="T69" fmla="*/ 3 h 3446"/>
                <a:gd name="T70" fmla="*/ 2390 w 3442"/>
                <a:gd name="T71" fmla="*/ 81 h 3446"/>
                <a:gd name="T72" fmla="*/ 2541 w 3442"/>
                <a:gd name="T73" fmla="*/ 40 h 3446"/>
                <a:gd name="T74" fmla="*/ 2965 w 3442"/>
                <a:gd name="T75" fmla="*/ 560 h 3446"/>
                <a:gd name="T76" fmla="*/ 3431 w 3442"/>
                <a:gd name="T77" fmla="*/ 1013 h 3446"/>
                <a:gd name="T78" fmla="*/ 3419 w 3442"/>
                <a:gd name="T79" fmla="*/ 1291 h 3446"/>
                <a:gd name="T80" fmla="*/ 2965 w 3442"/>
                <a:gd name="T81" fmla="*/ 1428 h 3446"/>
                <a:gd name="T82" fmla="*/ 3431 w 3442"/>
                <a:gd name="T83" fmla="*/ 1764 h 3446"/>
                <a:gd name="T84" fmla="*/ 3419 w 3442"/>
                <a:gd name="T85" fmla="*/ 2041 h 3446"/>
                <a:gd name="T86" fmla="*/ 2965 w 3442"/>
                <a:gd name="T87" fmla="*/ 2179 h 3446"/>
                <a:gd name="T88" fmla="*/ 3431 w 3442"/>
                <a:gd name="T89" fmla="*/ 2514 h 3446"/>
                <a:gd name="T90" fmla="*/ 2924 w 3442"/>
                <a:gd name="T91" fmla="*/ 2956 h 3446"/>
                <a:gd name="T92" fmla="*/ 2470 w 3442"/>
                <a:gd name="T93" fmla="*/ 3446 h 3446"/>
                <a:gd name="T94" fmla="*/ 2173 w 3442"/>
                <a:gd name="T95" fmla="*/ 3387 h 3446"/>
                <a:gd name="T96" fmla="*/ 2018 w 3442"/>
                <a:gd name="T97" fmla="*/ 3387 h 3446"/>
                <a:gd name="T98" fmla="*/ 1721 w 3442"/>
                <a:gd name="T99" fmla="*/ 3446 h 3446"/>
                <a:gd name="T100" fmla="*/ 1424 w 3442"/>
                <a:gd name="T101" fmla="*/ 3387 h 3446"/>
                <a:gd name="T102" fmla="*/ 1269 w 3442"/>
                <a:gd name="T103" fmla="*/ 3387 h 3446"/>
                <a:gd name="T104" fmla="*/ 971 w 3442"/>
                <a:gd name="T105" fmla="*/ 3446 h 3446"/>
                <a:gd name="T106" fmla="*/ 518 w 3442"/>
                <a:gd name="T107" fmla="*/ 2956 h 3446"/>
                <a:gd name="T108" fmla="*/ 10 w 3442"/>
                <a:gd name="T109" fmla="*/ 2514 h 3446"/>
                <a:gd name="T110" fmla="*/ 477 w 3442"/>
                <a:gd name="T111" fmla="*/ 2179 h 3446"/>
                <a:gd name="T112" fmla="*/ 23 w 3442"/>
                <a:gd name="T113" fmla="*/ 2041 h 3446"/>
                <a:gd name="T114" fmla="*/ 10 w 3442"/>
                <a:gd name="T115" fmla="*/ 1764 h 3446"/>
                <a:gd name="T116" fmla="*/ 477 w 3442"/>
                <a:gd name="T117" fmla="*/ 1428 h 3446"/>
                <a:gd name="T118" fmla="*/ 23 w 3442"/>
                <a:gd name="T119" fmla="*/ 1291 h 3446"/>
                <a:gd name="T120" fmla="*/ 10 w 3442"/>
                <a:gd name="T121" fmla="*/ 1013 h 3446"/>
                <a:gd name="T122" fmla="*/ 477 w 3442"/>
                <a:gd name="T123" fmla="*/ 560 h 3446"/>
                <a:gd name="T124" fmla="*/ 901 w 3442"/>
                <a:gd name="T125" fmla="*/ 40 h 3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2" h="3446">
                  <a:moveTo>
                    <a:pt x="640" y="640"/>
                  </a:moveTo>
                  <a:lnTo>
                    <a:pt x="640" y="892"/>
                  </a:lnTo>
                  <a:lnTo>
                    <a:pt x="711" y="892"/>
                  </a:lnTo>
                  <a:lnTo>
                    <a:pt x="732" y="895"/>
                  </a:lnTo>
                  <a:lnTo>
                    <a:pt x="752" y="902"/>
                  </a:lnTo>
                  <a:lnTo>
                    <a:pt x="768" y="916"/>
                  </a:lnTo>
                  <a:lnTo>
                    <a:pt x="781" y="932"/>
                  </a:lnTo>
                  <a:lnTo>
                    <a:pt x="788" y="952"/>
                  </a:lnTo>
                  <a:lnTo>
                    <a:pt x="791" y="973"/>
                  </a:lnTo>
                  <a:lnTo>
                    <a:pt x="788" y="995"/>
                  </a:lnTo>
                  <a:lnTo>
                    <a:pt x="781" y="1013"/>
                  </a:lnTo>
                  <a:lnTo>
                    <a:pt x="768" y="1030"/>
                  </a:lnTo>
                  <a:lnTo>
                    <a:pt x="752" y="1043"/>
                  </a:lnTo>
                  <a:lnTo>
                    <a:pt x="732" y="1051"/>
                  </a:lnTo>
                  <a:lnTo>
                    <a:pt x="711" y="1053"/>
                  </a:lnTo>
                  <a:lnTo>
                    <a:pt x="640" y="1053"/>
                  </a:lnTo>
                  <a:lnTo>
                    <a:pt x="640" y="1267"/>
                  </a:lnTo>
                  <a:lnTo>
                    <a:pt x="711" y="1267"/>
                  </a:lnTo>
                  <a:lnTo>
                    <a:pt x="732" y="1270"/>
                  </a:lnTo>
                  <a:lnTo>
                    <a:pt x="752" y="1277"/>
                  </a:lnTo>
                  <a:lnTo>
                    <a:pt x="768" y="1291"/>
                  </a:lnTo>
                  <a:lnTo>
                    <a:pt x="781" y="1307"/>
                  </a:lnTo>
                  <a:lnTo>
                    <a:pt x="788" y="1327"/>
                  </a:lnTo>
                  <a:lnTo>
                    <a:pt x="791" y="1348"/>
                  </a:lnTo>
                  <a:lnTo>
                    <a:pt x="788" y="1370"/>
                  </a:lnTo>
                  <a:lnTo>
                    <a:pt x="781" y="1389"/>
                  </a:lnTo>
                  <a:lnTo>
                    <a:pt x="768" y="1405"/>
                  </a:lnTo>
                  <a:lnTo>
                    <a:pt x="752" y="1418"/>
                  </a:lnTo>
                  <a:lnTo>
                    <a:pt x="732" y="1426"/>
                  </a:lnTo>
                  <a:lnTo>
                    <a:pt x="711" y="1428"/>
                  </a:lnTo>
                  <a:lnTo>
                    <a:pt x="640" y="1428"/>
                  </a:lnTo>
                  <a:lnTo>
                    <a:pt x="640" y="1642"/>
                  </a:lnTo>
                  <a:lnTo>
                    <a:pt x="711" y="1642"/>
                  </a:lnTo>
                  <a:lnTo>
                    <a:pt x="732" y="1645"/>
                  </a:lnTo>
                  <a:lnTo>
                    <a:pt x="752" y="1653"/>
                  </a:lnTo>
                  <a:lnTo>
                    <a:pt x="768" y="1666"/>
                  </a:lnTo>
                  <a:lnTo>
                    <a:pt x="781" y="1682"/>
                  </a:lnTo>
                  <a:lnTo>
                    <a:pt x="788" y="1702"/>
                  </a:lnTo>
                  <a:lnTo>
                    <a:pt x="791" y="1723"/>
                  </a:lnTo>
                  <a:lnTo>
                    <a:pt x="788" y="1745"/>
                  </a:lnTo>
                  <a:lnTo>
                    <a:pt x="781" y="1764"/>
                  </a:lnTo>
                  <a:lnTo>
                    <a:pt x="768" y="1780"/>
                  </a:lnTo>
                  <a:lnTo>
                    <a:pt x="752" y="1793"/>
                  </a:lnTo>
                  <a:lnTo>
                    <a:pt x="732" y="1801"/>
                  </a:lnTo>
                  <a:lnTo>
                    <a:pt x="711" y="1803"/>
                  </a:lnTo>
                  <a:lnTo>
                    <a:pt x="640" y="1803"/>
                  </a:lnTo>
                  <a:lnTo>
                    <a:pt x="640" y="2017"/>
                  </a:lnTo>
                  <a:lnTo>
                    <a:pt x="711" y="2017"/>
                  </a:lnTo>
                  <a:lnTo>
                    <a:pt x="732" y="2020"/>
                  </a:lnTo>
                  <a:lnTo>
                    <a:pt x="752" y="2029"/>
                  </a:lnTo>
                  <a:lnTo>
                    <a:pt x="768" y="2041"/>
                  </a:lnTo>
                  <a:lnTo>
                    <a:pt x="781" y="2057"/>
                  </a:lnTo>
                  <a:lnTo>
                    <a:pt x="788" y="2077"/>
                  </a:lnTo>
                  <a:lnTo>
                    <a:pt x="791" y="2098"/>
                  </a:lnTo>
                  <a:lnTo>
                    <a:pt x="788" y="2120"/>
                  </a:lnTo>
                  <a:lnTo>
                    <a:pt x="781" y="2139"/>
                  </a:lnTo>
                  <a:lnTo>
                    <a:pt x="768" y="2156"/>
                  </a:lnTo>
                  <a:lnTo>
                    <a:pt x="752" y="2168"/>
                  </a:lnTo>
                  <a:lnTo>
                    <a:pt x="732" y="2177"/>
                  </a:lnTo>
                  <a:lnTo>
                    <a:pt x="711" y="2179"/>
                  </a:lnTo>
                  <a:lnTo>
                    <a:pt x="640" y="2179"/>
                  </a:lnTo>
                  <a:lnTo>
                    <a:pt x="640" y="2392"/>
                  </a:lnTo>
                  <a:lnTo>
                    <a:pt x="711" y="2392"/>
                  </a:lnTo>
                  <a:lnTo>
                    <a:pt x="732" y="2396"/>
                  </a:lnTo>
                  <a:lnTo>
                    <a:pt x="752" y="2404"/>
                  </a:lnTo>
                  <a:lnTo>
                    <a:pt x="768" y="2417"/>
                  </a:lnTo>
                  <a:lnTo>
                    <a:pt x="781" y="2432"/>
                  </a:lnTo>
                  <a:lnTo>
                    <a:pt x="788" y="2452"/>
                  </a:lnTo>
                  <a:lnTo>
                    <a:pt x="791" y="2473"/>
                  </a:lnTo>
                  <a:lnTo>
                    <a:pt x="788" y="2495"/>
                  </a:lnTo>
                  <a:lnTo>
                    <a:pt x="781" y="2514"/>
                  </a:lnTo>
                  <a:lnTo>
                    <a:pt x="768" y="2531"/>
                  </a:lnTo>
                  <a:lnTo>
                    <a:pt x="752" y="2543"/>
                  </a:lnTo>
                  <a:lnTo>
                    <a:pt x="732" y="2552"/>
                  </a:lnTo>
                  <a:lnTo>
                    <a:pt x="711" y="2554"/>
                  </a:lnTo>
                  <a:lnTo>
                    <a:pt x="640" y="2554"/>
                  </a:lnTo>
                  <a:lnTo>
                    <a:pt x="640" y="2805"/>
                  </a:lnTo>
                  <a:lnTo>
                    <a:pt x="891" y="2805"/>
                  </a:lnTo>
                  <a:lnTo>
                    <a:pt x="891" y="2734"/>
                  </a:lnTo>
                  <a:lnTo>
                    <a:pt x="894" y="2713"/>
                  </a:lnTo>
                  <a:lnTo>
                    <a:pt x="901" y="2693"/>
                  </a:lnTo>
                  <a:lnTo>
                    <a:pt x="914" y="2677"/>
                  </a:lnTo>
                  <a:lnTo>
                    <a:pt x="931" y="2665"/>
                  </a:lnTo>
                  <a:lnTo>
                    <a:pt x="949" y="2656"/>
                  </a:lnTo>
                  <a:lnTo>
                    <a:pt x="971" y="2653"/>
                  </a:lnTo>
                  <a:lnTo>
                    <a:pt x="993" y="2656"/>
                  </a:lnTo>
                  <a:lnTo>
                    <a:pt x="1012" y="2665"/>
                  </a:lnTo>
                  <a:lnTo>
                    <a:pt x="1029" y="2677"/>
                  </a:lnTo>
                  <a:lnTo>
                    <a:pt x="1042" y="2693"/>
                  </a:lnTo>
                  <a:lnTo>
                    <a:pt x="1049" y="2713"/>
                  </a:lnTo>
                  <a:lnTo>
                    <a:pt x="1052" y="2734"/>
                  </a:lnTo>
                  <a:lnTo>
                    <a:pt x="1052" y="2805"/>
                  </a:lnTo>
                  <a:lnTo>
                    <a:pt x="1266" y="2805"/>
                  </a:lnTo>
                  <a:lnTo>
                    <a:pt x="1266" y="2734"/>
                  </a:lnTo>
                  <a:lnTo>
                    <a:pt x="1269" y="2713"/>
                  </a:lnTo>
                  <a:lnTo>
                    <a:pt x="1276" y="2693"/>
                  </a:lnTo>
                  <a:lnTo>
                    <a:pt x="1289" y="2677"/>
                  </a:lnTo>
                  <a:lnTo>
                    <a:pt x="1305" y="2665"/>
                  </a:lnTo>
                  <a:lnTo>
                    <a:pt x="1324" y="2656"/>
                  </a:lnTo>
                  <a:lnTo>
                    <a:pt x="1346" y="2653"/>
                  </a:lnTo>
                  <a:lnTo>
                    <a:pt x="1368" y="2656"/>
                  </a:lnTo>
                  <a:lnTo>
                    <a:pt x="1387" y="2665"/>
                  </a:lnTo>
                  <a:lnTo>
                    <a:pt x="1404" y="2677"/>
                  </a:lnTo>
                  <a:lnTo>
                    <a:pt x="1416" y="2693"/>
                  </a:lnTo>
                  <a:lnTo>
                    <a:pt x="1424" y="2713"/>
                  </a:lnTo>
                  <a:lnTo>
                    <a:pt x="1427" y="2734"/>
                  </a:lnTo>
                  <a:lnTo>
                    <a:pt x="1427" y="2805"/>
                  </a:lnTo>
                  <a:lnTo>
                    <a:pt x="1640" y="2805"/>
                  </a:lnTo>
                  <a:lnTo>
                    <a:pt x="1640" y="2734"/>
                  </a:lnTo>
                  <a:lnTo>
                    <a:pt x="1643" y="2713"/>
                  </a:lnTo>
                  <a:lnTo>
                    <a:pt x="1651" y="2693"/>
                  </a:lnTo>
                  <a:lnTo>
                    <a:pt x="1663" y="2677"/>
                  </a:lnTo>
                  <a:lnTo>
                    <a:pt x="1680" y="2665"/>
                  </a:lnTo>
                  <a:lnTo>
                    <a:pt x="1699" y="2656"/>
                  </a:lnTo>
                  <a:lnTo>
                    <a:pt x="1721" y="2653"/>
                  </a:lnTo>
                  <a:lnTo>
                    <a:pt x="1743" y="2656"/>
                  </a:lnTo>
                  <a:lnTo>
                    <a:pt x="1762" y="2665"/>
                  </a:lnTo>
                  <a:lnTo>
                    <a:pt x="1779" y="2677"/>
                  </a:lnTo>
                  <a:lnTo>
                    <a:pt x="1791" y="2693"/>
                  </a:lnTo>
                  <a:lnTo>
                    <a:pt x="1798" y="2713"/>
                  </a:lnTo>
                  <a:lnTo>
                    <a:pt x="1802" y="2734"/>
                  </a:lnTo>
                  <a:lnTo>
                    <a:pt x="1802" y="2805"/>
                  </a:lnTo>
                  <a:lnTo>
                    <a:pt x="2015" y="2805"/>
                  </a:lnTo>
                  <a:lnTo>
                    <a:pt x="2015" y="2734"/>
                  </a:lnTo>
                  <a:lnTo>
                    <a:pt x="2018" y="2713"/>
                  </a:lnTo>
                  <a:lnTo>
                    <a:pt x="2026" y="2693"/>
                  </a:lnTo>
                  <a:lnTo>
                    <a:pt x="2038" y="2677"/>
                  </a:lnTo>
                  <a:lnTo>
                    <a:pt x="2055" y="2665"/>
                  </a:lnTo>
                  <a:lnTo>
                    <a:pt x="2075" y="2656"/>
                  </a:lnTo>
                  <a:lnTo>
                    <a:pt x="2096" y="2653"/>
                  </a:lnTo>
                  <a:lnTo>
                    <a:pt x="2118" y="2656"/>
                  </a:lnTo>
                  <a:lnTo>
                    <a:pt x="2137" y="2665"/>
                  </a:lnTo>
                  <a:lnTo>
                    <a:pt x="2153" y="2677"/>
                  </a:lnTo>
                  <a:lnTo>
                    <a:pt x="2166" y="2693"/>
                  </a:lnTo>
                  <a:lnTo>
                    <a:pt x="2173" y="2713"/>
                  </a:lnTo>
                  <a:lnTo>
                    <a:pt x="2176" y="2734"/>
                  </a:lnTo>
                  <a:lnTo>
                    <a:pt x="2176" y="2805"/>
                  </a:lnTo>
                  <a:lnTo>
                    <a:pt x="2390" y="2805"/>
                  </a:lnTo>
                  <a:lnTo>
                    <a:pt x="2390" y="2734"/>
                  </a:lnTo>
                  <a:lnTo>
                    <a:pt x="2393" y="2713"/>
                  </a:lnTo>
                  <a:lnTo>
                    <a:pt x="2400" y="2693"/>
                  </a:lnTo>
                  <a:lnTo>
                    <a:pt x="2414" y="2677"/>
                  </a:lnTo>
                  <a:lnTo>
                    <a:pt x="2430" y="2665"/>
                  </a:lnTo>
                  <a:lnTo>
                    <a:pt x="2450" y="2656"/>
                  </a:lnTo>
                  <a:lnTo>
                    <a:pt x="2470" y="2653"/>
                  </a:lnTo>
                  <a:lnTo>
                    <a:pt x="2492" y="2656"/>
                  </a:lnTo>
                  <a:lnTo>
                    <a:pt x="2511" y="2665"/>
                  </a:lnTo>
                  <a:lnTo>
                    <a:pt x="2528" y="2677"/>
                  </a:lnTo>
                  <a:lnTo>
                    <a:pt x="2541" y="2693"/>
                  </a:lnTo>
                  <a:lnTo>
                    <a:pt x="2549" y="2713"/>
                  </a:lnTo>
                  <a:lnTo>
                    <a:pt x="2551" y="2734"/>
                  </a:lnTo>
                  <a:lnTo>
                    <a:pt x="2551" y="2805"/>
                  </a:lnTo>
                  <a:lnTo>
                    <a:pt x="2802" y="2805"/>
                  </a:lnTo>
                  <a:lnTo>
                    <a:pt x="2802" y="2554"/>
                  </a:lnTo>
                  <a:lnTo>
                    <a:pt x="2731" y="2554"/>
                  </a:lnTo>
                  <a:lnTo>
                    <a:pt x="2710" y="2552"/>
                  </a:lnTo>
                  <a:lnTo>
                    <a:pt x="2690" y="2543"/>
                  </a:lnTo>
                  <a:lnTo>
                    <a:pt x="2675" y="2531"/>
                  </a:lnTo>
                  <a:lnTo>
                    <a:pt x="2662" y="2514"/>
                  </a:lnTo>
                  <a:lnTo>
                    <a:pt x="2654" y="2495"/>
                  </a:lnTo>
                  <a:lnTo>
                    <a:pt x="2651" y="2473"/>
                  </a:lnTo>
                  <a:lnTo>
                    <a:pt x="2654" y="2452"/>
                  </a:lnTo>
                  <a:lnTo>
                    <a:pt x="2662" y="2432"/>
                  </a:lnTo>
                  <a:lnTo>
                    <a:pt x="2675" y="2417"/>
                  </a:lnTo>
                  <a:lnTo>
                    <a:pt x="2690" y="2404"/>
                  </a:lnTo>
                  <a:lnTo>
                    <a:pt x="2710" y="2396"/>
                  </a:lnTo>
                  <a:lnTo>
                    <a:pt x="2731" y="2392"/>
                  </a:lnTo>
                  <a:lnTo>
                    <a:pt x="2802" y="2392"/>
                  </a:lnTo>
                  <a:lnTo>
                    <a:pt x="2802" y="2179"/>
                  </a:lnTo>
                  <a:lnTo>
                    <a:pt x="2731" y="2179"/>
                  </a:lnTo>
                  <a:lnTo>
                    <a:pt x="2710" y="2177"/>
                  </a:lnTo>
                  <a:lnTo>
                    <a:pt x="2690" y="2168"/>
                  </a:lnTo>
                  <a:lnTo>
                    <a:pt x="2675" y="2156"/>
                  </a:lnTo>
                  <a:lnTo>
                    <a:pt x="2662" y="2139"/>
                  </a:lnTo>
                  <a:lnTo>
                    <a:pt x="2654" y="2120"/>
                  </a:lnTo>
                  <a:lnTo>
                    <a:pt x="2651" y="2098"/>
                  </a:lnTo>
                  <a:lnTo>
                    <a:pt x="2654" y="2077"/>
                  </a:lnTo>
                  <a:lnTo>
                    <a:pt x="2662" y="2057"/>
                  </a:lnTo>
                  <a:lnTo>
                    <a:pt x="2675" y="2041"/>
                  </a:lnTo>
                  <a:lnTo>
                    <a:pt x="2690" y="2029"/>
                  </a:lnTo>
                  <a:lnTo>
                    <a:pt x="2710" y="2020"/>
                  </a:lnTo>
                  <a:lnTo>
                    <a:pt x="2731" y="2017"/>
                  </a:lnTo>
                  <a:lnTo>
                    <a:pt x="2802" y="2017"/>
                  </a:lnTo>
                  <a:lnTo>
                    <a:pt x="2802" y="1803"/>
                  </a:lnTo>
                  <a:lnTo>
                    <a:pt x="2731" y="1803"/>
                  </a:lnTo>
                  <a:lnTo>
                    <a:pt x="2710" y="1801"/>
                  </a:lnTo>
                  <a:lnTo>
                    <a:pt x="2690" y="1793"/>
                  </a:lnTo>
                  <a:lnTo>
                    <a:pt x="2675" y="1780"/>
                  </a:lnTo>
                  <a:lnTo>
                    <a:pt x="2662" y="1764"/>
                  </a:lnTo>
                  <a:lnTo>
                    <a:pt x="2654" y="1745"/>
                  </a:lnTo>
                  <a:lnTo>
                    <a:pt x="2651" y="1723"/>
                  </a:lnTo>
                  <a:lnTo>
                    <a:pt x="2654" y="1702"/>
                  </a:lnTo>
                  <a:lnTo>
                    <a:pt x="2662" y="1682"/>
                  </a:lnTo>
                  <a:lnTo>
                    <a:pt x="2675" y="1666"/>
                  </a:lnTo>
                  <a:lnTo>
                    <a:pt x="2690" y="1653"/>
                  </a:lnTo>
                  <a:lnTo>
                    <a:pt x="2710" y="1645"/>
                  </a:lnTo>
                  <a:lnTo>
                    <a:pt x="2731" y="1642"/>
                  </a:lnTo>
                  <a:lnTo>
                    <a:pt x="2802" y="1642"/>
                  </a:lnTo>
                  <a:lnTo>
                    <a:pt x="2802" y="1428"/>
                  </a:lnTo>
                  <a:lnTo>
                    <a:pt x="2731" y="1428"/>
                  </a:lnTo>
                  <a:lnTo>
                    <a:pt x="2710" y="1426"/>
                  </a:lnTo>
                  <a:lnTo>
                    <a:pt x="2690" y="1418"/>
                  </a:lnTo>
                  <a:lnTo>
                    <a:pt x="2675" y="1405"/>
                  </a:lnTo>
                  <a:lnTo>
                    <a:pt x="2662" y="1389"/>
                  </a:lnTo>
                  <a:lnTo>
                    <a:pt x="2654" y="1370"/>
                  </a:lnTo>
                  <a:lnTo>
                    <a:pt x="2651" y="1348"/>
                  </a:lnTo>
                  <a:lnTo>
                    <a:pt x="2654" y="1327"/>
                  </a:lnTo>
                  <a:lnTo>
                    <a:pt x="2662" y="1307"/>
                  </a:lnTo>
                  <a:lnTo>
                    <a:pt x="2675" y="1291"/>
                  </a:lnTo>
                  <a:lnTo>
                    <a:pt x="2690" y="1277"/>
                  </a:lnTo>
                  <a:lnTo>
                    <a:pt x="2710" y="1270"/>
                  </a:lnTo>
                  <a:lnTo>
                    <a:pt x="2731" y="1267"/>
                  </a:lnTo>
                  <a:lnTo>
                    <a:pt x="2802" y="1267"/>
                  </a:lnTo>
                  <a:lnTo>
                    <a:pt x="2802" y="1053"/>
                  </a:lnTo>
                  <a:lnTo>
                    <a:pt x="2731" y="1053"/>
                  </a:lnTo>
                  <a:lnTo>
                    <a:pt x="2710" y="1051"/>
                  </a:lnTo>
                  <a:lnTo>
                    <a:pt x="2690" y="1043"/>
                  </a:lnTo>
                  <a:lnTo>
                    <a:pt x="2675" y="1030"/>
                  </a:lnTo>
                  <a:lnTo>
                    <a:pt x="2662" y="1013"/>
                  </a:lnTo>
                  <a:lnTo>
                    <a:pt x="2654" y="995"/>
                  </a:lnTo>
                  <a:lnTo>
                    <a:pt x="2651" y="973"/>
                  </a:lnTo>
                  <a:lnTo>
                    <a:pt x="2654" y="952"/>
                  </a:lnTo>
                  <a:lnTo>
                    <a:pt x="2662" y="932"/>
                  </a:lnTo>
                  <a:lnTo>
                    <a:pt x="2675" y="916"/>
                  </a:lnTo>
                  <a:lnTo>
                    <a:pt x="2690" y="902"/>
                  </a:lnTo>
                  <a:lnTo>
                    <a:pt x="2710" y="895"/>
                  </a:lnTo>
                  <a:lnTo>
                    <a:pt x="2731" y="892"/>
                  </a:lnTo>
                  <a:lnTo>
                    <a:pt x="2802" y="892"/>
                  </a:lnTo>
                  <a:lnTo>
                    <a:pt x="2802" y="640"/>
                  </a:lnTo>
                  <a:lnTo>
                    <a:pt x="2551" y="640"/>
                  </a:lnTo>
                  <a:lnTo>
                    <a:pt x="2551" y="712"/>
                  </a:lnTo>
                  <a:lnTo>
                    <a:pt x="2549" y="734"/>
                  </a:lnTo>
                  <a:lnTo>
                    <a:pt x="2541" y="752"/>
                  </a:lnTo>
                  <a:lnTo>
                    <a:pt x="2528" y="769"/>
                  </a:lnTo>
                  <a:lnTo>
                    <a:pt x="2511" y="782"/>
                  </a:lnTo>
                  <a:lnTo>
                    <a:pt x="2492" y="789"/>
                  </a:lnTo>
                  <a:lnTo>
                    <a:pt x="2470" y="792"/>
                  </a:lnTo>
                  <a:lnTo>
                    <a:pt x="2450" y="789"/>
                  </a:lnTo>
                  <a:lnTo>
                    <a:pt x="2430" y="782"/>
                  </a:lnTo>
                  <a:lnTo>
                    <a:pt x="2414" y="769"/>
                  </a:lnTo>
                  <a:lnTo>
                    <a:pt x="2400" y="752"/>
                  </a:lnTo>
                  <a:lnTo>
                    <a:pt x="2393" y="734"/>
                  </a:lnTo>
                  <a:lnTo>
                    <a:pt x="2390" y="712"/>
                  </a:lnTo>
                  <a:lnTo>
                    <a:pt x="2390" y="640"/>
                  </a:lnTo>
                  <a:lnTo>
                    <a:pt x="2176" y="640"/>
                  </a:lnTo>
                  <a:lnTo>
                    <a:pt x="2176" y="712"/>
                  </a:lnTo>
                  <a:lnTo>
                    <a:pt x="2173" y="734"/>
                  </a:lnTo>
                  <a:lnTo>
                    <a:pt x="2166" y="752"/>
                  </a:lnTo>
                  <a:lnTo>
                    <a:pt x="2153" y="769"/>
                  </a:lnTo>
                  <a:lnTo>
                    <a:pt x="2137" y="782"/>
                  </a:lnTo>
                  <a:lnTo>
                    <a:pt x="2118" y="789"/>
                  </a:lnTo>
                  <a:lnTo>
                    <a:pt x="2096" y="792"/>
                  </a:lnTo>
                  <a:lnTo>
                    <a:pt x="2075" y="789"/>
                  </a:lnTo>
                  <a:lnTo>
                    <a:pt x="2055" y="782"/>
                  </a:lnTo>
                  <a:lnTo>
                    <a:pt x="2038" y="769"/>
                  </a:lnTo>
                  <a:lnTo>
                    <a:pt x="2026" y="752"/>
                  </a:lnTo>
                  <a:lnTo>
                    <a:pt x="2018" y="734"/>
                  </a:lnTo>
                  <a:lnTo>
                    <a:pt x="2015" y="712"/>
                  </a:lnTo>
                  <a:lnTo>
                    <a:pt x="2015" y="640"/>
                  </a:lnTo>
                  <a:lnTo>
                    <a:pt x="1802" y="640"/>
                  </a:lnTo>
                  <a:lnTo>
                    <a:pt x="1802" y="712"/>
                  </a:lnTo>
                  <a:lnTo>
                    <a:pt x="1798" y="734"/>
                  </a:lnTo>
                  <a:lnTo>
                    <a:pt x="1791" y="752"/>
                  </a:lnTo>
                  <a:lnTo>
                    <a:pt x="1779" y="769"/>
                  </a:lnTo>
                  <a:lnTo>
                    <a:pt x="1762" y="782"/>
                  </a:lnTo>
                  <a:lnTo>
                    <a:pt x="1743" y="789"/>
                  </a:lnTo>
                  <a:lnTo>
                    <a:pt x="1721" y="792"/>
                  </a:lnTo>
                  <a:lnTo>
                    <a:pt x="1699" y="789"/>
                  </a:lnTo>
                  <a:lnTo>
                    <a:pt x="1680" y="782"/>
                  </a:lnTo>
                  <a:lnTo>
                    <a:pt x="1663" y="769"/>
                  </a:lnTo>
                  <a:lnTo>
                    <a:pt x="1651" y="752"/>
                  </a:lnTo>
                  <a:lnTo>
                    <a:pt x="1643" y="734"/>
                  </a:lnTo>
                  <a:lnTo>
                    <a:pt x="1640" y="712"/>
                  </a:lnTo>
                  <a:lnTo>
                    <a:pt x="1640" y="640"/>
                  </a:lnTo>
                  <a:lnTo>
                    <a:pt x="1427" y="640"/>
                  </a:lnTo>
                  <a:lnTo>
                    <a:pt x="1427" y="712"/>
                  </a:lnTo>
                  <a:lnTo>
                    <a:pt x="1424" y="734"/>
                  </a:lnTo>
                  <a:lnTo>
                    <a:pt x="1416" y="752"/>
                  </a:lnTo>
                  <a:lnTo>
                    <a:pt x="1404" y="769"/>
                  </a:lnTo>
                  <a:lnTo>
                    <a:pt x="1387" y="782"/>
                  </a:lnTo>
                  <a:lnTo>
                    <a:pt x="1368" y="789"/>
                  </a:lnTo>
                  <a:lnTo>
                    <a:pt x="1346" y="792"/>
                  </a:lnTo>
                  <a:lnTo>
                    <a:pt x="1324" y="789"/>
                  </a:lnTo>
                  <a:lnTo>
                    <a:pt x="1305" y="782"/>
                  </a:lnTo>
                  <a:lnTo>
                    <a:pt x="1289" y="769"/>
                  </a:lnTo>
                  <a:lnTo>
                    <a:pt x="1276" y="752"/>
                  </a:lnTo>
                  <a:lnTo>
                    <a:pt x="1269" y="734"/>
                  </a:lnTo>
                  <a:lnTo>
                    <a:pt x="1266" y="712"/>
                  </a:lnTo>
                  <a:lnTo>
                    <a:pt x="1266" y="640"/>
                  </a:lnTo>
                  <a:lnTo>
                    <a:pt x="1052" y="640"/>
                  </a:lnTo>
                  <a:lnTo>
                    <a:pt x="1052" y="712"/>
                  </a:lnTo>
                  <a:lnTo>
                    <a:pt x="1049" y="734"/>
                  </a:lnTo>
                  <a:lnTo>
                    <a:pt x="1042" y="752"/>
                  </a:lnTo>
                  <a:lnTo>
                    <a:pt x="1029" y="769"/>
                  </a:lnTo>
                  <a:lnTo>
                    <a:pt x="1012" y="782"/>
                  </a:lnTo>
                  <a:lnTo>
                    <a:pt x="993" y="789"/>
                  </a:lnTo>
                  <a:lnTo>
                    <a:pt x="971" y="792"/>
                  </a:lnTo>
                  <a:lnTo>
                    <a:pt x="949" y="789"/>
                  </a:lnTo>
                  <a:lnTo>
                    <a:pt x="931" y="782"/>
                  </a:lnTo>
                  <a:lnTo>
                    <a:pt x="914" y="769"/>
                  </a:lnTo>
                  <a:lnTo>
                    <a:pt x="901" y="752"/>
                  </a:lnTo>
                  <a:lnTo>
                    <a:pt x="894" y="734"/>
                  </a:lnTo>
                  <a:lnTo>
                    <a:pt x="891" y="712"/>
                  </a:lnTo>
                  <a:lnTo>
                    <a:pt x="891" y="640"/>
                  </a:lnTo>
                  <a:lnTo>
                    <a:pt x="640" y="640"/>
                  </a:lnTo>
                  <a:close/>
                  <a:moveTo>
                    <a:pt x="971" y="0"/>
                  </a:moveTo>
                  <a:lnTo>
                    <a:pt x="993" y="3"/>
                  </a:lnTo>
                  <a:lnTo>
                    <a:pt x="1012" y="11"/>
                  </a:lnTo>
                  <a:lnTo>
                    <a:pt x="1029" y="24"/>
                  </a:lnTo>
                  <a:lnTo>
                    <a:pt x="1042" y="40"/>
                  </a:lnTo>
                  <a:lnTo>
                    <a:pt x="1049" y="60"/>
                  </a:lnTo>
                  <a:lnTo>
                    <a:pt x="1052" y="81"/>
                  </a:lnTo>
                  <a:lnTo>
                    <a:pt x="1052" y="479"/>
                  </a:lnTo>
                  <a:lnTo>
                    <a:pt x="1266" y="479"/>
                  </a:lnTo>
                  <a:lnTo>
                    <a:pt x="1266" y="81"/>
                  </a:lnTo>
                  <a:lnTo>
                    <a:pt x="1269" y="60"/>
                  </a:lnTo>
                  <a:lnTo>
                    <a:pt x="1276" y="40"/>
                  </a:lnTo>
                  <a:lnTo>
                    <a:pt x="1289" y="24"/>
                  </a:lnTo>
                  <a:lnTo>
                    <a:pt x="1305" y="11"/>
                  </a:lnTo>
                  <a:lnTo>
                    <a:pt x="1324" y="3"/>
                  </a:lnTo>
                  <a:lnTo>
                    <a:pt x="1346" y="0"/>
                  </a:lnTo>
                  <a:lnTo>
                    <a:pt x="1368" y="3"/>
                  </a:lnTo>
                  <a:lnTo>
                    <a:pt x="1387" y="11"/>
                  </a:lnTo>
                  <a:lnTo>
                    <a:pt x="1404" y="24"/>
                  </a:lnTo>
                  <a:lnTo>
                    <a:pt x="1416" y="40"/>
                  </a:lnTo>
                  <a:lnTo>
                    <a:pt x="1424" y="60"/>
                  </a:lnTo>
                  <a:lnTo>
                    <a:pt x="1427" y="81"/>
                  </a:lnTo>
                  <a:lnTo>
                    <a:pt x="1427" y="479"/>
                  </a:lnTo>
                  <a:lnTo>
                    <a:pt x="1640" y="479"/>
                  </a:lnTo>
                  <a:lnTo>
                    <a:pt x="1640" y="81"/>
                  </a:lnTo>
                  <a:lnTo>
                    <a:pt x="1643" y="60"/>
                  </a:lnTo>
                  <a:lnTo>
                    <a:pt x="1651" y="40"/>
                  </a:lnTo>
                  <a:lnTo>
                    <a:pt x="1663" y="24"/>
                  </a:lnTo>
                  <a:lnTo>
                    <a:pt x="1680" y="11"/>
                  </a:lnTo>
                  <a:lnTo>
                    <a:pt x="1699" y="3"/>
                  </a:lnTo>
                  <a:lnTo>
                    <a:pt x="1721" y="0"/>
                  </a:lnTo>
                  <a:lnTo>
                    <a:pt x="1743" y="3"/>
                  </a:lnTo>
                  <a:lnTo>
                    <a:pt x="1762" y="11"/>
                  </a:lnTo>
                  <a:lnTo>
                    <a:pt x="1779" y="24"/>
                  </a:lnTo>
                  <a:lnTo>
                    <a:pt x="1791" y="40"/>
                  </a:lnTo>
                  <a:lnTo>
                    <a:pt x="1798" y="60"/>
                  </a:lnTo>
                  <a:lnTo>
                    <a:pt x="1802" y="81"/>
                  </a:lnTo>
                  <a:lnTo>
                    <a:pt x="1802" y="479"/>
                  </a:lnTo>
                  <a:lnTo>
                    <a:pt x="2015" y="479"/>
                  </a:lnTo>
                  <a:lnTo>
                    <a:pt x="2015" y="81"/>
                  </a:lnTo>
                  <a:lnTo>
                    <a:pt x="2018" y="60"/>
                  </a:lnTo>
                  <a:lnTo>
                    <a:pt x="2026" y="40"/>
                  </a:lnTo>
                  <a:lnTo>
                    <a:pt x="2038" y="24"/>
                  </a:lnTo>
                  <a:lnTo>
                    <a:pt x="2055" y="11"/>
                  </a:lnTo>
                  <a:lnTo>
                    <a:pt x="2075" y="3"/>
                  </a:lnTo>
                  <a:lnTo>
                    <a:pt x="2096" y="0"/>
                  </a:lnTo>
                  <a:lnTo>
                    <a:pt x="2118" y="3"/>
                  </a:lnTo>
                  <a:lnTo>
                    <a:pt x="2137" y="11"/>
                  </a:lnTo>
                  <a:lnTo>
                    <a:pt x="2153" y="24"/>
                  </a:lnTo>
                  <a:lnTo>
                    <a:pt x="2166" y="40"/>
                  </a:lnTo>
                  <a:lnTo>
                    <a:pt x="2173" y="60"/>
                  </a:lnTo>
                  <a:lnTo>
                    <a:pt x="2176" y="81"/>
                  </a:lnTo>
                  <a:lnTo>
                    <a:pt x="2176" y="479"/>
                  </a:lnTo>
                  <a:lnTo>
                    <a:pt x="2390" y="479"/>
                  </a:lnTo>
                  <a:lnTo>
                    <a:pt x="2390" y="81"/>
                  </a:lnTo>
                  <a:lnTo>
                    <a:pt x="2393" y="60"/>
                  </a:lnTo>
                  <a:lnTo>
                    <a:pt x="2400" y="40"/>
                  </a:lnTo>
                  <a:lnTo>
                    <a:pt x="2414" y="24"/>
                  </a:lnTo>
                  <a:lnTo>
                    <a:pt x="2430" y="11"/>
                  </a:lnTo>
                  <a:lnTo>
                    <a:pt x="2450" y="3"/>
                  </a:lnTo>
                  <a:lnTo>
                    <a:pt x="2470" y="0"/>
                  </a:lnTo>
                  <a:lnTo>
                    <a:pt x="2492" y="3"/>
                  </a:lnTo>
                  <a:lnTo>
                    <a:pt x="2511" y="11"/>
                  </a:lnTo>
                  <a:lnTo>
                    <a:pt x="2528" y="24"/>
                  </a:lnTo>
                  <a:lnTo>
                    <a:pt x="2541" y="40"/>
                  </a:lnTo>
                  <a:lnTo>
                    <a:pt x="2549" y="60"/>
                  </a:lnTo>
                  <a:lnTo>
                    <a:pt x="2551" y="81"/>
                  </a:lnTo>
                  <a:lnTo>
                    <a:pt x="2551" y="479"/>
                  </a:lnTo>
                  <a:lnTo>
                    <a:pt x="2883" y="479"/>
                  </a:lnTo>
                  <a:lnTo>
                    <a:pt x="2905" y="481"/>
                  </a:lnTo>
                  <a:lnTo>
                    <a:pt x="2924" y="489"/>
                  </a:lnTo>
                  <a:lnTo>
                    <a:pt x="2940" y="502"/>
                  </a:lnTo>
                  <a:lnTo>
                    <a:pt x="2953" y="519"/>
                  </a:lnTo>
                  <a:lnTo>
                    <a:pt x="2961" y="538"/>
                  </a:lnTo>
                  <a:lnTo>
                    <a:pt x="2965" y="560"/>
                  </a:lnTo>
                  <a:lnTo>
                    <a:pt x="2965" y="892"/>
                  </a:lnTo>
                  <a:lnTo>
                    <a:pt x="3361" y="892"/>
                  </a:lnTo>
                  <a:lnTo>
                    <a:pt x="3383" y="895"/>
                  </a:lnTo>
                  <a:lnTo>
                    <a:pt x="3402" y="902"/>
                  </a:lnTo>
                  <a:lnTo>
                    <a:pt x="3419" y="916"/>
                  </a:lnTo>
                  <a:lnTo>
                    <a:pt x="3431" y="932"/>
                  </a:lnTo>
                  <a:lnTo>
                    <a:pt x="3439" y="952"/>
                  </a:lnTo>
                  <a:lnTo>
                    <a:pt x="3442" y="973"/>
                  </a:lnTo>
                  <a:lnTo>
                    <a:pt x="3439" y="995"/>
                  </a:lnTo>
                  <a:lnTo>
                    <a:pt x="3431" y="1013"/>
                  </a:lnTo>
                  <a:lnTo>
                    <a:pt x="3419" y="1030"/>
                  </a:lnTo>
                  <a:lnTo>
                    <a:pt x="3402" y="1043"/>
                  </a:lnTo>
                  <a:lnTo>
                    <a:pt x="3383" y="1051"/>
                  </a:lnTo>
                  <a:lnTo>
                    <a:pt x="3361" y="1053"/>
                  </a:lnTo>
                  <a:lnTo>
                    <a:pt x="2965" y="1053"/>
                  </a:lnTo>
                  <a:lnTo>
                    <a:pt x="2965" y="1267"/>
                  </a:lnTo>
                  <a:lnTo>
                    <a:pt x="3361" y="1267"/>
                  </a:lnTo>
                  <a:lnTo>
                    <a:pt x="3383" y="1270"/>
                  </a:lnTo>
                  <a:lnTo>
                    <a:pt x="3402" y="1277"/>
                  </a:lnTo>
                  <a:lnTo>
                    <a:pt x="3419" y="1291"/>
                  </a:lnTo>
                  <a:lnTo>
                    <a:pt x="3431" y="1307"/>
                  </a:lnTo>
                  <a:lnTo>
                    <a:pt x="3439" y="1327"/>
                  </a:lnTo>
                  <a:lnTo>
                    <a:pt x="3442" y="1348"/>
                  </a:lnTo>
                  <a:lnTo>
                    <a:pt x="3439" y="1370"/>
                  </a:lnTo>
                  <a:lnTo>
                    <a:pt x="3431" y="1389"/>
                  </a:lnTo>
                  <a:lnTo>
                    <a:pt x="3419" y="1405"/>
                  </a:lnTo>
                  <a:lnTo>
                    <a:pt x="3402" y="1418"/>
                  </a:lnTo>
                  <a:lnTo>
                    <a:pt x="3383" y="1426"/>
                  </a:lnTo>
                  <a:lnTo>
                    <a:pt x="3361" y="1428"/>
                  </a:lnTo>
                  <a:lnTo>
                    <a:pt x="2965" y="1428"/>
                  </a:lnTo>
                  <a:lnTo>
                    <a:pt x="2965" y="1642"/>
                  </a:lnTo>
                  <a:lnTo>
                    <a:pt x="3361" y="1642"/>
                  </a:lnTo>
                  <a:lnTo>
                    <a:pt x="3383" y="1645"/>
                  </a:lnTo>
                  <a:lnTo>
                    <a:pt x="3402" y="1653"/>
                  </a:lnTo>
                  <a:lnTo>
                    <a:pt x="3419" y="1666"/>
                  </a:lnTo>
                  <a:lnTo>
                    <a:pt x="3431" y="1682"/>
                  </a:lnTo>
                  <a:lnTo>
                    <a:pt x="3439" y="1702"/>
                  </a:lnTo>
                  <a:lnTo>
                    <a:pt x="3442" y="1723"/>
                  </a:lnTo>
                  <a:lnTo>
                    <a:pt x="3439" y="1745"/>
                  </a:lnTo>
                  <a:lnTo>
                    <a:pt x="3431" y="1764"/>
                  </a:lnTo>
                  <a:lnTo>
                    <a:pt x="3419" y="1780"/>
                  </a:lnTo>
                  <a:lnTo>
                    <a:pt x="3402" y="1793"/>
                  </a:lnTo>
                  <a:lnTo>
                    <a:pt x="3383" y="1801"/>
                  </a:lnTo>
                  <a:lnTo>
                    <a:pt x="3361" y="1803"/>
                  </a:lnTo>
                  <a:lnTo>
                    <a:pt x="2965" y="1803"/>
                  </a:lnTo>
                  <a:lnTo>
                    <a:pt x="2965" y="2017"/>
                  </a:lnTo>
                  <a:lnTo>
                    <a:pt x="3361" y="2017"/>
                  </a:lnTo>
                  <a:lnTo>
                    <a:pt x="3383" y="2020"/>
                  </a:lnTo>
                  <a:lnTo>
                    <a:pt x="3402" y="2029"/>
                  </a:lnTo>
                  <a:lnTo>
                    <a:pt x="3419" y="2041"/>
                  </a:lnTo>
                  <a:lnTo>
                    <a:pt x="3431" y="2057"/>
                  </a:lnTo>
                  <a:lnTo>
                    <a:pt x="3439" y="2077"/>
                  </a:lnTo>
                  <a:lnTo>
                    <a:pt x="3442" y="2098"/>
                  </a:lnTo>
                  <a:lnTo>
                    <a:pt x="3439" y="2120"/>
                  </a:lnTo>
                  <a:lnTo>
                    <a:pt x="3431" y="2139"/>
                  </a:lnTo>
                  <a:lnTo>
                    <a:pt x="3419" y="2156"/>
                  </a:lnTo>
                  <a:lnTo>
                    <a:pt x="3402" y="2168"/>
                  </a:lnTo>
                  <a:lnTo>
                    <a:pt x="3383" y="2177"/>
                  </a:lnTo>
                  <a:lnTo>
                    <a:pt x="3361" y="2179"/>
                  </a:lnTo>
                  <a:lnTo>
                    <a:pt x="2965" y="2179"/>
                  </a:lnTo>
                  <a:lnTo>
                    <a:pt x="2965" y="2392"/>
                  </a:lnTo>
                  <a:lnTo>
                    <a:pt x="3361" y="2392"/>
                  </a:lnTo>
                  <a:lnTo>
                    <a:pt x="3383" y="2396"/>
                  </a:lnTo>
                  <a:lnTo>
                    <a:pt x="3402" y="2404"/>
                  </a:lnTo>
                  <a:lnTo>
                    <a:pt x="3419" y="2417"/>
                  </a:lnTo>
                  <a:lnTo>
                    <a:pt x="3431" y="2432"/>
                  </a:lnTo>
                  <a:lnTo>
                    <a:pt x="3439" y="2452"/>
                  </a:lnTo>
                  <a:lnTo>
                    <a:pt x="3442" y="2473"/>
                  </a:lnTo>
                  <a:lnTo>
                    <a:pt x="3439" y="2495"/>
                  </a:lnTo>
                  <a:lnTo>
                    <a:pt x="3431" y="2514"/>
                  </a:lnTo>
                  <a:lnTo>
                    <a:pt x="3419" y="2531"/>
                  </a:lnTo>
                  <a:lnTo>
                    <a:pt x="3402" y="2543"/>
                  </a:lnTo>
                  <a:lnTo>
                    <a:pt x="3383" y="2552"/>
                  </a:lnTo>
                  <a:lnTo>
                    <a:pt x="3361" y="2554"/>
                  </a:lnTo>
                  <a:lnTo>
                    <a:pt x="2965" y="2554"/>
                  </a:lnTo>
                  <a:lnTo>
                    <a:pt x="2965" y="2887"/>
                  </a:lnTo>
                  <a:lnTo>
                    <a:pt x="2961" y="2908"/>
                  </a:lnTo>
                  <a:lnTo>
                    <a:pt x="2953" y="2928"/>
                  </a:lnTo>
                  <a:lnTo>
                    <a:pt x="2940" y="2944"/>
                  </a:lnTo>
                  <a:lnTo>
                    <a:pt x="2924" y="2956"/>
                  </a:lnTo>
                  <a:lnTo>
                    <a:pt x="2905" y="2965"/>
                  </a:lnTo>
                  <a:lnTo>
                    <a:pt x="2883" y="2968"/>
                  </a:lnTo>
                  <a:lnTo>
                    <a:pt x="2551" y="2968"/>
                  </a:lnTo>
                  <a:lnTo>
                    <a:pt x="2551" y="3365"/>
                  </a:lnTo>
                  <a:lnTo>
                    <a:pt x="2549" y="3387"/>
                  </a:lnTo>
                  <a:lnTo>
                    <a:pt x="2541" y="3406"/>
                  </a:lnTo>
                  <a:lnTo>
                    <a:pt x="2528" y="3422"/>
                  </a:lnTo>
                  <a:lnTo>
                    <a:pt x="2511" y="3435"/>
                  </a:lnTo>
                  <a:lnTo>
                    <a:pt x="2492" y="3443"/>
                  </a:lnTo>
                  <a:lnTo>
                    <a:pt x="2470" y="3446"/>
                  </a:lnTo>
                  <a:lnTo>
                    <a:pt x="2450" y="3443"/>
                  </a:lnTo>
                  <a:lnTo>
                    <a:pt x="2430" y="3435"/>
                  </a:lnTo>
                  <a:lnTo>
                    <a:pt x="2414" y="3422"/>
                  </a:lnTo>
                  <a:lnTo>
                    <a:pt x="2400" y="3406"/>
                  </a:lnTo>
                  <a:lnTo>
                    <a:pt x="2393" y="3387"/>
                  </a:lnTo>
                  <a:lnTo>
                    <a:pt x="2390" y="3365"/>
                  </a:lnTo>
                  <a:lnTo>
                    <a:pt x="2390" y="2968"/>
                  </a:lnTo>
                  <a:lnTo>
                    <a:pt x="2176" y="2968"/>
                  </a:lnTo>
                  <a:lnTo>
                    <a:pt x="2176" y="3365"/>
                  </a:lnTo>
                  <a:lnTo>
                    <a:pt x="2173" y="3387"/>
                  </a:lnTo>
                  <a:lnTo>
                    <a:pt x="2166" y="3406"/>
                  </a:lnTo>
                  <a:lnTo>
                    <a:pt x="2153" y="3422"/>
                  </a:lnTo>
                  <a:lnTo>
                    <a:pt x="2137" y="3435"/>
                  </a:lnTo>
                  <a:lnTo>
                    <a:pt x="2118" y="3443"/>
                  </a:lnTo>
                  <a:lnTo>
                    <a:pt x="2096" y="3446"/>
                  </a:lnTo>
                  <a:lnTo>
                    <a:pt x="2075" y="3443"/>
                  </a:lnTo>
                  <a:lnTo>
                    <a:pt x="2055" y="3435"/>
                  </a:lnTo>
                  <a:lnTo>
                    <a:pt x="2038" y="3422"/>
                  </a:lnTo>
                  <a:lnTo>
                    <a:pt x="2026" y="3406"/>
                  </a:lnTo>
                  <a:lnTo>
                    <a:pt x="2018" y="3387"/>
                  </a:lnTo>
                  <a:lnTo>
                    <a:pt x="2015" y="3365"/>
                  </a:lnTo>
                  <a:lnTo>
                    <a:pt x="2015" y="2968"/>
                  </a:lnTo>
                  <a:lnTo>
                    <a:pt x="1802" y="2968"/>
                  </a:lnTo>
                  <a:lnTo>
                    <a:pt x="1802" y="3365"/>
                  </a:lnTo>
                  <a:lnTo>
                    <a:pt x="1798" y="3387"/>
                  </a:lnTo>
                  <a:lnTo>
                    <a:pt x="1791" y="3406"/>
                  </a:lnTo>
                  <a:lnTo>
                    <a:pt x="1779" y="3422"/>
                  </a:lnTo>
                  <a:lnTo>
                    <a:pt x="1762" y="3435"/>
                  </a:lnTo>
                  <a:lnTo>
                    <a:pt x="1743" y="3443"/>
                  </a:lnTo>
                  <a:lnTo>
                    <a:pt x="1721" y="3446"/>
                  </a:lnTo>
                  <a:lnTo>
                    <a:pt x="1699" y="3443"/>
                  </a:lnTo>
                  <a:lnTo>
                    <a:pt x="1680" y="3435"/>
                  </a:lnTo>
                  <a:lnTo>
                    <a:pt x="1663" y="3422"/>
                  </a:lnTo>
                  <a:lnTo>
                    <a:pt x="1651" y="3406"/>
                  </a:lnTo>
                  <a:lnTo>
                    <a:pt x="1643" y="3387"/>
                  </a:lnTo>
                  <a:lnTo>
                    <a:pt x="1640" y="3365"/>
                  </a:lnTo>
                  <a:lnTo>
                    <a:pt x="1640" y="2968"/>
                  </a:lnTo>
                  <a:lnTo>
                    <a:pt x="1427" y="2968"/>
                  </a:lnTo>
                  <a:lnTo>
                    <a:pt x="1427" y="3365"/>
                  </a:lnTo>
                  <a:lnTo>
                    <a:pt x="1424" y="3387"/>
                  </a:lnTo>
                  <a:lnTo>
                    <a:pt x="1416" y="3406"/>
                  </a:lnTo>
                  <a:lnTo>
                    <a:pt x="1404" y="3422"/>
                  </a:lnTo>
                  <a:lnTo>
                    <a:pt x="1387" y="3435"/>
                  </a:lnTo>
                  <a:lnTo>
                    <a:pt x="1368" y="3443"/>
                  </a:lnTo>
                  <a:lnTo>
                    <a:pt x="1346" y="3446"/>
                  </a:lnTo>
                  <a:lnTo>
                    <a:pt x="1324" y="3443"/>
                  </a:lnTo>
                  <a:lnTo>
                    <a:pt x="1305" y="3435"/>
                  </a:lnTo>
                  <a:lnTo>
                    <a:pt x="1289" y="3422"/>
                  </a:lnTo>
                  <a:lnTo>
                    <a:pt x="1276" y="3406"/>
                  </a:lnTo>
                  <a:lnTo>
                    <a:pt x="1269" y="3387"/>
                  </a:lnTo>
                  <a:lnTo>
                    <a:pt x="1266" y="3365"/>
                  </a:lnTo>
                  <a:lnTo>
                    <a:pt x="1266" y="2968"/>
                  </a:lnTo>
                  <a:lnTo>
                    <a:pt x="1052" y="2968"/>
                  </a:lnTo>
                  <a:lnTo>
                    <a:pt x="1052" y="3365"/>
                  </a:lnTo>
                  <a:lnTo>
                    <a:pt x="1049" y="3387"/>
                  </a:lnTo>
                  <a:lnTo>
                    <a:pt x="1042" y="3406"/>
                  </a:lnTo>
                  <a:lnTo>
                    <a:pt x="1029" y="3422"/>
                  </a:lnTo>
                  <a:lnTo>
                    <a:pt x="1012" y="3435"/>
                  </a:lnTo>
                  <a:lnTo>
                    <a:pt x="993" y="3443"/>
                  </a:lnTo>
                  <a:lnTo>
                    <a:pt x="971" y="3446"/>
                  </a:lnTo>
                  <a:lnTo>
                    <a:pt x="949" y="3443"/>
                  </a:lnTo>
                  <a:lnTo>
                    <a:pt x="931" y="3435"/>
                  </a:lnTo>
                  <a:lnTo>
                    <a:pt x="914" y="3422"/>
                  </a:lnTo>
                  <a:lnTo>
                    <a:pt x="901" y="3406"/>
                  </a:lnTo>
                  <a:lnTo>
                    <a:pt x="894" y="3387"/>
                  </a:lnTo>
                  <a:lnTo>
                    <a:pt x="891" y="3365"/>
                  </a:lnTo>
                  <a:lnTo>
                    <a:pt x="891" y="2968"/>
                  </a:lnTo>
                  <a:lnTo>
                    <a:pt x="559" y="2968"/>
                  </a:lnTo>
                  <a:lnTo>
                    <a:pt x="537" y="2965"/>
                  </a:lnTo>
                  <a:lnTo>
                    <a:pt x="518" y="2956"/>
                  </a:lnTo>
                  <a:lnTo>
                    <a:pt x="501" y="2944"/>
                  </a:lnTo>
                  <a:lnTo>
                    <a:pt x="489" y="2928"/>
                  </a:lnTo>
                  <a:lnTo>
                    <a:pt x="480" y="2908"/>
                  </a:lnTo>
                  <a:lnTo>
                    <a:pt x="477" y="2887"/>
                  </a:lnTo>
                  <a:lnTo>
                    <a:pt x="477" y="2554"/>
                  </a:lnTo>
                  <a:lnTo>
                    <a:pt x="81" y="2554"/>
                  </a:lnTo>
                  <a:lnTo>
                    <a:pt x="59" y="2552"/>
                  </a:lnTo>
                  <a:lnTo>
                    <a:pt x="40" y="2543"/>
                  </a:lnTo>
                  <a:lnTo>
                    <a:pt x="23" y="2531"/>
                  </a:lnTo>
                  <a:lnTo>
                    <a:pt x="10" y="2514"/>
                  </a:lnTo>
                  <a:lnTo>
                    <a:pt x="3" y="2495"/>
                  </a:lnTo>
                  <a:lnTo>
                    <a:pt x="0" y="2473"/>
                  </a:lnTo>
                  <a:lnTo>
                    <a:pt x="3" y="2452"/>
                  </a:lnTo>
                  <a:lnTo>
                    <a:pt x="10" y="2432"/>
                  </a:lnTo>
                  <a:lnTo>
                    <a:pt x="23" y="2417"/>
                  </a:lnTo>
                  <a:lnTo>
                    <a:pt x="40" y="2404"/>
                  </a:lnTo>
                  <a:lnTo>
                    <a:pt x="59" y="2396"/>
                  </a:lnTo>
                  <a:lnTo>
                    <a:pt x="81" y="2392"/>
                  </a:lnTo>
                  <a:lnTo>
                    <a:pt x="477" y="2392"/>
                  </a:lnTo>
                  <a:lnTo>
                    <a:pt x="477" y="2179"/>
                  </a:lnTo>
                  <a:lnTo>
                    <a:pt x="81" y="2179"/>
                  </a:lnTo>
                  <a:lnTo>
                    <a:pt x="59" y="2177"/>
                  </a:lnTo>
                  <a:lnTo>
                    <a:pt x="40" y="2168"/>
                  </a:lnTo>
                  <a:lnTo>
                    <a:pt x="23" y="2156"/>
                  </a:lnTo>
                  <a:lnTo>
                    <a:pt x="10" y="2139"/>
                  </a:lnTo>
                  <a:lnTo>
                    <a:pt x="3" y="2120"/>
                  </a:lnTo>
                  <a:lnTo>
                    <a:pt x="0" y="2098"/>
                  </a:lnTo>
                  <a:lnTo>
                    <a:pt x="3" y="2077"/>
                  </a:lnTo>
                  <a:lnTo>
                    <a:pt x="10" y="2057"/>
                  </a:lnTo>
                  <a:lnTo>
                    <a:pt x="23" y="2041"/>
                  </a:lnTo>
                  <a:lnTo>
                    <a:pt x="40" y="2029"/>
                  </a:lnTo>
                  <a:lnTo>
                    <a:pt x="59" y="2020"/>
                  </a:lnTo>
                  <a:lnTo>
                    <a:pt x="81" y="2017"/>
                  </a:lnTo>
                  <a:lnTo>
                    <a:pt x="477" y="2017"/>
                  </a:lnTo>
                  <a:lnTo>
                    <a:pt x="477" y="1803"/>
                  </a:lnTo>
                  <a:lnTo>
                    <a:pt x="81" y="1803"/>
                  </a:lnTo>
                  <a:lnTo>
                    <a:pt x="59" y="1801"/>
                  </a:lnTo>
                  <a:lnTo>
                    <a:pt x="40" y="1793"/>
                  </a:lnTo>
                  <a:lnTo>
                    <a:pt x="23" y="1780"/>
                  </a:lnTo>
                  <a:lnTo>
                    <a:pt x="10" y="1764"/>
                  </a:lnTo>
                  <a:lnTo>
                    <a:pt x="3" y="1745"/>
                  </a:lnTo>
                  <a:lnTo>
                    <a:pt x="0" y="1723"/>
                  </a:lnTo>
                  <a:lnTo>
                    <a:pt x="3" y="1702"/>
                  </a:lnTo>
                  <a:lnTo>
                    <a:pt x="10" y="1682"/>
                  </a:lnTo>
                  <a:lnTo>
                    <a:pt x="23" y="1666"/>
                  </a:lnTo>
                  <a:lnTo>
                    <a:pt x="40" y="1653"/>
                  </a:lnTo>
                  <a:lnTo>
                    <a:pt x="59" y="1645"/>
                  </a:lnTo>
                  <a:lnTo>
                    <a:pt x="81" y="1642"/>
                  </a:lnTo>
                  <a:lnTo>
                    <a:pt x="477" y="1642"/>
                  </a:lnTo>
                  <a:lnTo>
                    <a:pt x="477" y="1428"/>
                  </a:lnTo>
                  <a:lnTo>
                    <a:pt x="81" y="1428"/>
                  </a:lnTo>
                  <a:lnTo>
                    <a:pt x="59" y="1426"/>
                  </a:lnTo>
                  <a:lnTo>
                    <a:pt x="40" y="1418"/>
                  </a:lnTo>
                  <a:lnTo>
                    <a:pt x="23" y="1405"/>
                  </a:lnTo>
                  <a:lnTo>
                    <a:pt x="10" y="1389"/>
                  </a:lnTo>
                  <a:lnTo>
                    <a:pt x="3" y="1370"/>
                  </a:lnTo>
                  <a:lnTo>
                    <a:pt x="0" y="1348"/>
                  </a:lnTo>
                  <a:lnTo>
                    <a:pt x="3" y="1327"/>
                  </a:lnTo>
                  <a:lnTo>
                    <a:pt x="10" y="1307"/>
                  </a:lnTo>
                  <a:lnTo>
                    <a:pt x="23" y="1291"/>
                  </a:lnTo>
                  <a:lnTo>
                    <a:pt x="40" y="1277"/>
                  </a:lnTo>
                  <a:lnTo>
                    <a:pt x="59" y="1270"/>
                  </a:lnTo>
                  <a:lnTo>
                    <a:pt x="81" y="1267"/>
                  </a:lnTo>
                  <a:lnTo>
                    <a:pt x="477" y="1267"/>
                  </a:lnTo>
                  <a:lnTo>
                    <a:pt x="477" y="1053"/>
                  </a:lnTo>
                  <a:lnTo>
                    <a:pt x="81" y="1053"/>
                  </a:lnTo>
                  <a:lnTo>
                    <a:pt x="59" y="1051"/>
                  </a:lnTo>
                  <a:lnTo>
                    <a:pt x="40" y="1043"/>
                  </a:lnTo>
                  <a:lnTo>
                    <a:pt x="23" y="1030"/>
                  </a:lnTo>
                  <a:lnTo>
                    <a:pt x="10" y="1013"/>
                  </a:lnTo>
                  <a:lnTo>
                    <a:pt x="3" y="995"/>
                  </a:lnTo>
                  <a:lnTo>
                    <a:pt x="0" y="973"/>
                  </a:lnTo>
                  <a:lnTo>
                    <a:pt x="3" y="952"/>
                  </a:lnTo>
                  <a:lnTo>
                    <a:pt x="10" y="932"/>
                  </a:lnTo>
                  <a:lnTo>
                    <a:pt x="23" y="916"/>
                  </a:lnTo>
                  <a:lnTo>
                    <a:pt x="40" y="902"/>
                  </a:lnTo>
                  <a:lnTo>
                    <a:pt x="59" y="895"/>
                  </a:lnTo>
                  <a:lnTo>
                    <a:pt x="81" y="892"/>
                  </a:lnTo>
                  <a:lnTo>
                    <a:pt x="477" y="892"/>
                  </a:lnTo>
                  <a:lnTo>
                    <a:pt x="477" y="560"/>
                  </a:lnTo>
                  <a:lnTo>
                    <a:pt x="480" y="538"/>
                  </a:lnTo>
                  <a:lnTo>
                    <a:pt x="489" y="519"/>
                  </a:lnTo>
                  <a:lnTo>
                    <a:pt x="501" y="502"/>
                  </a:lnTo>
                  <a:lnTo>
                    <a:pt x="518" y="489"/>
                  </a:lnTo>
                  <a:lnTo>
                    <a:pt x="537" y="481"/>
                  </a:lnTo>
                  <a:lnTo>
                    <a:pt x="559" y="479"/>
                  </a:lnTo>
                  <a:lnTo>
                    <a:pt x="891" y="479"/>
                  </a:lnTo>
                  <a:lnTo>
                    <a:pt x="891" y="81"/>
                  </a:lnTo>
                  <a:lnTo>
                    <a:pt x="894" y="60"/>
                  </a:lnTo>
                  <a:lnTo>
                    <a:pt x="901" y="40"/>
                  </a:lnTo>
                  <a:lnTo>
                    <a:pt x="914" y="24"/>
                  </a:lnTo>
                  <a:lnTo>
                    <a:pt x="931" y="11"/>
                  </a:lnTo>
                  <a:lnTo>
                    <a:pt x="949" y="3"/>
                  </a:lnTo>
                  <a:lnTo>
                    <a:pt x="9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12" name="Freeform 210">
              <a:extLst>
                <a:ext uri="{FF2B5EF4-FFF2-40B4-BE49-F238E27FC236}">
                  <a16:creationId xmlns:a16="http://schemas.microsoft.com/office/drawing/2014/main" id="{3735B3F7-EF69-4154-9882-0342A35638A3}"/>
                </a:ext>
              </a:extLst>
            </p:cNvPr>
            <p:cNvSpPr>
              <a:spLocks noEditPoints="1"/>
            </p:cNvSpPr>
            <p:nvPr/>
          </p:nvSpPr>
          <p:spPr bwMode="auto">
            <a:xfrm>
              <a:off x="5613400" y="6242050"/>
              <a:ext cx="117475" cy="117475"/>
            </a:xfrm>
            <a:custGeom>
              <a:avLst/>
              <a:gdLst>
                <a:gd name="T0" fmla="*/ 161 w 1030"/>
                <a:gd name="T1" fmla="*/ 162 h 1031"/>
                <a:gd name="T2" fmla="*/ 161 w 1030"/>
                <a:gd name="T3" fmla="*/ 870 h 1031"/>
                <a:gd name="T4" fmla="*/ 869 w 1030"/>
                <a:gd name="T5" fmla="*/ 870 h 1031"/>
                <a:gd name="T6" fmla="*/ 869 w 1030"/>
                <a:gd name="T7" fmla="*/ 162 h 1031"/>
                <a:gd name="T8" fmla="*/ 161 w 1030"/>
                <a:gd name="T9" fmla="*/ 162 h 1031"/>
                <a:gd name="T10" fmla="*/ 81 w 1030"/>
                <a:gd name="T11" fmla="*/ 0 h 1031"/>
                <a:gd name="T12" fmla="*/ 949 w 1030"/>
                <a:gd name="T13" fmla="*/ 0 h 1031"/>
                <a:gd name="T14" fmla="*/ 971 w 1030"/>
                <a:gd name="T15" fmla="*/ 3 h 1031"/>
                <a:gd name="T16" fmla="*/ 990 w 1030"/>
                <a:gd name="T17" fmla="*/ 11 h 1031"/>
                <a:gd name="T18" fmla="*/ 1007 w 1030"/>
                <a:gd name="T19" fmla="*/ 23 h 1031"/>
                <a:gd name="T20" fmla="*/ 1020 w 1030"/>
                <a:gd name="T21" fmla="*/ 40 h 1031"/>
                <a:gd name="T22" fmla="*/ 1028 w 1030"/>
                <a:gd name="T23" fmla="*/ 60 h 1031"/>
                <a:gd name="T24" fmla="*/ 1030 w 1030"/>
                <a:gd name="T25" fmla="*/ 81 h 1031"/>
                <a:gd name="T26" fmla="*/ 1030 w 1030"/>
                <a:gd name="T27" fmla="*/ 951 h 1031"/>
                <a:gd name="T28" fmla="*/ 1028 w 1030"/>
                <a:gd name="T29" fmla="*/ 973 h 1031"/>
                <a:gd name="T30" fmla="*/ 1020 w 1030"/>
                <a:gd name="T31" fmla="*/ 992 h 1031"/>
                <a:gd name="T32" fmla="*/ 1007 w 1030"/>
                <a:gd name="T33" fmla="*/ 1008 h 1031"/>
                <a:gd name="T34" fmla="*/ 990 w 1030"/>
                <a:gd name="T35" fmla="*/ 1021 h 1031"/>
                <a:gd name="T36" fmla="*/ 971 w 1030"/>
                <a:gd name="T37" fmla="*/ 1029 h 1031"/>
                <a:gd name="T38" fmla="*/ 949 w 1030"/>
                <a:gd name="T39" fmla="*/ 1031 h 1031"/>
                <a:gd name="T40" fmla="*/ 81 w 1030"/>
                <a:gd name="T41" fmla="*/ 1031 h 1031"/>
                <a:gd name="T42" fmla="*/ 59 w 1030"/>
                <a:gd name="T43" fmla="*/ 1029 h 1031"/>
                <a:gd name="T44" fmla="*/ 40 w 1030"/>
                <a:gd name="T45" fmla="*/ 1021 h 1031"/>
                <a:gd name="T46" fmla="*/ 23 w 1030"/>
                <a:gd name="T47" fmla="*/ 1008 h 1031"/>
                <a:gd name="T48" fmla="*/ 10 w 1030"/>
                <a:gd name="T49" fmla="*/ 992 h 1031"/>
                <a:gd name="T50" fmla="*/ 2 w 1030"/>
                <a:gd name="T51" fmla="*/ 973 h 1031"/>
                <a:gd name="T52" fmla="*/ 0 w 1030"/>
                <a:gd name="T53" fmla="*/ 951 h 1031"/>
                <a:gd name="T54" fmla="*/ 0 w 1030"/>
                <a:gd name="T55" fmla="*/ 81 h 1031"/>
                <a:gd name="T56" fmla="*/ 2 w 1030"/>
                <a:gd name="T57" fmla="*/ 60 h 1031"/>
                <a:gd name="T58" fmla="*/ 10 w 1030"/>
                <a:gd name="T59" fmla="*/ 40 h 1031"/>
                <a:gd name="T60" fmla="*/ 23 w 1030"/>
                <a:gd name="T61" fmla="*/ 23 h 1031"/>
                <a:gd name="T62" fmla="*/ 40 w 1030"/>
                <a:gd name="T63" fmla="*/ 11 h 1031"/>
                <a:gd name="T64" fmla="*/ 59 w 1030"/>
                <a:gd name="T65" fmla="*/ 3 h 1031"/>
                <a:gd name="T66" fmla="*/ 81 w 1030"/>
                <a:gd name="T67"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0" h="1031">
                  <a:moveTo>
                    <a:pt x="161" y="162"/>
                  </a:moveTo>
                  <a:lnTo>
                    <a:pt x="161" y="870"/>
                  </a:lnTo>
                  <a:lnTo>
                    <a:pt x="869" y="870"/>
                  </a:lnTo>
                  <a:lnTo>
                    <a:pt x="869" y="162"/>
                  </a:lnTo>
                  <a:lnTo>
                    <a:pt x="161" y="162"/>
                  </a:lnTo>
                  <a:close/>
                  <a:moveTo>
                    <a:pt x="81" y="0"/>
                  </a:moveTo>
                  <a:lnTo>
                    <a:pt x="949" y="0"/>
                  </a:lnTo>
                  <a:lnTo>
                    <a:pt x="971" y="3"/>
                  </a:lnTo>
                  <a:lnTo>
                    <a:pt x="990" y="11"/>
                  </a:lnTo>
                  <a:lnTo>
                    <a:pt x="1007" y="23"/>
                  </a:lnTo>
                  <a:lnTo>
                    <a:pt x="1020" y="40"/>
                  </a:lnTo>
                  <a:lnTo>
                    <a:pt x="1028" y="60"/>
                  </a:lnTo>
                  <a:lnTo>
                    <a:pt x="1030" y="81"/>
                  </a:lnTo>
                  <a:lnTo>
                    <a:pt x="1030" y="951"/>
                  </a:lnTo>
                  <a:lnTo>
                    <a:pt x="1028" y="973"/>
                  </a:lnTo>
                  <a:lnTo>
                    <a:pt x="1020" y="992"/>
                  </a:lnTo>
                  <a:lnTo>
                    <a:pt x="1007" y="1008"/>
                  </a:lnTo>
                  <a:lnTo>
                    <a:pt x="990" y="1021"/>
                  </a:lnTo>
                  <a:lnTo>
                    <a:pt x="971" y="1029"/>
                  </a:lnTo>
                  <a:lnTo>
                    <a:pt x="949" y="1031"/>
                  </a:lnTo>
                  <a:lnTo>
                    <a:pt x="81" y="1031"/>
                  </a:lnTo>
                  <a:lnTo>
                    <a:pt x="59" y="1029"/>
                  </a:lnTo>
                  <a:lnTo>
                    <a:pt x="40" y="1021"/>
                  </a:lnTo>
                  <a:lnTo>
                    <a:pt x="23" y="1008"/>
                  </a:lnTo>
                  <a:lnTo>
                    <a:pt x="10" y="992"/>
                  </a:lnTo>
                  <a:lnTo>
                    <a:pt x="2" y="973"/>
                  </a:lnTo>
                  <a:lnTo>
                    <a:pt x="0" y="951"/>
                  </a:lnTo>
                  <a:lnTo>
                    <a:pt x="0" y="81"/>
                  </a:lnTo>
                  <a:lnTo>
                    <a:pt x="2" y="60"/>
                  </a:lnTo>
                  <a:lnTo>
                    <a:pt x="10" y="40"/>
                  </a:lnTo>
                  <a:lnTo>
                    <a:pt x="23" y="23"/>
                  </a:lnTo>
                  <a:lnTo>
                    <a:pt x="40" y="11"/>
                  </a:lnTo>
                  <a:lnTo>
                    <a:pt x="59" y="3"/>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sp>
        <p:nvSpPr>
          <p:cNvPr id="13" name="Freeform 39">
            <a:extLst>
              <a:ext uri="{FF2B5EF4-FFF2-40B4-BE49-F238E27FC236}">
                <a16:creationId xmlns:a16="http://schemas.microsoft.com/office/drawing/2014/main" id="{76217977-FE4D-46C4-8934-57DE6955FD19}"/>
              </a:ext>
            </a:extLst>
          </p:cNvPr>
          <p:cNvSpPr>
            <a:spLocks noEditPoints="1"/>
          </p:cNvSpPr>
          <p:nvPr/>
        </p:nvSpPr>
        <p:spPr bwMode="auto">
          <a:xfrm>
            <a:off x="5641359" y="1796760"/>
            <a:ext cx="679969" cy="666702"/>
          </a:xfrm>
          <a:custGeom>
            <a:avLst/>
            <a:gdLst>
              <a:gd name="T0" fmla="*/ 2343 w 3279"/>
              <a:gd name="T1" fmla="*/ 2459 h 3214"/>
              <a:gd name="T2" fmla="*/ 2586 w 3279"/>
              <a:gd name="T3" fmla="*/ 2647 h 3214"/>
              <a:gd name="T4" fmla="*/ 2702 w 3279"/>
              <a:gd name="T5" fmla="*/ 2382 h 3214"/>
              <a:gd name="T6" fmla="*/ 2658 w 3279"/>
              <a:gd name="T7" fmla="*/ 2173 h 3214"/>
              <a:gd name="T8" fmla="*/ 2837 w 3279"/>
              <a:gd name="T9" fmla="*/ 2550 h 3214"/>
              <a:gd name="T10" fmla="*/ 2490 w 3279"/>
              <a:gd name="T11" fmla="*/ 2780 h 3214"/>
              <a:gd name="T12" fmla="*/ 2216 w 3279"/>
              <a:gd name="T13" fmla="*/ 2462 h 3214"/>
              <a:gd name="T14" fmla="*/ 2493 w 3279"/>
              <a:gd name="T15" fmla="*/ 2150 h 3214"/>
              <a:gd name="T16" fmla="*/ 2078 w 3279"/>
              <a:gd name="T17" fmla="*/ 2049 h 3214"/>
              <a:gd name="T18" fmla="*/ 2112 w 3279"/>
              <a:gd name="T19" fmla="*/ 2619 h 3214"/>
              <a:gd name="T20" fmla="*/ 2444 w 3279"/>
              <a:gd name="T21" fmla="*/ 2909 h 3214"/>
              <a:gd name="T22" fmla="*/ 2862 w 3279"/>
              <a:gd name="T23" fmla="*/ 2783 h 3214"/>
              <a:gd name="T24" fmla="*/ 2980 w 3279"/>
              <a:gd name="T25" fmla="*/ 2359 h 3214"/>
              <a:gd name="T26" fmla="*/ 2682 w 3279"/>
              <a:gd name="T27" fmla="*/ 2034 h 3214"/>
              <a:gd name="T28" fmla="*/ 2631 w 3279"/>
              <a:gd name="T29" fmla="*/ 1794 h 3214"/>
              <a:gd name="T30" fmla="*/ 2923 w 3279"/>
              <a:gd name="T31" fmla="*/ 1827 h 3214"/>
              <a:gd name="T32" fmla="*/ 3041 w 3279"/>
              <a:gd name="T33" fmla="*/ 2176 h 3214"/>
              <a:gd name="T34" fmla="*/ 3276 w 3279"/>
              <a:gd name="T35" fmla="*/ 2492 h 3214"/>
              <a:gd name="T36" fmla="*/ 3168 w 3279"/>
              <a:gd name="T37" fmla="*/ 2740 h 3214"/>
              <a:gd name="T38" fmla="*/ 2995 w 3279"/>
              <a:gd name="T39" fmla="*/ 3023 h 3214"/>
              <a:gd name="T40" fmla="*/ 2775 w 3279"/>
              <a:gd name="T41" fmla="*/ 3158 h 3214"/>
              <a:gd name="T42" fmla="*/ 2445 w 3279"/>
              <a:gd name="T43" fmla="*/ 3134 h 3214"/>
              <a:gd name="T44" fmla="*/ 2150 w 3279"/>
              <a:gd name="T45" fmla="*/ 3108 h 3214"/>
              <a:gd name="T46" fmla="*/ 2034 w 3279"/>
              <a:gd name="T47" fmla="*/ 2754 h 3214"/>
              <a:gd name="T48" fmla="*/ 1789 w 3279"/>
              <a:gd name="T49" fmla="*/ 2438 h 3214"/>
              <a:gd name="T50" fmla="*/ 1898 w 3279"/>
              <a:gd name="T51" fmla="*/ 2192 h 3214"/>
              <a:gd name="T52" fmla="*/ 2049 w 3279"/>
              <a:gd name="T53" fmla="*/ 1910 h 3214"/>
              <a:gd name="T54" fmla="*/ 2290 w 3279"/>
              <a:gd name="T55" fmla="*/ 1787 h 3214"/>
              <a:gd name="T56" fmla="*/ 1018 w 3279"/>
              <a:gd name="T57" fmla="*/ 875 h 3214"/>
              <a:gd name="T58" fmla="*/ 836 w 3279"/>
              <a:gd name="T59" fmla="*/ 1289 h 3214"/>
              <a:gd name="T60" fmla="*/ 1190 w 3279"/>
              <a:gd name="T61" fmla="*/ 1567 h 3214"/>
              <a:gd name="T62" fmla="*/ 1540 w 3279"/>
              <a:gd name="T63" fmla="*/ 1307 h 3214"/>
              <a:gd name="T64" fmla="*/ 1396 w 3279"/>
              <a:gd name="T65" fmla="*/ 895 h 3214"/>
              <a:gd name="T66" fmla="*/ 1426 w 3279"/>
              <a:gd name="T67" fmla="*/ 763 h 3214"/>
              <a:gd name="T68" fmla="*/ 1683 w 3279"/>
              <a:gd name="T69" fmla="*/ 1210 h 3214"/>
              <a:gd name="T70" fmla="*/ 1419 w 3279"/>
              <a:gd name="T71" fmla="*/ 1638 h 3214"/>
              <a:gd name="T72" fmla="*/ 913 w 3279"/>
              <a:gd name="T73" fmla="*/ 1610 h 3214"/>
              <a:gd name="T74" fmla="*/ 706 w 3279"/>
              <a:gd name="T75" fmla="*/ 1110 h 3214"/>
              <a:gd name="T76" fmla="*/ 1053 w 3279"/>
              <a:gd name="T77" fmla="*/ 724 h 3214"/>
              <a:gd name="T78" fmla="*/ 570 w 3279"/>
              <a:gd name="T79" fmla="*/ 675 h 3214"/>
              <a:gd name="T80" fmla="*/ 402 w 3279"/>
              <a:gd name="T81" fmla="*/ 1377 h 3214"/>
              <a:gd name="T82" fmla="*/ 651 w 3279"/>
              <a:gd name="T83" fmla="*/ 2156 h 3214"/>
              <a:gd name="T84" fmla="*/ 1615 w 3279"/>
              <a:gd name="T85" fmla="*/ 1901 h 3214"/>
              <a:gd name="T86" fmla="*/ 1996 w 3279"/>
              <a:gd name="T87" fmla="*/ 1354 h 3214"/>
              <a:gd name="T88" fmla="*/ 1802 w 3279"/>
              <a:gd name="T89" fmla="*/ 647 h 3214"/>
              <a:gd name="T90" fmla="*/ 1139 w 3279"/>
              <a:gd name="T91" fmla="*/ 381 h 3214"/>
              <a:gd name="T92" fmla="*/ 1099 w 3279"/>
              <a:gd name="T93" fmla="*/ 256 h 3214"/>
              <a:gd name="T94" fmla="*/ 1525 w 3279"/>
              <a:gd name="T95" fmla="*/ 17 h 3214"/>
              <a:gd name="T96" fmla="*/ 1792 w 3279"/>
              <a:gd name="T97" fmla="*/ 462 h 3214"/>
              <a:gd name="T98" fmla="*/ 2242 w 3279"/>
              <a:gd name="T99" fmla="*/ 576 h 3214"/>
              <a:gd name="T100" fmla="*/ 2311 w 3279"/>
              <a:gd name="T101" fmla="*/ 1026 h 3214"/>
              <a:gd name="T102" fmla="*/ 2373 w 3279"/>
              <a:gd name="T103" fmla="*/ 1505 h 3214"/>
              <a:gd name="T104" fmla="*/ 2106 w 3279"/>
              <a:gd name="T105" fmla="*/ 1874 h 3214"/>
              <a:gd name="T106" fmla="*/ 1819 w 3279"/>
              <a:gd name="T107" fmla="*/ 2254 h 3214"/>
              <a:gd name="T108" fmla="*/ 1371 w 3279"/>
              <a:gd name="T109" fmla="*/ 2323 h 3214"/>
              <a:gd name="T110" fmla="*/ 893 w 3279"/>
              <a:gd name="T111" fmla="*/ 2391 h 3214"/>
              <a:gd name="T112" fmla="*/ 527 w 3279"/>
              <a:gd name="T113" fmla="*/ 2122 h 3214"/>
              <a:gd name="T114" fmla="*/ 156 w 3279"/>
              <a:gd name="T115" fmla="*/ 1836 h 3214"/>
              <a:gd name="T116" fmla="*/ 33 w 3279"/>
              <a:gd name="T117" fmla="*/ 1396 h 3214"/>
              <a:gd name="T118" fmla="*/ 16 w 3279"/>
              <a:gd name="T119" fmla="*/ 934 h 3214"/>
              <a:gd name="T120" fmla="*/ 234 w 3279"/>
              <a:gd name="T121" fmla="*/ 517 h 3214"/>
              <a:gd name="T122" fmla="*/ 547 w 3279"/>
              <a:gd name="T123" fmla="*/ 195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79" h="3214">
                <a:moveTo>
                  <a:pt x="2533" y="2275"/>
                </a:moveTo>
                <a:lnTo>
                  <a:pt x="2509" y="2277"/>
                </a:lnTo>
                <a:lnTo>
                  <a:pt x="2479" y="2283"/>
                </a:lnTo>
                <a:lnTo>
                  <a:pt x="2451" y="2294"/>
                </a:lnTo>
                <a:lnTo>
                  <a:pt x="2426" y="2309"/>
                </a:lnTo>
                <a:lnTo>
                  <a:pt x="2403" y="2327"/>
                </a:lnTo>
                <a:lnTo>
                  <a:pt x="2384" y="2349"/>
                </a:lnTo>
                <a:lnTo>
                  <a:pt x="2368" y="2373"/>
                </a:lnTo>
                <a:lnTo>
                  <a:pt x="2356" y="2400"/>
                </a:lnTo>
                <a:lnTo>
                  <a:pt x="2348" y="2428"/>
                </a:lnTo>
                <a:lnTo>
                  <a:pt x="2343" y="2459"/>
                </a:lnTo>
                <a:lnTo>
                  <a:pt x="2345" y="2489"/>
                </a:lnTo>
                <a:lnTo>
                  <a:pt x="2353" y="2522"/>
                </a:lnTo>
                <a:lnTo>
                  <a:pt x="2366" y="2552"/>
                </a:lnTo>
                <a:lnTo>
                  <a:pt x="2383" y="2581"/>
                </a:lnTo>
                <a:lnTo>
                  <a:pt x="2405" y="2605"/>
                </a:lnTo>
                <a:lnTo>
                  <a:pt x="2430" y="2624"/>
                </a:lnTo>
                <a:lnTo>
                  <a:pt x="2458" y="2640"/>
                </a:lnTo>
                <a:lnTo>
                  <a:pt x="2489" y="2650"/>
                </a:lnTo>
                <a:lnTo>
                  <a:pt x="2522" y="2654"/>
                </a:lnTo>
                <a:lnTo>
                  <a:pt x="2556" y="2653"/>
                </a:lnTo>
                <a:lnTo>
                  <a:pt x="2586" y="2647"/>
                </a:lnTo>
                <a:lnTo>
                  <a:pt x="2614" y="2636"/>
                </a:lnTo>
                <a:lnTo>
                  <a:pt x="2640" y="2621"/>
                </a:lnTo>
                <a:lnTo>
                  <a:pt x="2663" y="2603"/>
                </a:lnTo>
                <a:lnTo>
                  <a:pt x="2682" y="2582"/>
                </a:lnTo>
                <a:lnTo>
                  <a:pt x="2698" y="2556"/>
                </a:lnTo>
                <a:lnTo>
                  <a:pt x="2710" y="2530"/>
                </a:lnTo>
                <a:lnTo>
                  <a:pt x="2718" y="2502"/>
                </a:lnTo>
                <a:lnTo>
                  <a:pt x="2721" y="2472"/>
                </a:lnTo>
                <a:lnTo>
                  <a:pt x="2720" y="2441"/>
                </a:lnTo>
                <a:lnTo>
                  <a:pt x="2714" y="2410"/>
                </a:lnTo>
                <a:lnTo>
                  <a:pt x="2702" y="2382"/>
                </a:lnTo>
                <a:lnTo>
                  <a:pt x="2687" y="2356"/>
                </a:lnTo>
                <a:lnTo>
                  <a:pt x="2668" y="2333"/>
                </a:lnTo>
                <a:lnTo>
                  <a:pt x="2646" y="2313"/>
                </a:lnTo>
                <a:lnTo>
                  <a:pt x="2620" y="2297"/>
                </a:lnTo>
                <a:lnTo>
                  <a:pt x="2593" y="2285"/>
                </a:lnTo>
                <a:lnTo>
                  <a:pt x="2564" y="2278"/>
                </a:lnTo>
                <a:lnTo>
                  <a:pt x="2533" y="2275"/>
                </a:lnTo>
                <a:close/>
                <a:moveTo>
                  <a:pt x="2536" y="2147"/>
                </a:moveTo>
                <a:lnTo>
                  <a:pt x="2578" y="2151"/>
                </a:lnTo>
                <a:lnTo>
                  <a:pt x="2618" y="2159"/>
                </a:lnTo>
                <a:lnTo>
                  <a:pt x="2658" y="2173"/>
                </a:lnTo>
                <a:lnTo>
                  <a:pt x="2694" y="2191"/>
                </a:lnTo>
                <a:lnTo>
                  <a:pt x="2727" y="2214"/>
                </a:lnTo>
                <a:lnTo>
                  <a:pt x="2757" y="2242"/>
                </a:lnTo>
                <a:lnTo>
                  <a:pt x="2784" y="2272"/>
                </a:lnTo>
                <a:lnTo>
                  <a:pt x="2806" y="2306"/>
                </a:lnTo>
                <a:lnTo>
                  <a:pt x="2824" y="2344"/>
                </a:lnTo>
                <a:lnTo>
                  <a:pt x="2838" y="2383"/>
                </a:lnTo>
                <a:lnTo>
                  <a:pt x="2846" y="2425"/>
                </a:lnTo>
                <a:lnTo>
                  <a:pt x="2848" y="2468"/>
                </a:lnTo>
                <a:lnTo>
                  <a:pt x="2845" y="2510"/>
                </a:lnTo>
                <a:lnTo>
                  <a:pt x="2837" y="2550"/>
                </a:lnTo>
                <a:lnTo>
                  <a:pt x="2823" y="2590"/>
                </a:lnTo>
                <a:lnTo>
                  <a:pt x="2805" y="2626"/>
                </a:lnTo>
                <a:lnTo>
                  <a:pt x="2782" y="2659"/>
                </a:lnTo>
                <a:lnTo>
                  <a:pt x="2756" y="2690"/>
                </a:lnTo>
                <a:lnTo>
                  <a:pt x="2725" y="2717"/>
                </a:lnTo>
                <a:lnTo>
                  <a:pt x="2691" y="2740"/>
                </a:lnTo>
                <a:lnTo>
                  <a:pt x="2655" y="2758"/>
                </a:lnTo>
                <a:lnTo>
                  <a:pt x="2614" y="2772"/>
                </a:lnTo>
                <a:lnTo>
                  <a:pt x="2572" y="2780"/>
                </a:lnTo>
                <a:lnTo>
                  <a:pt x="2532" y="2783"/>
                </a:lnTo>
                <a:lnTo>
                  <a:pt x="2490" y="2780"/>
                </a:lnTo>
                <a:lnTo>
                  <a:pt x="2449" y="2771"/>
                </a:lnTo>
                <a:lnTo>
                  <a:pt x="2410" y="2758"/>
                </a:lnTo>
                <a:lnTo>
                  <a:pt x="2373" y="2739"/>
                </a:lnTo>
                <a:lnTo>
                  <a:pt x="2339" y="2717"/>
                </a:lnTo>
                <a:lnTo>
                  <a:pt x="2308" y="2690"/>
                </a:lnTo>
                <a:lnTo>
                  <a:pt x="2282" y="2658"/>
                </a:lnTo>
                <a:lnTo>
                  <a:pt x="2259" y="2624"/>
                </a:lnTo>
                <a:lnTo>
                  <a:pt x="2241" y="2587"/>
                </a:lnTo>
                <a:lnTo>
                  <a:pt x="2227" y="2547"/>
                </a:lnTo>
                <a:lnTo>
                  <a:pt x="2219" y="2505"/>
                </a:lnTo>
                <a:lnTo>
                  <a:pt x="2216" y="2462"/>
                </a:lnTo>
                <a:lnTo>
                  <a:pt x="2220" y="2420"/>
                </a:lnTo>
                <a:lnTo>
                  <a:pt x="2228" y="2379"/>
                </a:lnTo>
                <a:lnTo>
                  <a:pt x="2242" y="2341"/>
                </a:lnTo>
                <a:lnTo>
                  <a:pt x="2260" y="2304"/>
                </a:lnTo>
                <a:lnTo>
                  <a:pt x="2283" y="2271"/>
                </a:lnTo>
                <a:lnTo>
                  <a:pt x="2309" y="2240"/>
                </a:lnTo>
                <a:lnTo>
                  <a:pt x="2340" y="2213"/>
                </a:lnTo>
                <a:lnTo>
                  <a:pt x="2374" y="2190"/>
                </a:lnTo>
                <a:lnTo>
                  <a:pt x="2411" y="2172"/>
                </a:lnTo>
                <a:lnTo>
                  <a:pt x="2451" y="2158"/>
                </a:lnTo>
                <a:lnTo>
                  <a:pt x="2493" y="2150"/>
                </a:lnTo>
                <a:lnTo>
                  <a:pt x="2536" y="2147"/>
                </a:lnTo>
                <a:close/>
                <a:moveTo>
                  <a:pt x="2508" y="1846"/>
                </a:moveTo>
                <a:lnTo>
                  <a:pt x="2412" y="1859"/>
                </a:lnTo>
                <a:lnTo>
                  <a:pt x="2432" y="2020"/>
                </a:lnTo>
                <a:lnTo>
                  <a:pt x="2384" y="2037"/>
                </a:lnTo>
                <a:lnTo>
                  <a:pt x="2348" y="2052"/>
                </a:lnTo>
                <a:lnTo>
                  <a:pt x="2312" y="2070"/>
                </a:lnTo>
                <a:lnTo>
                  <a:pt x="2278" y="2092"/>
                </a:lnTo>
                <a:lnTo>
                  <a:pt x="2246" y="2117"/>
                </a:lnTo>
                <a:lnTo>
                  <a:pt x="2207" y="2150"/>
                </a:lnTo>
                <a:lnTo>
                  <a:pt x="2078" y="2049"/>
                </a:lnTo>
                <a:lnTo>
                  <a:pt x="2018" y="2126"/>
                </a:lnTo>
                <a:lnTo>
                  <a:pt x="2149" y="2228"/>
                </a:lnTo>
                <a:lnTo>
                  <a:pt x="2127" y="2274"/>
                </a:lnTo>
                <a:lnTo>
                  <a:pt x="2108" y="2322"/>
                </a:lnTo>
                <a:lnTo>
                  <a:pt x="2095" y="2372"/>
                </a:lnTo>
                <a:lnTo>
                  <a:pt x="2088" y="2422"/>
                </a:lnTo>
                <a:lnTo>
                  <a:pt x="2083" y="2474"/>
                </a:lnTo>
                <a:lnTo>
                  <a:pt x="1918" y="2494"/>
                </a:lnTo>
                <a:lnTo>
                  <a:pt x="1930" y="2592"/>
                </a:lnTo>
                <a:lnTo>
                  <a:pt x="2095" y="2569"/>
                </a:lnTo>
                <a:lnTo>
                  <a:pt x="2112" y="2619"/>
                </a:lnTo>
                <a:lnTo>
                  <a:pt x="2127" y="2655"/>
                </a:lnTo>
                <a:lnTo>
                  <a:pt x="2145" y="2691"/>
                </a:lnTo>
                <a:lnTo>
                  <a:pt x="2166" y="2724"/>
                </a:lnTo>
                <a:lnTo>
                  <a:pt x="2190" y="2755"/>
                </a:lnTo>
                <a:lnTo>
                  <a:pt x="2223" y="2794"/>
                </a:lnTo>
                <a:lnTo>
                  <a:pt x="2123" y="2926"/>
                </a:lnTo>
                <a:lnTo>
                  <a:pt x="2199" y="2985"/>
                </a:lnTo>
                <a:lnTo>
                  <a:pt x="2300" y="2854"/>
                </a:lnTo>
                <a:lnTo>
                  <a:pt x="2347" y="2876"/>
                </a:lnTo>
                <a:lnTo>
                  <a:pt x="2395" y="2895"/>
                </a:lnTo>
                <a:lnTo>
                  <a:pt x="2444" y="2909"/>
                </a:lnTo>
                <a:lnTo>
                  <a:pt x="2495" y="2916"/>
                </a:lnTo>
                <a:lnTo>
                  <a:pt x="2546" y="2921"/>
                </a:lnTo>
                <a:lnTo>
                  <a:pt x="2566" y="3082"/>
                </a:lnTo>
                <a:lnTo>
                  <a:pt x="2663" y="3070"/>
                </a:lnTo>
                <a:lnTo>
                  <a:pt x="2643" y="2909"/>
                </a:lnTo>
                <a:lnTo>
                  <a:pt x="2691" y="2892"/>
                </a:lnTo>
                <a:lnTo>
                  <a:pt x="2726" y="2877"/>
                </a:lnTo>
                <a:lnTo>
                  <a:pt x="2760" y="2860"/>
                </a:lnTo>
                <a:lnTo>
                  <a:pt x="2792" y="2840"/>
                </a:lnTo>
                <a:lnTo>
                  <a:pt x="2823" y="2816"/>
                </a:lnTo>
                <a:lnTo>
                  <a:pt x="2862" y="2783"/>
                </a:lnTo>
                <a:lnTo>
                  <a:pt x="2988" y="2881"/>
                </a:lnTo>
                <a:lnTo>
                  <a:pt x="3047" y="2803"/>
                </a:lnTo>
                <a:lnTo>
                  <a:pt x="2923" y="2708"/>
                </a:lnTo>
                <a:lnTo>
                  <a:pt x="2945" y="2660"/>
                </a:lnTo>
                <a:lnTo>
                  <a:pt x="2966" y="2611"/>
                </a:lnTo>
                <a:lnTo>
                  <a:pt x="2980" y="2559"/>
                </a:lnTo>
                <a:lnTo>
                  <a:pt x="2988" y="2507"/>
                </a:lnTo>
                <a:lnTo>
                  <a:pt x="2993" y="2455"/>
                </a:lnTo>
                <a:lnTo>
                  <a:pt x="3147" y="2436"/>
                </a:lnTo>
                <a:lnTo>
                  <a:pt x="3134" y="2338"/>
                </a:lnTo>
                <a:lnTo>
                  <a:pt x="2980" y="2359"/>
                </a:lnTo>
                <a:lnTo>
                  <a:pt x="2963" y="2310"/>
                </a:lnTo>
                <a:lnTo>
                  <a:pt x="2948" y="2274"/>
                </a:lnTo>
                <a:lnTo>
                  <a:pt x="2931" y="2240"/>
                </a:lnTo>
                <a:lnTo>
                  <a:pt x="2910" y="2207"/>
                </a:lnTo>
                <a:lnTo>
                  <a:pt x="2886" y="2176"/>
                </a:lnTo>
                <a:lnTo>
                  <a:pt x="2853" y="2136"/>
                </a:lnTo>
                <a:lnTo>
                  <a:pt x="2951" y="2011"/>
                </a:lnTo>
                <a:lnTo>
                  <a:pt x="2873" y="1951"/>
                </a:lnTo>
                <a:lnTo>
                  <a:pt x="2777" y="2076"/>
                </a:lnTo>
                <a:lnTo>
                  <a:pt x="2731" y="2054"/>
                </a:lnTo>
                <a:lnTo>
                  <a:pt x="2682" y="2034"/>
                </a:lnTo>
                <a:lnTo>
                  <a:pt x="2632" y="2020"/>
                </a:lnTo>
                <a:lnTo>
                  <a:pt x="2579" y="2012"/>
                </a:lnTo>
                <a:lnTo>
                  <a:pt x="2528" y="2008"/>
                </a:lnTo>
                <a:lnTo>
                  <a:pt x="2508" y="1846"/>
                </a:lnTo>
                <a:close/>
                <a:moveTo>
                  <a:pt x="2540" y="1714"/>
                </a:moveTo>
                <a:lnTo>
                  <a:pt x="2562" y="1717"/>
                </a:lnTo>
                <a:lnTo>
                  <a:pt x="2582" y="1725"/>
                </a:lnTo>
                <a:lnTo>
                  <a:pt x="2600" y="1737"/>
                </a:lnTo>
                <a:lnTo>
                  <a:pt x="2614" y="1753"/>
                </a:lnTo>
                <a:lnTo>
                  <a:pt x="2625" y="1773"/>
                </a:lnTo>
                <a:lnTo>
                  <a:pt x="2631" y="1794"/>
                </a:lnTo>
                <a:lnTo>
                  <a:pt x="2643" y="1892"/>
                </a:lnTo>
                <a:lnTo>
                  <a:pt x="2691" y="1903"/>
                </a:lnTo>
                <a:lnTo>
                  <a:pt x="2738" y="1918"/>
                </a:lnTo>
                <a:lnTo>
                  <a:pt x="2795" y="1843"/>
                </a:lnTo>
                <a:lnTo>
                  <a:pt x="2810" y="1829"/>
                </a:lnTo>
                <a:lnTo>
                  <a:pt x="2827" y="1818"/>
                </a:lnTo>
                <a:lnTo>
                  <a:pt x="2846" y="1812"/>
                </a:lnTo>
                <a:lnTo>
                  <a:pt x="2865" y="1809"/>
                </a:lnTo>
                <a:lnTo>
                  <a:pt x="2885" y="1811"/>
                </a:lnTo>
                <a:lnTo>
                  <a:pt x="2906" y="1817"/>
                </a:lnTo>
                <a:lnTo>
                  <a:pt x="2923" y="1827"/>
                </a:lnTo>
                <a:lnTo>
                  <a:pt x="3057" y="1932"/>
                </a:lnTo>
                <a:lnTo>
                  <a:pt x="3070" y="1944"/>
                </a:lnTo>
                <a:lnTo>
                  <a:pt x="3080" y="1959"/>
                </a:lnTo>
                <a:lnTo>
                  <a:pt x="3088" y="1975"/>
                </a:lnTo>
                <a:lnTo>
                  <a:pt x="3091" y="1993"/>
                </a:lnTo>
                <a:lnTo>
                  <a:pt x="3092" y="2011"/>
                </a:lnTo>
                <a:lnTo>
                  <a:pt x="3089" y="2029"/>
                </a:lnTo>
                <a:lnTo>
                  <a:pt x="3083" y="2045"/>
                </a:lnTo>
                <a:lnTo>
                  <a:pt x="3073" y="2060"/>
                </a:lnTo>
                <a:lnTo>
                  <a:pt x="3016" y="2136"/>
                </a:lnTo>
                <a:lnTo>
                  <a:pt x="3041" y="2176"/>
                </a:lnTo>
                <a:lnTo>
                  <a:pt x="3063" y="2219"/>
                </a:lnTo>
                <a:lnTo>
                  <a:pt x="3166" y="2206"/>
                </a:lnTo>
                <a:lnTo>
                  <a:pt x="3189" y="2209"/>
                </a:lnTo>
                <a:lnTo>
                  <a:pt x="3209" y="2217"/>
                </a:lnTo>
                <a:lnTo>
                  <a:pt x="3227" y="2230"/>
                </a:lnTo>
                <a:lnTo>
                  <a:pt x="3241" y="2246"/>
                </a:lnTo>
                <a:lnTo>
                  <a:pt x="3251" y="2265"/>
                </a:lnTo>
                <a:lnTo>
                  <a:pt x="3257" y="2287"/>
                </a:lnTo>
                <a:lnTo>
                  <a:pt x="3278" y="2457"/>
                </a:lnTo>
                <a:lnTo>
                  <a:pt x="3279" y="2475"/>
                </a:lnTo>
                <a:lnTo>
                  <a:pt x="3276" y="2492"/>
                </a:lnTo>
                <a:lnTo>
                  <a:pt x="3269" y="2508"/>
                </a:lnTo>
                <a:lnTo>
                  <a:pt x="3260" y="2523"/>
                </a:lnTo>
                <a:lnTo>
                  <a:pt x="3248" y="2536"/>
                </a:lnTo>
                <a:lnTo>
                  <a:pt x="3233" y="2547"/>
                </a:lnTo>
                <a:lnTo>
                  <a:pt x="3217" y="2554"/>
                </a:lnTo>
                <a:lnTo>
                  <a:pt x="3200" y="2558"/>
                </a:lnTo>
                <a:lnTo>
                  <a:pt x="3107" y="2569"/>
                </a:lnTo>
                <a:lnTo>
                  <a:pt x="3096" y="2620"/>
                </a:lnTo>
                <a:lnTo>
                  <a:pt x="3080" y="2668"/>
                </a:lnTo>
                <a:lnTo>
                  <a:pt x="3153" y="2725"/>
                </a:lnTo>
                <a:lnTo>
                  <a:pt x="3168" y="2740"/>
                </a:lnTo>
                <a:lnTo>
                  <a:pt x="3180" y="2757"/>
                </a:lnTo>
                <a:lnTo>
                  <a:pt x="3187" y="2776"/>
                </a:lnTo>
                <a:lnTo>
                  <a:pt x="3189" y="2795"/>
                </a:lnTo>
                <a:lnTo>
                  <a:pt x="3188" y="2816"/>
                </a:lnTo>
                <a:lnTo>
                  <a:pt x="3181" y="2835"/>
                </a:lnTo>
                <a:lnTo>
                  <a:pt x="3170" y="2853"/>
                </a:lnTo>
                <a:lnTo>
                  <a:pt x="3066" y="2988"/>
                </a:lnTo>
                <a:lnTo>
                  <a:pt x="3051" y="3003"/>
                </a:lnTo>
                <a:lnTo>
                  <a:pt x="3034" y="3013"/>
                </a:lnTo>
                <a:lnTo>
                  <a:pt x="3015" y="3020"/>
                </a:lnTo>
                <a:lnTo>
                  <a:pt x="2995" y="3023"/>
                </a:lnTo>
                <a:lnTo>
                  <a:pt x="2975" y="3021"/>
                </a:lnTo>
                <a:lnTo>
                  <a:pt x="2956" y="3015"/>
                </a:lnTo>
                <a:lnTo>
                  <a:pt x="2939" y="3004"/>
                </a:lnTo>
                <a:lnTo>
                  <a:pt x="2863" y="2946"/>
                </a:lnTo>
                <a:lnTo>
                  <a:pt x="2823" y="2971"/>
                </a:lnTo>
                <a:lnTo>
                  <a:pt x="2781" y="2993"/>
                </a:lnTo>
                <a:lnTo>
                  <a:pt x="2794" y="3090"/>
                </a:lnTo>
                <a:lnTo>
                  <a:pt x="2794" y="3108"/>
                </a:lnTo>
                <a:lnTo>
                  <a:pt x="2791" y="3125"/>
                </a:lnTo>
                <a:lnTo>
                  <a:pt x="2785" y="3142"/>
                </a:lnTo>
                <a:lnTo>
                  <a:pt x="2775" y="3158"/>
                </a:lnTo>
                <a:lnTo>
                  <a:pt x="2763" y="3171"/>
                </a:lnTo>
                <a:lnTo>
                  <a:pt x="2749" y="3181"/>
                </a:lnTo>
                <a:lnTo>
                  <a:pt x="2733" y="3188"/>
                </a:lnTo>
                <a:lnTo>
                  <a:pt x="2715" y="3192"/>
                </a:lnTo>
                <a:lnTo>
                  <a:pt x="2535" y="3214"/>
                </a:lnTo>
                <a:lnTo>
                  <a:pt x="2512" y="3212"/>
                </a:lnTo>
                <a:lnTo>
                  <a:pt x="2492" y="3204"/>
                </a:lnTo>
                <a:lnTo>
                  <a:pt x="2475" y="3192"/>
                </a:lnTo>
                <a:lnTo>
                  <a:pt x="2460" y="3176"/>
                </a:lnTo>
                <a:lnTo>
                  <a:pt x="2450" y="3157"/>
                </a:lnTo>
                <a:lnTo>
                  <a:pt x="2445" y="3134"/>
                </a:lnTo>
                <a:lnTo>
                  <a:pt x="2433" y="3037"/>
                </a:lnTo>
                <a:lnTo>
                  <a:pt x="2386" y="3026"/>
                </a:lnTo>
                <a:lnTo>
                  <a:pt x="2339" y="3012"/>
                </a:lnTo>
                <a:lnTo>
                  <a:pt x="2277" y="3092"/>
                </a:lnTo>
                <a:lnTo>
                  <a:pt x="2263" y="3107"/>
                </a:lnTo>
                <a:lnTo>
                  <a:pt x="2246" y="3117"/>
                </a:lnTo>
                <a:lnTo>
                  <a:pt x="2227" y="3124"/>
                </a:lnTo>
                <a:lnTo>
                  <a:pt x="2207" y="3127"/>
                </a:lnTo>
                <a:lnTo>
                  <a:pt x="2187" y="3125"/>
                </a:lnTo>
                <a:lnTo>
                  <a:pt x="2167" y="3119"/>
                </a:lnTo>
                <a:lnTo>
                  <a:pt x="2150" y="3108"/>
                </a:lnTo>
                <a:lnTo>
                  <a:pt x="2015" y="3004"/>
                </a:lnTo>
                <a:lnTo>
                  <a:pt x="2002" y="2991"/>
                </a:lnTo>
                <a:lnTo>
                  <a:pt x="1992" y="2977"/>
                </a:lnTo>
                <a:lnTo>
                  <a:pt x="1985" y="2961"/>
                </a:lnTo>
                <a:lnTo>
                  <a:pt x="1981" y="2943"/>
                </a:lnTo>
                <a:lnTo>
                  <a:pt x="1980" y="2925"/>
                </a:lnTo>
                <a:lnTo>
                  <a:pt x="1983" y="2907"/>
                </a:lnTo>
                <a:lnTo>
                  <a:pt x="1990" y="2891"/>
                </a:lnTo>
                <a:lnTo>
                  <a:pt x="1999" y="2875"/>
                </a:lnTo>
                <a:lnTo>
                  <a:pt x="2060" y="2796"/>
                </a:lnTo>
                <a:lnTo>
                  <a:pt x="2034" y="2754"/>
                </a:lnTo>
                <a:lnTo>
                  <a:pt x="2011" y="2710"/>
                </a:lnTo>
                <a:lnTo>
                  <a:pt x="1899" y="2724"/>
                </a:lnTo>
                <a:lnTo>
                  <a:pt x="1877" y="2721"/>
                </a:lnTo>
                <a:lnTo>
                  <a:pt x="1856" y="2713"/>
                </a:lnTo>
                <a:lnTo>
                  <a:pt x="1839" y="2701"/>
                </a:lnTo>
                <a:lnTo>
                  <a:pt x="1825" y="2684"/>
                </a:lnTo>
                <a:lnTo>
                  <a:pt x="1814" y="2665"/>
                </a:lnTo>
                <a:lnTo>
                  <a:pt x="1809" y="2643"/>
                </a:lnTo>
                <a:lnTo>
                  <a:pt x="1787" y="2474"/>
                </a:lnTo>
                <a:lnTo>
                  <a:pt x="1786" y="2455"/>
                </a:lnTo>
                <a:lnTo>
                  <a:pt x="1789" y="2438"/>
                </a:lnTo>
                <a:lnTo>
                  <a:pt x="1796" y="2422"/>
                </a:lnTo>
                <a:lnTo>
                  <a:pt x="1806" y="2406"/>
                </a:lnTo>
                <a:lnTo>
                  <a:pt x="1818" y="2393"/>
                </a:lnTo>
                <a:lnTo>
                  <a:pt x="1833" y="2383"/>
                </a:lnTo>
                <a:lnTo>
                  <a:pt x="1849" y="2376"/>
                </a:lnTo>
                <a:lnTo>
                  <a:pt x="1866" y="2372"/>
                </a:lnTo>
                <a:lnTo>
                  <a:pt x="1967" y="2359"/>
                </a:lnTo>
                <a:lnTo>
                  <a:pt x="1978" y="2313"/>
                </a:lnTo>
                <a:lnTo>
                  <a:pt x="1992" y="2268"/>
                </a:lnTo>
                <a:lnTo>
                  <a:pt x="1911" y="2205"/>
                </a:lnTo>
                <a:lnTo>
                  <a:pt x="1898" y="2192"/>
                </a:lnTo>
                <a:lnTo>
                  <a:pt x="1888" y="2178"/>
                </a:lnTo>
                <a:lnTo>
                  <a:pt x="1881" y="2162"/>
                </a:lnTo>
                <a:lnTo>
                  <a:pt x="1877" y="2144"/>
                </a:lnTo>
                <a:lnTo>
                  <a:pt x="1876" y="2127"/>
                </a:lnTo>
                <a:lnTo>
                  <a:pt x="1879" y="2109"/>
                </a:lnTo>
                <a:lnTo>
                  <a:pt x="1886" y="2092"/>
                </a:lnTo>
                <a:lnTo>
                  <a:pt x="1895" y="2076"/>
                </a:lnTo>
                <a:lnTo>
                  <a:pt x="1999" y="1941"/>
                </a:lnTo>
                <a:lnTo>
                  <a:pt x="2013" y="1927"/>
                </a:lnTo>
                <a:lnTo>
                  <a:pt x="2030" y="1916"/>
                </a:lnTo>
                <a:lnTo>
                  <a:pt x="2049" y="1910"/>
                </a:lnTo>
                <a:lnTo>
                  <a:pt x="2069" y="1907"/>
                </a:lnTo>
                <a:lnTo>
                  <a:pt x="2090" y="1909"/>
                </a:lnTo>
                <a:lnTo>
                  <a:pt x="2109" y="1915"/>
                </a:lnTo>
                <a:lnTo>
                  <a:pt x="2127" y="1925"/>
                </a:lnTo>
                <a:lnTo>
                  <a:pt x="2206" y="1986"/>
                </a:lnTo>
                <a:lnTo>
                  <a:pt x="2248" y="1959"/>
                </a:lnTo>
                <a:lnTo>
                  <a:pt x="2293" y="1936"/>
                </a:lnTo>
                <a:lnTo>
                  <a:pt x="2281" y="1839"/>
                </a:lnTo>
                <a:lnTo>
                  <a:pt x="2280" y="1821"/>
                </a:lnTo>
                <a:lnTo>
                  <a:pt x="2283" y="1803"/>
                </a:lnTo>
                <a:lnTo>
                  <a:pt x="2290" y="1787"/>
                </a:lnTo>
                <a:lnTo>
                  <a:pt x="2299" y="1772"/>
                </a:lnTo>
                <a:lnTo>
                  <a:pt x="2312" y="1759"/>
                </a:lnTo>
                <a:lnTo>
                  <a:pt x="2326" y="1747"/>
                </a:lnTo>
                <a:lnTo>
                  <a:pt x="2342" y="1740"/>
                </a:lnTo>
                <a:lnTo>
                  <a:pt x="2361" y="1736"/>
                </a:lnTo>
                <a:lnTo>
                  <a:pt x="2540" y="1714"/>
                </a:lnTo>
                <a:close/>
                <a:moveTo>
                  <a:pt x="1190" y="832"/>
                </a:moveTo>
                <a:lnTo>
                  <a:pt x="1144" y="835"/>
                </a:lnTo>
                <a:lnTo>
                  <a:pt x="1099" y="844"/>
                </a:lnTo>
                <a:lnTo>
                  <a:pt x="1055" y="858"/>
                </a:lnTo>
                <a:lnTo>
                  <a:pt x="1018" y="875"/>
                </a:lnTo>
                <a:lnTo>
                  <a:pt x="983" y="897"/>
                </a:lnTo>
                <a:lnTo>
                  <a:pt x="950" y="922"/>
                </a:lnTo>
                <a:lnTo>
                  <a:pt x="921" y="951"/>
                </a:lnTo>
                <a:lnTo>
                  <a:pt x="895" y="982"/>
                </a:lnTo>
                <a:lnTo>
                  <a:pt x="873" y="1016"/>
                </a:lnTo>
                <a:lnTo>
                  <a:pt x="854" y="1053"/>
                </a:lnTo>
                <a:lnTo>
                  <a:pt x="838" y="1100"/>
                </a:lnTo>
                <a:lnTo>
                  <a:pt x="828" y="1146"/>
                </a:lnTo>
                <a:lnTo>
                  <a:pt x="824" y="1195"/>
                </a:lnTo>
                <a:lnTo>
                  <a:pt x="827" y="1242"/>
                </a:lnTo>
                <a:lnTo>
                  <a:pt x="836" y="1289"/>
                </a:lnTo>
                <a:lnTo>
                  <a:pt x="851" y="1335"/>
                </a:lnTo>
                <a:lnTo>
                  <a:pt x="869" y="1376"/>
                </a:lnTo>
                <a:lnTo>
                  <a:pt x="893" y="1414"/>
                </a:lnTo>
                <a:lnTo>
                  <a:pt x="920" y="1448"/>
                </a:lnTo>
                <a:lnTo>
                  <a:pt x="950" y="1478"/>
                </a:lnTo>
                <a:lnTo>
                  <a:pt x="985" y="1504"/>
                </a:lnTo>
                <a:lnTo>
                  <a:pt x="1022" y="1527"/>
                </a:lnTo>
                <a:lnTo>
                  <a:pt x="1061" y="1544"/>
                </a:lnTo>
                <a:lnTo>
                  <a:pt x="1103" y="1557"/>
                </a:lnTo>
                <a:lnTo>
                  <a:pt x="1146" y="1565"/>
                </a:lnTo>
                <a:lnTo>
                  <a:pt x="1190" y="1567"/>
                </a:lnTo>
                <a:lnTo>
                  <a:pt x="1236" y="1564"/>
                </a:lnTo>
                <a:lnTo>
                  <a:pt x="1282" y="1556"/>
                </a:lnTo>
                <a:lnTo>
                  <a:pt x="1326" y="1541"/>
                </a:lnTo>
                <a:lnTo>
                  <a:pt x="1364" y="1522"/>
                </a:lnTo>
                <a:lnTo>
                  <a:pt x="1400" y="1500"/>
                </a:lnTo>
                <a:lnTo>
                  <a:pt x="1432" y="1475"/>
                </a:lnTo>
                <a:lnTo>
                  <a:pt x="1461" y="1446"/>
                </a:lnTo>
                <a:lnTo>
                  <a:pt x="1486" y="1415"/>
                </a:lnTo>
                <a:lnTo>
                  <a:pt x="1508" y="1380"/>
                </a:lnTo>
                <a:lnTo>
                  <a:pt x="1527" y="1345"/>
                </a:lnTo>
                <a:lnTo>
                  <a:pt x="1540" y="1307"/>
                </a:lnTo>
                <a:lnTo>
                  <a:pt x="1550" y="1267"/>
                </a:lnTo>
                <a:lnTo>
                  <a:pt x="1555" y="1227"/>
                </a:lnTo>
                <a:lnTo>
                  <a:pt x="1556" y="1187"/>
                </a:lnTo>
                <a:lnTo>
                  <a:pt x="1553" y="1145"/>
                </a:lnTo>
                <a:lnTo>
                  <a:pt x="1544" y="1104"/>
                </a:lnTo>
                <a:lnTo>
                  <a:pt x="1531" y="1064"/>
                </a:lnTo>
                <a:lnTo>
                  <a:pt x="1511" y="1022"/>
                </a:lnTo>
                <a:lnTo>
                  <a:pt x="1487" y="985"/>
                </a:lnTo>
                <a:lnTo>
                  <a:pt x="1460" y="952"/>
                </a:lnTo>
                <a:lnTo>
                  <a:pt x="1430" y="921"/>
                </a:lnTo>
                <a:lnTo>
                  <a:pt x="1396" y="895"/>
                </a:lnTo>
                <a:lnTo>
                  <a:pt x="1359" y="873"/>
                </a:lnTo>
                <a:lnTo>
                  <a:pt x="1320" y="855"/>
                </a:lnTo>
                <a:lnTo>
                  <a:pt x="1278" y="842"/>
                </a:lnTo>
                <a:lnTo>
                  <a:pt x="1234" y="835"/>
                </a:lnTo>
                <a:lnTo>
                  <a:pt x="1190" y="832"/>
                </a:lnTo>
                <a:close/>
                <a:moveTo>
                  <a:pt x="1190" y="703"/>
                </a:moveTo>
                <a:lnTo>
                  <a:pt x="1240" y="706"/>
                </a:lnTo>
                <a:lnTo>
                  <a:pt x="1290" y="714"/>
                </a:lnTo>
                <a:lnTo>
                  <a:pt x="1337" y="726"/>
                </a:lnTo>
                <a:lnTo>
                  <a:pt x="1383" y="743"/>
                </a:lnTo>
                <a:lnTo>
                  <a:pt x="1426" y="763"/>
                </a:lnTo>
                <a:lnTo>
                  <a:pt x="1467" y="788"/>
                </a:lnTo>
                <a:lnTo>
                  <a:pt x="1505" y="817"/>
                </a:lnTo>
                <a:lnTo>
                  <a:pt x="1542" y="851"/>
                </a:lnTo>
                <a:lnTo>
                  <a:pt x="1574" y="887"/>
                </a:lnTo>
                <a:lnTo>
                  <a:pt x="1603" y="927"/>
                </a:lnTo>
                <a:lnTo>
                  <a:pt x="1628" y="970"/>
                </a:lnTo>
                <a:lnTo>
                  <a:pt x="1649" y="1016"/>
                </a:lnTo>
                <a:lnTo>
                  <a:pt x="1665" y="1064"/>
                </a:lnTo>
                <a:lnTo>
                  <a:pt x="1676" y="1112"/>
                </a:lnTo>
                <a:lnTo>
                  <a:pt x="1682" y="1161"/>
                </a:lnTo>
                <a:lnTo>
                  <a:pt x="1683" y="1210"/>
                </a:lnTo>
                <a:lnTo>
                  <a:pt x="1680" y="1257"/>
                </a:lnTo>
                <a:lnTo>
                  <a:pt x="1672" y="1305"/>
                </a:lnTo>
                <a:lnTo>
                  <a:pt x="1660" y="1350"/>
                </a:lnTo>
                <a:lnTo>
                  <a:pt x="1643" y="1395"/>
                </a:lnTo>
                <a:lnTo>
                  <a:pt x="1623" y="1438"/>
                </a:lnTo>
                <a:lnTo>
                  <a:pt x="1598" y="1478"/>
                </a:lnTo>
                <a:lnTo>
                  <a:pt x="1569" y="1516"/>
                </a:lnTo>
                <a:lnTo>
                  <a:pt x="1537" y="1552"/>
                </a:lnTo>
                <a:lnTo>
                  <a:pt x="1500" y="1584"/>
                </a:lnTo>
                <a:lnTo>
                  <a:pt x="1461" y="1613"/>
                </a:lnTo>
                <a:lnTo>
                  <a:pt x="1419" y="1638"/>
                </a:lnTo>
                <a:lnTo>
                  <a:pt x="1373" y="1660"/>
                </a:lnTo>
                <a:lnTo>
                  <a:pt x="1329" y="1675"/>
                </a:lnTo>
                <a:lnTo>
                  <a:pt x="1284" y="1686"/>
                </a:lnTo>
                <a:lnTo>
                  <a:pt x="1237" y="1693"/>
                </a:lnTo>
                <a:lnTo>
                  <a:pt x="1190" y="1695"/>
                </a:lnTo>
                <a:lnTo>
                  <a:pt x="1140" y="1693"/>
                </a:lnTo>
                <a:lnTo>
                  <a:pt x="1091" y="1685"/>
                </a:lnTo>
                <a:lnTo>
                  <a:pt x="1044" y="1673"/>
                </a:lnTo>
                <a:lnTo>
                  <a:pt x="998" y="1657"/>
                </a:lnTo>
                <a:lnTo>
                  <a:pt x="954" y="1635"/>
                </a:lnTo>
                <a:lnTo>
                  <a:pt x="913" y="1610"/>
                </a:lnTo>
                <a:lnTo>
                  <a:pt x="875" y="1581"/>
                </a:lnTo>
                <a:lnTo>
                  <a:pt x="839" y="1548"/>
                </a:lnTo>
                <a:lnTo>
                  <a:pt x="807" y="1511"/>
                </a:lnTo>
                <a:lnTo>
                  <a:pt x="778" y="1472"/>
                </a:lnTo>
                <a:lnTo>
                  <a:pt x="753" y="1429"/>
                </a:lnTo>
                <a:lnTo>
                  <a:pt x="733" y="1382"/>
                </a:lnTo>
                <a:lnTo>
                  <a:pt x="715" y="1329"/>
                </a:lnTo>
                <a:lnTo>
                  <a:pt x="703" y="1275"/>
                </a:lnTo>
                <a:lnTo>
                  <a:pt x="698" y="1220"/>
                </a:lnTo>
                <a:lnTo>
                  <a:pt x="699" y="1165"/>
                </a:lnTo>
                <a:lnTo>
                  <a:pt x="706" y="1110"/>
                </a:lnTo>
                <a:lnTo>
                  <a:pt x="719" y="1056"/>
                </a:lnTo>
                <a:lnTo>
                  <a:pt x="738" y="1003"/>
                </a:lnTo>
                <a:lnTo>
                  <a:pt x="759" y="959"/>
                </a:lnTo>
                <a:lnTo>
                  <a:pt x="785" y="917"/>
                </a:lnTo>
                <a:lnTo>
                  <a:pt x="814" y="879"/>
                </a:lnTo>
                <a:lnTo>
                  <a:pt x="846" y="844"/>
                </a:lnTo>
                <a:lnTo>
                  <a:pt x="882" y="812"/>
                </a:lnTo>
                <a:lnTo>
                  <a:pt x="921" y="784"/>
                </a:lnTo>
                <a:lnTo>
                  <a:pt x="963" y="759"/>
                </a:lnTo>
                <a:lnTo>
                  <a:pt x="1008" y="739"/>
                </a:lnTo>
                <a:lnTo>
                  <a:pt x="1053" y="724"/>
                </a:lnTo>
                <a:lnTo>
                  <a:pt x="1098" y="713"/>
                </a:lnTo>
                <a:lnTo>
                  <a:pt x="1143" y="705"/>
                </a:lnTo>
                <a:lnTo>
                  <a:pt x="1190" y="703"/>
                </a:lnTo>
                <a:close/>
                <a:moveTo>
                  <a:pt x="913" y="134"/>
                </a:moveTo>
                <a:lnTo>
                  <a:pt x="677" y="227"/>
                </a:lnTo>
                <a:lnTo>
                  <a:pt x="782" y="492"/>
                </a:lnTo>
                <a:lnTo>
                  <a:pt x="740" y="520"/>
                </a:lnTo>
                <a:lnTo>
                  <a:pt x="694" y="554"/>
                </a:lnTo>
                <a:lnTo>
                  <a:pt x="649" y="592"/>
                </a:lnTo>
                <a:lnTo>
                  <a:pt x="608" y="632"/>
                </a:lnTo>
                <a:lnTo>
                  <a:pt x="570" y="675"/>
                </a:lnTo>
                <a:lnTo>
                  <a:pt x="535" y="722"/>
                </a:lnTo>
                <a:lnTo>
                  <a:pt x="506" y="764"/>
                </a:lnTo>
                <a:lnTo>
                  <a:pt x="241" y="650"/>
                </a:lnTo>
                <a:lnTo>
                  <a:pt x="141" y="885"/>
                </a:lnTo>
                <a:lnTo>
                  <a:pt x="406" y="1000"/>
                </a:lnTo>
                <a:lnTo>
                  <a:pt x="397" y="1049"/>
                </a:lnTo>
                <a:lnTo>
                  <a:pt x="387" y="1119"/>
                </a:lnTo>
                <a:lnTo>
                  <a:pt x="384" y="1189"/>
                </a:lnTo>
                <a:lnTo>
                  <a:pt x="386" y="1257"/>
                </a:lnTo>
                <a:lnTo>
                  <a:pt x="394" y="1327"/>
                </a:lnTo>
                <a:lnTo>
                  <a:pt x="402" y="1377"/>
                </a:lnTo>
                <a:lnTo>
                  <a:pt x="132" y="1485"/>
                </a:lnTo>
                <a:lnTo>
                  <a:pt x="227" y="1722"/>
                </a:lnTo>
                <a:lnTo>
                  <a:pt x="497" y="1614"/>
                </a:lnTo>
                <a:lnTo>
                  <a:pt x="526" y="1657"/>
                </a:lnTo>
                <a:lnTo>
                  <a:pt x="559" y="1703"/>
                </a:lnTo>
                <a:lnTo>
                  <a:pt x="595" y="1746"/>
                </a:lnTo>
                <a:lnTo>
                  <a:pt x="635" y="1787"/>
                </a:lnTo>
                <a:lnTo>
                  <a:pt x="677" y="1825"/>
                </a:lnTo>
                <a:lnTo>
                  <a:pt x="724" y="1860"/>
                </a:lnTo>
                <a:lnTo>
                  <a:pt x="765" y="1891"/>
                </a:lnTo>
                <a:lnTo>
                  <a:pt x="651" y="2156"/>
                </a:lnTo>
                <a:lnTo>
                  <a:pt x="885" y="2258"/>
                </a:lnTo>
                <a:lnTo>
                  <a:pt x="999" y="1991"/>
                </a:lnTo>
                <a:lnTo>
                  <a:pt x="1049" y="2001"/>
                </a:lnTo>
                <a:lnTo>
                  <a:pt x="1119" y="2010"/>
                </a:lnTo>
                <a:lnTo>
                  <a:pt x="1188" y="2014"/>
                </a:lnTo>
                <a:lnTo>
                  <a:pt x="1259" y="2012"/>
                </a:lnTo>
                <a:lnTo>
                  <a:pt x="1328" y="2004"/>
                </a:lnTo>
                <a:lnTo>
                  <a:pt x="1378" y="1996"/>
                </a:lnTo>
                <a:lnTo>
                  <a:pt x="1482" y="2259"/>
                </a:lnTo>
                <a:lnTo>
                  <a:pt x="1719" y="2165"/>
                </a:lnTo>
                <a:lnTo>
                  <a:pt x="1615" y="1901"/>
                </a:lnTo>
                <a:lnTo>
                  <a:pt x="1657" y="1872"/>
                </a:lnTo>
                <a:lnTo>
                  <a:pt x="1701" y="1839"/>
                </a:lnTo>
                <a:lnTo>
                  <a:pt x="1743" y="1804"/>
                </a:lnTo>
                <a:lnTo>
                  <a:pt x="1782" y="1766"/>
                </a:lnTo>
                <a:lnTo>
                  <a:pt x="1820" y="1724"/>
                </a:lnTo>
                <a:lnTo>
                  <a:pt x="1854" y="1680"/>
                </a:lnTo>
                <a:lnTo>
                  <a:pt x="1884" y="1638"/>
                </a:lnTo>
                <a:lnTo>
                  <a:pt x="2140" y="1748"/>
                </a:lnTo>
                <a:lnTo>
                  <a:pt x="2240" y="1514"/>
                </a:lnTo>
                <a:lnTo>
                  <a:pt x="1987" y="1404"/>
                </a:lnTo>
                <a:lnTo>
                  <a:pt x="1996" y="1354"/>
                </a:lnTo>
                <a:lnTo>
                  <a:pt x="2007" y="1281"/>
                </a:lnTo>
                <a:lnTo>
                  <a:pt x="2012" y="1210"/>
                </a:lnTo>
                <a:lnTo>
                  <a:pt x="2010" y="1138"/>
                </a:lnTo>
                <a:lnTo>
                  <a:pt x="2001" y="1067"/>
                </a:lnTo>
                <a:lnTo>
                  <a:pt x="1993" y="1015"/>
                </a:lnTo>
                <a:lnTo>
                  <a:pt x="2248" y="913"/>
                </a:lnTo>
                <a:lnTo>
                  <a:pt x="2154" y="676"/>
                </a:lnTo>
                <a:lnTo>
                  <a:pt x="1900" y="778"/>
                </a:lnTo>
                <a:lnTo>
                  <a:pt x="1871" y="736"/>
                </a:lnTo>
                <a:lnTo>
                  <a:pt x="1838" y="690"/>
                </a:lnTo>
                <a:lnTo>
                  <a:pt x="1802" y="647"/>
                </a:lnTo>
                <a:lnTo>
                  <a:pt x="1762" y="607"/>
                </a:lnTo>
                <a:lnTo>
                  <a:pt x="1721" y="569"/>
                </a:lnTo>
                <a:lnTo>
                  <a:pt x="1676" y="535"/>
                </a:lnTo>
                <a:lnTo>
                  <a:pt x="1635" y="505"/>
                </a:lnTo>
                <a:lnTo>
                  <a:pt x="1744" y="249"/>
                </a:lnTo>
                <a:lnTo>
                  <a:pt x="1511" y="148"/>
                </a:lnTo>
                <a:lnTo>
                  <a:pt x="1402" y="403"/>
                </a:lnTo>
                <a:lnTo>
                  <a:pt x="1352" y="393"/>
                </a:lnTo>
                <a:lnTo>
                  <a:pt x="1281" y="383"/>
                </a:lnTo>
                <a:lnTo>
                  <a:pt x="1209" y="379"/>
                </a:lnTo>
                <a:lnTo>
                  <a:pt x="1139" y="381"/>
                </a:lnTo>
                <a:lnTo>
                  <a:pt x="1069" y="389"/>
                </a:lnTo>
                <a:lnTo>
                  <a:pt x="1018" y="397"/>
                </a:lnTo>
                <a:lnTo>
                  <a:pt x="913" y="134"/>
                </a:lnTo>
                <a:close/>
                <a:moveTo>
                  <a:pt x="925" y="0"/>
                </a:moveTo>
                <a:lnTo>
                  <a:pt x="946" y="3"/>
                </a:lnTo>
                <a:lnTo>
                  <a:pt x="967" y="10"/>
                </a:lnTo>
                <a:lnTo>
                  <a:pt x="986" y="20"/>
                </a:lnTo>
                <a:lnTo>
                  <a:pt x="1002" y="34"/>
                </a:lnTo>
                <a:lnTo>
                  <a:pt x="1016" y="50"/>
                </a:lnTo>
                <a:lnTo>
                  <a:pt x="1026" y="69"/>
                </a:lnTo>
                <a:lnTo>
                  <a:pt x="1099" y="256"/>
                </a:lnTo>
                <a:lnTo>
                  <a:pt x="1174" y="251"/>
                </a:lnTo>
                <a:lnTo>
                  <a:pt x="1250" y="252"/>
                </a:lnTo>
                <a:lnTo>
                  <a:pt x="1325" y="259"/>
                </a:lnTo>
                <a:lnTo>
                  <a:pt x="1401" y="81"/>
                </a:lnTo>
                <a:lnTo>
                  <a:pt x="1412" y="62"/>
                </a:lnTo>
                <a:lnTo>
                  <a:pt x="1426" y="46"/>
                </a:lnTo>
                <a:lnTo>
                  <a:pt x="1442" y="33"/>
                </a:lnTo>
                <a:lnTo>
                  <a:pt x="1461" y="23"/>
                </a:lnTo>
                <a:lnTo>
                  <a:pt x="1482" y="17"/>
                </a:lnTo>
                <a:lnTo>
                  <a:pt x="1503" y="15"/>
                </a:lnTo>
                <a:lnTo>
                  <a:pt x="1525" y="17"/>
                </a:lnTo>
                <a:lnTo>
                  <a:pt x="1546" y="24"/>
                </a:lnTo>
                <a:lnTo>
                  <a:pt x="1812" y="139"/>
                </a:lnTo>
                <a:lnTo>
                  <a:pt x="1831" y="149"/>
                </a:lnTo>
                <a:lnTo>
                  <a:pt x="1847" y="163"/>
                </a:lnTo>
                <a:lnTo>
                  <a:pt x="1860" y="180"/>
                </a:lnTo>
                <a:lnTo>
                  <a:pt x="1870" y="199"/>
                </a:lnTo>
                <a:lnTo>
                  <a:pt x="1876" y="220"/>
                </a:lnTo>
                <a:lnTo>
                  <a:pt x="1878" y="242"/>
                </a:lnTo>
                <a:lnTo>
                  <a:pt x="1875" y="263"/>
                </a:lnTo>
                <a:lnTo>
                  <a:pt x="1869" y="284"/>
                </a:lnTo>
                <a:lnTo>
                  <a:pt x="1792" y="462"/>
                </a:lnTo>
                <a:lnTo>
                  <a:pt x="1834" y="499"/>
                </a:lnTo>
                <a:lnTo>
                  <a:pt x="1874" y="537"/>
                </a:lnTo>
                <a:lnTo>
                  <a:pt x="1911" y="578"/>
                </a:lnTo>
                <a:lnTo>
                  <a:pt x="1946" y="622"/>
                </a:lnTo>
                <a:lnTo>
                  <a:pt x="2123" y="550"/>
                </a:lnTo>
                <a:lnTo>
                  <a:pt x="2144" y="544"/>
                </a:lnTo>
                <a:lnTo>
                  <a:pt x="2166" y="543"/>
                </a:lnTo>
                <a:lnTo>
                  <a:pt x="2187" y="546"/>
                </a:lnTo>
                <a:lnTo>
                  <a:pt x="2207" y="552"/>
                </a:lnTo>
                <a:lnTo>
                  <a:pt x="2226" y="562"/>
                </a:lnTo>
                <a:lnTo>
                  <a:pt x="2242" y="576"/>
                </a:lnTo>
                <a:lnTo>
                  <a:pt x="2255" y="593"/>
                </a:lnTo>
                <a:lnTo>
                  <a:pt x="2266" y="613"/>
                </a:lnTo>
                <a:lnTo>
                  <a:pt x="2373" y="882"/>
                </a:lnTo>
                <a:lnTo>
                  <a:pt x="2379" y="903"/>
                </a:lnTo>
                <a:lnTo>
                  <a:pt x="2381" y="925"/>
                </a:lnTo>
                <a:lnTo>
                  <a:pt x="2379" y="947"/>
                </a:lnTo>
                <a:lnTo>
                  <a:pt x="2372" y="967"/>
                </a:lnTo>
                <a:lnTo>
                  <a:pt x="2362" y="986"/>
                </a:lnTo>
                <a:lnTo>
                  <a:pt x="2348" y="1003"/>
                </a:lnTo>
                <a:lnTo>
                  <a:pt x="2330" y="1016"/>
                </a:lnTo>
                <a:lnTo>
                  <a:pt x="2311" y="1026"/>
                </a:lnTo>
                <a:lnTo>
                  <a:pt x="2135" y="1097"/>
                </a:lnTo>
                <a:lnTo>
                  <a:pt x="2139" y="1173"/>
                </a:lnTo>
                <a:lnTo>
                  <a:pt x="2138" y="1250"/>
                </a:lnTo>
                <a:lnTo>
                  <a:pt x="2131" y="1327"/>
                </a:lnTo>
                <a:lnTo>
                  <a:pt x="2306" y="1403"/>
                </a:lnTo>
                <a:lnTo>
                  <a:pt x="2325" y="1415"/>
                </a:lnTo>
                <a:lnTo>
                  <a:pt x="2342" y="1429"/>
                </a:lnTo>
                <a:lnTo>
                  <a:pt x="2356" y="1445"/>
                </a:lnTo>
                <a:lnTo>
                  <a:pt x="2365" y="1464"/>
                </a:lnTo>
                <a:lnTo>
                  <a:pt x="2371" y="1484"/>
                </a:lnTo>
                <a:lnTo>
                  <a:pt x="2373" y="1505"/>
                </a:lnTo>
                <a:lnTo>
                  <a:pt x="2371" y="1528"/>
                </a:lnTo>
                <a:lnTo>
                  <a:pt x="2364" y="1549"/>
                </a:lnTo>
                <a:lnTo>
                  <a:pt x="2249" y="1816"/>
                </a:lnTo>
                <a:lnTo>
                  <a:pt x="2239" y="1834"/>
                </a:lnTo>
                <a:lnTo>
                  <a:pt x="2225" y="1851"/>
                </a:lnTo>
                <a:lnTo>
                  <a:pt x="2208" y="1864"/>
                </a:lnTo>
                <a:lnTo>
                  <a:pt x="2189" y="1874"/>
                </a:lnTo>
                <a:lnTo>
                  <a:pt x="2169" y="1880"/>
                </a:lnTo>
                <a:lnTo>
                  <a:pt x="2148" y="1882"/>
                </a:lnTo>
                <a:lnTo>
                  <a:pt x="2126" y="1880"/>
                </a:lnTo>
                <a:lnTo>
                  <a:pt x="2106" y="1874"/>
                </a:lnTo>
                <a:lnTo>
                  <a:pt x="1926" y="1796"/>
                </a:lnTo>
                <a:lnTo>
                  <a:pt x="1878" y="1850"/>
                </a:lnTo>
                <a:lnTo>
                  <a:pt x="1826" y="1902"/>
                </a:lnTo>
                <a:lnTo>
                  <a:pt x="1770" y="1948"/>
                </a:lnTo>
                <a:lnTo>
                  <a:pt x="1844" y="2134"/>
                </a:lnTo>
                <a:lnTo>
                  <a:pt x="1850" y="2154"/>
                </a:lnTo>
                <a:lnTo>
                  <a:pt x="1852" y="2176"/>
                </a:lnTo>
                <a:lnTo>
                  <a:pt x="1849" y="2197"/>
                </a:lnTo>
                <a:lnTo>
                  <a:pt x="1843" y="2217"/>
                </a:lnTo>
                <a:lnTo>
                  <a:pt x="1832" y="2237"/>
                </a:lnTo>
                <a:lnTo>
                  <a:pt x="1819" y="2254"/>
                </a:lnTo>
                <a:lnTo>
                  <a:pt x="1802" y="2267"/>
                </a:lnTo>
                <a:lnTo>
                  <a:pt x="1782" y="2277"/>
                </a:lnTo>
                <a:lnTo>
                  <a:pt x="1513" y="2385"/>
                </a:lnTo>
                <a:lnTo>
                  <a:pt x="1493" y="2391"/>
                </a:lnTo>
                <a:lnTo>
                  <a:pt x="1472" y="2393"/>
                </a:lnTo>
                <a:lnTo>
                  <a:pt x="1450" y="2390"/>
                </a:lnTo>
                <a:lnTo>
                  <a:pt x="1430" y="2384"/>
                </a:lnTo>
                <a:lnTo>
                  <a:pt x="1411" y="2374"/>
                </a:lnTo>
                <a:lnTo>
                  <a:pt x="1394" y="2360"/>
                </a:lnTo>
                <a:lnTo>
                  <a:pt x="1381" y="2343"/>
                </a:lnTo>
                <a:lnTo>
                  <a:pt x="1371" y="2323"/>
                </a:lnTo>
                <a:lnTo>
                  <a:pt x="1297" y="2137"/>
                </a:lnTo>
                <a:lnTo>
                  <a:pt x="1223" y="2142"/>
                </a:lnTo>
                <a:lnTo>
                  <a:pt x="1150" y="2141"/>
                </a:lnTo>
                <a:lnTo>
                  <a:pt x="1076" y="2134"/>
                </a:lnTo>
                <a:lnTo>
                  <a:pt x="995" y="2324"/>
                </a:lnTo>
                <a:lnTo>
                  <a:pt x="985" y="2344"/>
                </a:lnTo>
                <a:lnTo>
                  <a:pt x="971" y="2360"/>
                </a:lnTo>
                <a:lnTo>
                  <a:pt x="953" y="2373"/>
                </a:lnTo>
                <a:lnTo>
                  <a:pt x="934" y="2382"/>
                </a:lnTo>
                <a:lnTo>
                  <a:pt x="914" y="2388"/>
                </a:lnTo>
                <a:lnTo>
                  <a:pt x="893" y="2391"/>
                </a:lnTo>
                <a:lnTo>
                  <a:pt x="871" y="2389"/>
                </a:lnTo>
                <a:lnTo>
                  <a:pt x="851" y="2382"/>
                </a:lnTo>
                <a:lnTo>
                  <a:pt x="585" y="2267"/>
                </a:lnTo>
                <a:lnTo>
                  <a:pt x="566" y="2257"/>
                </a:lnTo>
                <a:lnTo>
                  <a:pt x="549" y="2243"/>
                </a:lnTo>
                <a:lnTo>
                  <a:pt x="536" y="2226"/>
                </a:lnTo>
                <a:lnTo>
                  <a:pt x="526" y="2206"/>
                </a:lnTo>
                <a:lnTo>
                  <a:pt x="520" y="2185"/>
                </a:lnTo>
                <a:lnTo>
                  <a:pt x="518" y="2164"/>
                </a:lnTo>
                <a:lnTo>
                  <a:pt x="521" y="2143"/>
                </a:lnTo>
                <a:lnTo>
                  <a:pt x="527" y="2122"/>
                </a:lnTo>
                <a:lnTo>
                  <a:pt x="608" y="1933"/>
                </a:lnTo>
                <a:lnTo>
                  <a:pt x="565" y="1896"/>
                </a:lnTo>
                <a:lnTo>
                  <a:pt x="524" y="1856"/>
                </a:lnTo>
                <a:lnTo>
                  <a:pt x="486" y="1815"/>
                </a:lnTo>
                <a:lnTo>
                  <a:pt x="451" y="1771"/>
                </a:lnTo>
                <a:lnTo>
                  <a:pt x="258" y="1848"/>
                </a:lnTo>
                <a:lnTo>
                  <a:pt x="237" y="1854"/>
                </a:lnTo>
                <a:lnTo>
                  <a:pt x="215" y="1855"/>
                </a:lnTo>
                <a:lnTo>
                  <a:pt x="194" y="1853"/>
                </a:lnTo>
                <a:lnTo>
                  <a:pt x="174" y="1846"/>
                </a:lnTo>
                <a:lnTo>
                  <a:pt x="156" y="1836"/>
                </a:lnTo>
                <a:lnTo>
                  <a:pt x="139" y="1822"/>
                </a:lnTo>
                <a:lnTo>
                  <a:pt x="125" y="1806"/>
                </a:lnTo>
                <a:lnTo>
                  <a:pt x="115" y="1787"/>
                </a:lnTo>
                <a:lnTo>
                  <a:pt x="8" y="1516"/>
                </a:lnTo>
                <a:lnTo>
                  <a:pt x="2" y="1495"/>
                </a:lnTo>
                <a:lnTo>
                  <a:pt x="0" y="1474"/>
                </a:lnTo>
                <a:lnTo>
                  <a:pt x="0" y="1474"/>
                </a:lnTo>
                <a:lnTo>
                  <a:pt x="2" y="1453"/>
                </a:lnTo>
                <a:lnTo>
                  <a:pt x="9" y="1432"/>
                </a:lnTo>
                <a:lnTo>
                  <a:pt x="19" y="1413"/>
                </a:lnTo>
                <a:lnTo>
                  <a:pt x="33" y="1396"/>
                </a:lnTo>
                <a:lnTo>
                  <a:pt x="50" y="1382"/>
                </a:lnTo>
                <a:lnTo>
                  <a:pt x="69" y="1372"/>
                </a:lnTo>
                <a:lnTo>
                  <a:pt x="262" y="1296"/>
                </a:lnTo>
                <a:lnTo>
                  <a:pt x="257" y="1223"/>
                </a:lnTo>
                <a:lnTo>
                  <a:pt x="258" y="1150"/>
                </a:lnTo>
                <a:lnTo>
                  <a:pt x="264" y="1078"/>
                </a:lnTo>
                <a:lnTo>
                  <a:pt x="74" y="995"/>
                </a:lnTo>
                <a:lnTo>
                  <a:pt x="55" y="985"/>
                </a:lnTo>
                <a:lnTo>
                  <a:pt x="38" y="971"/>
                </a:lnTo>
                <a:lnTo>
                  <a:pt x="25" y="954"/>
                </a:lnTo>
                <a:lnTo>
                  <a:pt x="16" y="934"/>
                </a:lnTo>
                <a:lnTo>
                  <a:pt x="10" y="914"/>
                </a:lnTo>
                <a:lnTo>
                  <a:pt x="8" y="893"/>
                </a:lnTo>
                <a:lnTo>
                  <a:pt x="10" y="872"/>
                </a:lnTo>
                <a:lnTo>
                  <a:pt x="17" y="850"/>
                </a:lnTo>
                <a:lnTo>
                  <a:pt x="131" y="583"/>
                </a:lnTo>
                <a:lnTo>
                  <a:pt x="142" y="564"/>
                </a:lnTo>
                <a:lnTo>
                  <a:pt x="157" y="547"/>
                </a:lnTo>
                <a:lnTo>
                  <a:pt x="173" y="534"/>
                </a:lnTo>
                <a:lnTo>
                  <a:pt x="192" y="525"/>
                </a:lnTo>
                <a:lnTo>
                  <a:pt x="213" y="519"/>
                </a:lnTo>
                <a:lnTo>
                  <a:pt x="234" y="517"/>
                </a:lnTo>
                <a:lnTo>
                  <a:pt x="255" y="519"/>
                </a:lnTo>
                <a:lnTo>
                  <a:pt x="276" y="525"/>
                </a:lnTo>
                <a:lnTo>
                  <a:pt x="463" y="606"/>
                </a:lnTo>
                <a:lnTo>
                  <a:pt x="500" y="562"/>
                </a:lnTo>
                <a:lnTo>
                  <a:pt x="539" y="520"/>
                </a:lnTo>
                <a:lnTo>
                  <a:pt x="581" y="482"/>
                </a:lnTo>
                <a:lnTo>
                  <a:pt x="626" y="444"/>
                </a:lnTo>
                <a:lnTo>
                  <a:pt x="553" y="259"/>
                </a:lnTo>
                <a:lnTo>
                  <a:pt x="547" y="237"/>
                </a:lnTo>
                <a:lnTo>
                  <a:pt x="545" y="216"/>
                </a:lnTo>
                <a:lnTo>
                  <a:pt x="547" y="195"/>
                </a:lnTo>
                <a:lnTo>
                  <a:pt x="554" y="174"/>
                </a:lnTo>
                <a:lnTo>
                  <a:pt x="564" y="156"/>
                </a:lnTo>
                <a:lnTo>
                  <a:pt x="578" y="139"/>
                </a:lnTo>
                <a:lnTo>
                  <a:pt x="594" y="126"/>
                </a:lnTo>
                <a:lnTo>
                  <a:pt x="614" y="115"/>
                </a:lnTo>
                <a:lnTo>
                  <a:pt x="883" y="7"/>
                </a:lnTo>
                <a:lnTo>
                  <a:pt x="904" y="1"/>
                </a:lnTo>
                <a:lnTo>
                  <a:pt x="925" y="0"/>
                </a:lnTo>
                <a:close/>
              </a:path>
            </a:pathLst>
          </a:custGeom>
          <a:solidFill>
            <a:srgbClr val="0E6ED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nvGrpSpPr>
          <p:cNvPr id="14" name="Grupa 213">
            <a:extLst>
              <a:ext uri="{FF2B5EF4-FFF2-40B4-BE49-F238E27FC236}">
                <a16:creationId xmlns:a16="http://schemas.microsoft.com/office/drawing/2014/main" id="{E1508FEA-1E0D-4B62-B0B2-CFC4B848740D}"/>
              </a:ext>
            </a:extLst>
          </p:cNvPr>
          <p:cNvGrpSpPr/>
          <p:nvPr/>
        </p:nvGrpSpPr>
        <p:grpSpPr>
          <a:xfrm>
            <a:off x="8579725" y="1828115"/>
            <a:ext cx="592583" cy="592583"/>
            <a:chOff x="7000875" y="2173288"/>
            <a:chExt cx="508000" cy="508000"/>
          </a:xfrm>
          <a:solidFill>
            <a:srgbClr val="0E6EDF"/>
          </a:solidFill>
        </p:grpSpPr>
        <p:sp>
          <p:nvSpPr>
            <p:cNvPr id="15" name="Rectangle 67">
              <a:extLst>
                <a:ext uri="{FF2B5EF4-FFF2-40B4-BE49-F238E27FC236}">
                  <a16:creationId xmlns:a16="http://schemas.microsoft.com/office/drawing/2014/main" id="{0373734A-C664-4483-9500-7A10090D65EE}"/>
                </a:ext>
              </a:extLst>
            </p:cNvPr>
            <p:cNvSpPr>
              <a:spLocks noChangeArrowheads="1"/>
            </p:cNvSpPr>
            <p:nvPr/>
          </p:nvSpPr>
          <p:spPr bwMode="auto">
            <a:xfrm>
              <a:off x="7380288" y="2217738"/>
              <a:ext cx="22225" cy="206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16" name="Rectangle 68">
              <a:extLst>
                <a:ext uri="{FF2B5EF4-FFF2-40B4-BE49-F238E27FC236}">
                  <a16:creationId xmlns:a16="http://schemas.microsoft.com/office/drawing/2014/main" id="{57185A17-91C3-4D6C-847C-C3453560CD32}"/>
                </a:ext>
              </a:extLst>
            </p:cNvPr>
            <p:cNvSpPr>
              <a:spLocks noChangeArrowheads="1"/>
            </p:cNvSpPr>
            <p:nvPr/>
          </p:nvSpPr>
          <p:spPr bwMode="auto">
            <a:xfrm>
              <a:off x="7326313" y="2217738"/>
              <a:ext cx="20638" cy="206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17" name="Rectangle 69">
              <a:extLst>
                <a:ext uri="{FF2B5EF4-FFF2-40B4-BE49-F238E27FC236}">
                  <a16:creationId xmlns:a16="http://schemas.microsoft.com/office/drawing/2014/main" id="{51511C16-BCD6-4654-B1ED-5C7C9FAAD1C3}"/>
                </a:ext>
              </a:extLst>
            </p:cNvPr>
            <p:cNvSpPr>
              <a:spLocks noChangeArrowheads="1"/>
            </p:cNvSpPr>
            <p:nvPr/>
          </p:nvSpPr>
          <p:spPr bwMode="auto">
            <a:xfrm>
              <a:off x="7272338" y="2217738"/>
              <a:ext cx="20638" cy="206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sp>
          <p:nvSpPr>
            <p:cNvPr id="18" name="Freeform 70">
              <a:extLst>
                <a:ext uri="{FF2B5EF4-FFF2-40B4-BE49-F238E27FC236}">
                  <a16:creationId xmlns:a16="http://schemas.microsoft.com/office/drawing/2014/main" id="{5E807140-8B7F-4C9F-9B4A-1EB37189347F}"/>
                </a:ext>
              </a:extLst>
            </p:cNvPr>
            <p:cNvSpPr>
              <a:spLocks/>
            </p:cNvSpPr>
            <p:nvPr/>
          </p:nvSpPr>
          <p:spPr bwMode="auto">
            <a:xfrm>
              <a:off x="7129463" y="2338388"/>
              <a:ext cx="74613" cy="77788"/>
            </a:xfrm>
            <a:custGeom>
              <a:avLst/>
              <a:gdLst>
                <a:gd name="T0" fmla="*/ 518 w 518"/>
                <a:gd name="T1" fmla="*/ 0 h 539"/>
                <a:gd name="T2" fmla="*/ 518 w 518"/>
                <a:gd name="T3" fmla="*/ 96 h 539"/>
                <a:gd name="T4" fmla="*/ 105 w 518"/>
                <a:gd name="T5" fmla="*/ 269 h 539"/>
                <a:gd name="T6" fmla="*/ 518 w 518"/>
                <a:gd name="T7" fmla="*/ 442 h 539"/>
                <a:gd name="T8" fmla="*/ 518 w 518"/>
                <a:gd name="T9" fmla="*/ 539 h 539"/>
                <a:gd name="T10" fmla="*/ 0 w 518"/>
                <a:gd name="T11" fmla="*/ 307 h 539"/>
                <a:gd name="T12" fmla="*/ 0 w 518"/>
                <a:gd name="T13" fmla="*/ 216 h 539"/>
                <a:gd name="T14" fmla="*/ 518 w 518"/>
                <a:gd name="T15" fmla="*/ 0 h 5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8" h="539">
                  <a:moveTo>
                    <a:pt x="518" y="0"/>
                  </a:moveTo>
                  <a:lnTo>
                    <a:pt x="518" y="96"/>
                  </a:lnTo>
                  <a:lnTo>
                    <a:pt x="105" y="269"/>
                  </a:lnTo>
                  <a:lnTo>
                    <a:pt x="518" y="442"/>
                  </a:lnTo>
                  <a:lnTo>
                    <a:pt x="518" y="539"/>
                  </a:lnTo>
                  <a:lnTo>
                    <a:pt x="0" y="307"/>
                  </a:lnTo>
                  <a:lnTo>
                    <a:pt x="0" y="216"/>
                  </a:lnTo>
                  <a:lnTo>
                    <a:pt x="5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19" name="Freeform 71">
              <a:extLst>
                <a:ext uri="{FF2B5EF4-FFF2-40B4-BE49-F238E27FC236}">
                  <a16:creationId xmlns:a16="http://schemas.microsoft.com/office/drawing/2014/main" id="{B45A2DE7-E7FD-448F-8229-1821E8DDABFB}"/>
                </a:ext>
              </a:extLst>
            </p:cNvPr>
            <p:cNvSpPr>
              <a:spLocks/>
            </p:cNvSpPr>
            <p:nvPr/>
          </p:nvSpPr>
          <p:spPr bwMode="auto">
            <a:xfrm>
              <a:off x="7212013" y="2316163"/>
              <a:ext cx="42863" cy="115888"/>
            </a:xfrm>
            <a:custGeom>
              <a:avLst/>
              <a:gdLst>
                <a:gd name="T0" fmla="*/ 225 w 300"/>
                <a:gd name="T1" fmla="*/ 0 h 810"/>
                <a:gd name="T2" fmla="*/ 300 w 300"/>
                <a:gd name="T3" fmla="*/ 0 h 810"/>
                <a:gd name="T4" fmla="*/ 76 w 300"/>
                <a:gd name="T5" fmla="*/ 810 h 810"/>
                <a:gd name="T6" fmla="*/ 0 w 300"/>
                <a:gd name="T7" fmla="*/ 810 h 810"/>
                <a:gd name="T8" fmla="*/ 225 w 300"/>
                <a:gd name="T9" fmla="*/ 0 h 810"/>
              </a:gdLst>
              <a:ahLst/>
              <a:cxnLst>
                <a:cxn ang="0">
                  <a:pos x="T0" y="T1"/>
                </a:cxn>
                <a:cxn ang="0">
                  <a:pos x="T2" y="T3"/>
                </a:cxn>
                <a:cxn ang="0">
                  <a:pos x="T4" y="T5"/>
                </a:cxn>
                <a:cxn ang="0">
                  <a:pos x="T6" y="T7"/>
                </a:cxn>
                <a:cxn ang="0">
                  <a:pos x="T8" y="T9"/>
                </a:cxn>
              </a:cxnLst>
              <a:rect l="0" t="0" r="r" b="b"/>
              <a:pathLst>
                <a:path w="300" h="810">
                  <a:moveTo>
                    <a:pt x="225" y="0"/>
                  </a:moveTo>
                  <a:lnTo>
                    <a:pt x="300" y="0"/>
                  </a:lnTo>
                  <a:lnTo>
                    <a:pt x="76" y="810"/>
                  </a:lnTo>
                  <a:lnTo>
                    <a:pt x="0" y="810"/>
                  </a:lnTo>
                  <a:lnTo>
                    <a:pt x="2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0" name="Freeform 72">
              <a:extLst>
                <a:ext uri="{FF2B5EF4-FFF2-40B4-BE49-F238E27FC236}">
                  <a16:creationId xmlns:a16="http://schemas.microsoft.com/office/drawing/2014/main" id="{CEF5F4F1-6616-446E-BC84-09426B2333F2}"/>
                </a:ext>
              </a:extLst>
            </p:cNvPr>
            <p:cNvSpPr>
              <a:spLocks/>
            </p:cNvSpPr>
            <p:nvPr/>
          </p:nvSpPr>
          <p:spPr bwMode="auto">
            <a:xfrm>
              <a:off x="7264400" y="2336800"/>
              <a:ext cx="74613" cy="77788"/>
            </a:xfrm>
            <a:custGeom>
              <a:avLst/>
              <a:gdLst>
                <a:gd name="T0" fmla="*/ 0 w 518"/>
                <a:gd name="T1" fmla="*/ 0 h 541"/>
                <a:gd name="T2" fmla="*/ 518 w 518"/>
                <a:gd name="T3" fmla="*/ 218 h 541"/>
                <a:gd name="T4" fmla="*/ 518 w 518"/>
                <a:gd name="T5" fmla="*/ 316 h 541"/>
                <a:gd name="T6" fmla="*/ 0 w 518"/>
                <a:gd name="T7" fmla="*/ 541 h 541"/>
                <a:gd name="T8" fmla="*/ 0 w 518"/>
                <a:gd name="T9" fmla="*/ 443 h 541"/>
                <a:gd name="T10" fmla="*/ 413 w 518"/>
                <a:gd name="T11" fmla="*/ 270 h 541"/>
                <a:gd name="T12" fmla="*/ 0 w 518"/>
                <a:gd name="T13" fmla="*/ 98 h 541"/>
                <a:gd name="T14" fmla="*/ 0 w 518"/>
                <a:gd name="T15" fmla="*/ 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8" h="541">
                  <a:moveTo>
                    <a:pt x="0" y="0"/>
                  </a:moveTo>
                  <a:lnTo>
                    <a:pt x="518" y="218"/>
                  </a:lnTo>
                  <a:lnTo>
                    <a:pt x="518" y="316"/>
                  </a:lnTo>
                  <a:lnTo>
                    <a:pt x="0" y="541"/>
                  </a:lnTo>
                  <a:lnTo>
                    <a:pt x="0" y="443"/>
                  </a:lnTo>
                  <a:lnTo>
                    <a:pt x="413" y="270"/>
                  </a:lnTo>
                  <a:lnTo>
                    <a:pt x="0" y="9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1" name="Freeform 73">
              <a:extLst>
                <a:ext uri="{FF2B5EF4-FFF2-40B4-BE49-F238E27FC236}">
                  <a16:creationId xmlns:a16="http://schemas.microsoft.com/office/drawing/2014/main" id="{A12AF663-FFEC-4B19-81EC-A45BE77BFE0F}"/>
                </a:ext>
              </a:extLst>
            </p:cNvPr>
            <p:cNvSpPr>
              <a:spLocks noEditPoints="1"/>
            </p:cNvSpPr>
            <p:nvPr/>
          </p:nvSpPr>
          <p:spPr bwMode="auto">
            <a:xfrm>
              <a:off x="7319963" y="2492375"/>
              <a:ext cx="120650" cy="119063"/>
            </a:xfrm>
            <a:custGeom>
              <a:avLst/>
              <a:gdLst>
                <a:gd name="T0" fmla="*/ 371 w 826"/>
                <a:gd name="T1" fmla="*/ 153 h 824"/>
                <a:gd name="T2" fmla="*/ 292 w 826"/>
                <a:gd name="T3" fmla="*/ 179 h 824"/>
                <a:gd name="T4" fmla="*/ 228 w 826"/>
                <a:gd name="T5" fmla="*/ 227 h 824"/>
                <a:gd name="T6" fmla="*/ 179 w 826"/>
                <a:gd name="T7" fmla="*/ 292 h 824"/>
                <a:gd name="T8" fmla="*/ 154 w 826"/>
                <a:gd name="T9" fmla="*/ 370 h 824"/>
                <a:gd name="T10" fmla="*/ 154 w 826"/>
                <a:gd name="T11" fmla="*/ 454 h 824"/>
                <a:gd name="T12" fmla="*/ 179 w 826"/>
                <a:gd name="T13" fmla="*/ 531 h 824"/>
                <a:gd name="T14" fmla="*/ 228 w 826"/>
                <a:gd name="T15" fmla="*/ 597 h 824"/>
                <a:gd name="T16" fmla="*/ 292 w 826"/>
                <a:gd name="T17" fmla="*/ 645 h 824"/>
                <a:gd name="T18" fmla="*/ 371 w 826"/>
                <a:gd name="T19" fmla="*/ 671 h 824"/>
                <a:gd name="T20" fmla="*/ 450 w 826"/>
                <a:gd name="T21" fmla="*/ 672 h 824"/>
                <a:gd name="T22" fmla="*/ 522 w 826"/>
                <a:gd name="T23" fmla="*/ 649 h 824"/>
                <a:gd name="T24" fmla="*/ 585 w 826"/>
                <a:gd name="T25" fmla="*/ 609 h 824"/>
                <a:gd name="T26" fmla="*/ 633 w 826"/>
                <a:gd name="T27" fmla="*/ 554 h 824"/>
                <a:gd name="T28" fmla="*/ 664 w 826"/>
                <a:gd name="T29" fmla="*/ 487 h 824"/>
                <a:gd name="T30" fmla="*/ 675 w 826"/>
                <a:gd name="T31" fmla="*/ 412 h 824"/>
                <a:gd name="T32" fmla="*/ 662 w 826"/>
                <a:gd name="T33" fmla="*/ 329 h 824"/>
                <a:gd name="T34" fmla="*/ 625 w 826"/>
                <a:gd name="T35" fmla="*/ 257 h 824"/>
                <a:gd name="T36" fmla="*/ 566 w 826"/>
                <a:gd name="T37" fmla="*/ 201 h 824"/>
                <a:gd name="T38" fmla="*/ 494 w 826"/>
                <a:gd name="T39" fmla="*/ 163 h 824"/>
                <a:gd name="T40" fmla="*/ 413 w 826"/>
                <a:gd name="T41" fmla="*/ 149 h 824"/>
                <a:gd name="T42" fmla="*/ 464 w 826"/>
                <a:gd name="T43" fmla="*/ 3 h 824"/>
                <a:gd name="T44" fmla="*/ 561 w 826"/>
                <a:gd name="T45" fmla="*/ 28 h 824"/>
                <a:gd name="T46" fmla="*/ 647 w 826"/>
                <a:gd name="T47" fmla="*/ 74 h 824"/>
                <a:gd name="T48" fmla="*/ 720 w 826"/>
                <a:gd name="T49" fmla="*/ 139 h 824"/>
                <a:gd name="T50" fmla="*/ 777 w 826"/>
                <a:gd name="T51" fmla="*/ 219 h 824"/>
                <a:gd name="T52" fmla="*/ 813 w 826"/>
                <a:gd name="T53" fmla="*/ 311 h 824"/>
                <a:gd name="T54" fmla="*/ 826 w 826"/>
                <a:gd name="T55" fmla="*/ 412 h 824"/>
                <a:gd name="T56" fmla="*/ 813 w 826"/>
                <a:gd name="T57" fmla="*/ 513 h 824"/>
                <a:gd name="T58" fmla="*/ 777 w 826"/>
                <a:gd name="T59" fmla="*/ 604 h 824"/>
                <a:gd name="T60" fmla="*/ 720 w 826"/>
                <a:gd name="T61" fmla="*/ 685 h 824"/>
                <a:gd name="T62" fmla="*/ 647 w 826"/>
                <a:gd name="T63" fmla="*/ 750 h 824"/>
                <a:gd name="T64" fmla="*/ 561 w 826"/>
                <a:gd name="T65" fmla="*/ 796 h 824"/>
                <a:gd name="T66" fmla="*/ 463 w 826"/>
                <a:gd name="T67" fmla="*/ 821 h 824"/>
                <a:gd name="T68" fmla="*/ 361 w 826"/>
                <a:gd name="T69" fmla="*/ 821 h 824"/>
                <a:gd name="T70" fmla="*/ 264 w 826"/>
                <a:gd name="T71" fmla="*/ 796 h 824"/>
                <a:gd name="T72" fmla="*/ 177 w 826"/>
                <a:gd name="T73" fmla="*/ 750 h 824"/>
                <a:gd name="T74" fmla="*/ 104 w 826"/>
                <a:gd name="T75" fmla="*/ 685 h 824"/>
                <a:gd name="T76" fmla="*/ 48 w 826"/>
                <a:gd name="T77" fmla="*/ 604 h 824"/>
                <a:gd name="T78" fmla="*/ 12 w 826"/>
                <a:gd name="T79" fmla="*/ 513 h 824"/>
                <a:gd name="T80" fmla="*/ 0 w 826"/>
                <a:gd name="T81" fmla="*/ 412 h 824"/>
                <a:gd name="T82" fmla="*/ 12 w 826"/>
                <a:gd name="T83" fmla="*/ 311 h 824"/>
                <a:gd name="T84" fmla="*/ 48 w 826"/>
                <a:gd name="T85" fmla="*/ 219 h 824"/>
                <a:gd name="T86" fmla="*/ 104 w 826"/>
                <a:gd name="T87" fmla="*/ 139 h 824"/>
                <a:gd name="T88" fmla="*/ 177 w 826"/>
                <a:gd name="T89" fmla="*/ 74 h 824"/>
                <a:gd name="T90" fmla="*/ 264 w 826"/>
                <a:gd name="T91" fmla="*/ 28 h 824"/>
                <a:gd name="T92" fmla="*/ 361 w 826"/>
                <a:gd name="T93" fmla="*/ 3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6" h="824">
                  <a:moveTo>
                    <a:pt x="413" y="149"/>
                  </a:moveTo>
                  <a:lnTo>
                    <a:pt x="371" y="153"/>
                  </a:lnTo>
                  <a:lnTo>
                    <a:pt x="330" y="163"/>
                  </a:lnTo>
                  <a:lnTo>
                    <a:pt x="292" y="179"/>
                  </a:lnTo>
                  <a:lnTo>
                    <a:pt x="258" y="201"/>
                  </a:lnTo>
                  <a:lnTo>
                    <a:pt x="228" y="227"/>
                  </a:lnTo>
                  <a:lnTo>
                    <a:pt x="201" y="257"/>
                  </a:lnTo>
                  <a:lnTo>
                    <a:pt x="179" y="292"/>
                  </a:lnTo>
                  <a:lnTo>
                    <a:pt x="163" y="329"/>
                  </a:lnTo>
                  <a:lnTo>
                    <a:pt x="154" y="370"/>
                  </a:lnTo>
                  <a:lnTo>
                    <a:pt x="149" y="412"/>
                  </a:lnTo>
                  <a:lnTo>
                    <a:pt x="154" y="454"/>
                  </a:lnTo>
                  <a:lnTo>
                    <a:pt x="163" y="494"/>
                  </a:lnTo>
                  <a:lnTo>
                    <a:pt x="179" y="531"/>
                  </a:lnTo>
                  <a:lnTo>
                    <a:pt x="201" y="565"/>
                  </a:lnTo>
                  <a:lnTo>
                    <a:pt x="228" y="597"/>
                  </a:lnTo>
                  <a:lnTo>
                    <a:pt x="258" y="623"/>
                  </a:lnTo>
                  <a:lnTo>
                    <a:pt x="292" y="645"/>
                  </a:lnTo>
                  <a:lnTo>
                    <a:pt x="330" y="661"/>
                  </a:lnTo>
                  <a:lnTo>
                    <a:pt x="371" y="671"/>
                  </a:lnTo>
                  <a:lnTo>
                    <a:pt x="413" y="674"/>
                  </a:lnTo>
                  <a:lnTo>
                    <a:pt x="450" y="672"/>
                  </a:lnTo>
                  <a:lnTo>
                    <a:pt x="488" y="663"/>
                  </a:lnTo>
                  <a:lnTo>
                    <a:pt x="522" y="649"/>
                  </a:lnTo>
                  <a:lnTo>
                    <a:pt x="555" y="632"/>
                  </a:lnTo>
                  <a:lnTo>
                    <a:pt x="585" y="609"/>
                  </a:lnTo>
                  <a:lnTo>
                    <a:pt x="611" y="584"/>
                  </a:lnTo>
                  <a:lnTo>
                    <a:pt x="633" y="554"/>
                  </a:lnTo>
                  <a:lnTo>
                    <a:pt x="651" y="521"/>
                  </a:lnTo>
                  <a:lnTo>
                    <a:pt x="664" y="487"/>
                  </a:lnTo>
                  <a:lnTo>
                    <a:pt x="673" y="451"/>
                  </a:lnTo>
                  <a:lnTo>
                    <a:pt x="675" y="412"/>
                  </a:lnTo>
                  <a:lnTo>
                    <a:pt x="672" y="370"/>
                  </a:lnTo>
                  <a:lnTo>
                    <a:pt x="662" y="329"/>
                  </a:lnTo>
                  <a:lnTo>
                    <a:pt x="646" y="292"/>
                  </a:lnTo>
                  <a:lnTo>
                    <a:pt x="625" y="257"/>
                  </a:lnTo>
                  <a:lnTo>
                    <a:pt x="598" y="227"/>
                  </a:lnTo>
                  <a:lnTo>
                    <a:pt x="566" y="201"/>
                  </a:lnTo>
                  <a:lnTo>
                    <a:pt x="532" y="179"/>
                  </a:lnTo>
                  <a:lnTo>
                    <a:pt x="494" y="163"/>
                  </a:lnTo>
                  <a:lnTo>
                    <a:pt x="455" y="153"/>
                  </a:lnTo>
                  <a:lnTo>
                    <a:pt x="413" y="149"/>
                  </a:lnTo>
                  <a:close/>
                  <a:moveTo>
                    <a:pt x="413" y="0"/>
                  </a:moveTo>
                  <a:lnTo>
                    <a:pt x="464" y="3"/>
                  </a:lnTo>
                  <a:lnTo>
                    <a:pt x="514" y="13"/>
                  </a:lnTo>
                  <a:lnTo>
                    <a:pt x="561" y="28"/>
                  </a:lnTo>
                  <a:lnTo>
                    <a:pt x="606" y="48"/>
                  </a:lnTo>
                  <a:lnTo>
                    <a:pt x="647" y="74"/>
                  </a:lnTo>
                  <a:lnTo>
                    <a:pt x="686" y="105"/>
                  </a:lnTo>
                  <a:lnTo>
                    <a:pt x="720" y="139"/>
                  </a:lnTo>
                  <a:lnTo>
                    <a:pt x="751" y="178"/>
                  </a:lnTo>
                  <a:lnTo>
                    <a:pt x="777" y="219"/>
                  </a:lnTo>
                  <a:lnTo>
                    <a:pt x="798" y="264"/>
                  </a:lnTo>
                  <a:lnTo>
                    <a:pt x="813" y="311"/>
                  </a:lnTo>
                  <a:lnTo>
                    <a:pt x="822" y="360"/>
                  </a:lnTo>
                  <a:lnTo>
                    <a:pt x="826" y="412"/>
                  </a:lnTo>
                  <a:lnTo>
                    <a:pt x="822" y="463"/>
                  </a:lnTo>
                  <a:lnTo>
                    <a:pt x="813" y="513"/>
                  </a:lnTo>
                  <a:lnTo>
                    <a:pt x="798" y="560"/>
                  </a:lnTo>
                  <a:lnTo>
                    <a:pt x="777" y="604"/>
                  </a:lnTo>
                  <a:lnTo>
                    <a:pt x="750" y="646"/>
                  </a:lnTo>
                  <a:lnTo>
                    <a:pt x="720" y="685"/>
                  </a:lnTo>
                  <a:lnTo>
                    <a:pt x="686" y="719"/>
                  </a:lnTo>
                  <a:lnTo>
                    <a:pt x="647" y="750"/>
                  </a:lnTo>
                  <a:lnTo>
                    <a:pt x="605" y="776"/>
                  </a:lnTo>
                  <a:lnTo>
                    <a:pt x="561" y="796"/>
                  </a:lnTo>
                  <a:lnTo>
                    <a:pt x="514" y="811"/>
                  </a:lnTo>
                  <a:lnTo>
                    <a:pt x="463" y="821"/>
                  </a:lnTo>
                  <a:lnTo>
                    <a:pt x="413" y="824"/>
                  </a:lnTo>
                  <a:lnTo>
                    <a:pt x="361" y="821"/>
                  </a:lnTo>
                  <a:lnTo>
                    <a:pt x="312" y="811"/>
                  </a:lnTo>
                  <a:lnTo>
                    <a:pt x="264" y="796"/>
                  </a:lnTo>
                  <a:lnTo>
                    <a:pt x="219" y="776"/>
                  </a:lnTo>
                  <a:lnTo>
                    <a:pt x="177" y="750"/>
                  </a:lnTo>
                  <a:lnTo>
                    <a:pt x="140" y="719"/>
                  </a:lnTo>
                  <a:lnTo>
                    <a:pt x="104" y="685"/>
                  </a:lnTo>
                  <a:lnTo>
                    <a:pt x="74" y="646"/>
                  </a:lnTo>
                  <a:lnTo>
                    <a:pt x="48" y="604"/>
                  </a:lnTo>
                  <a:lnTo>
                    <a:pt x="28" y="560"/>
                  </a:lnTo>
                  <a:lnTo>
                    <a:pt x="12" y="513"/>
                  </a:lnTo>
                  <a:lnTo>
                    <a:pt x="3" y="463"/>
                  </a:lnTo>
                  <a:lnTo>
                    <a:pt x="0" y="412"/>
                  </a:lnTo>
                  <a:lnTo>
                    <a:pt x="3" y="360"/>
                  </a:lnTo>
                  <a:lnTo>
                    <a:pt x="12" y="311"/>
                  </a:lnTo>
                  <a:lnTo>
                    <a:pt x="28" y="264"/>
                  </a:lnTo>
                  <a:lnTo>
                    <a:pt x="48" y="219"/>
                  </a:lnTo>
                  <a:lnTo>
                    <a:pt x="74" y="178"/>
                  </a:lnTo>
                  <a:lnTo>
                    <a:pt x="104" y="139"/>
                  </a:lnTo>
                  <a:lnTo>
                    <a:pt x="140" y="105"/>
                  </a:lnTo>
                  <a:lnTo>
                    <a:pt x="177" y="74"/>
                  </a:lnTo>
                  <a:lnTo>
                    <a:pt x="219" y="48"/>
                  </a:lnTo>
                  <a:lnTo>
                    <a:pt x="264" y="28"/>
                  </a:lnTo>
                  <a:lnTo>
                    <a:pt x="312" y="13"/>
                  </a:lnTo>
                  <a:lnTo>
                    <a:pt x="361" y="3"/>
                  </a:lnTo>
                  <a:lnTo>
                    <a:pt x="4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2" name="Freeform 74">
              <a:extLst>
                <a:ext uri="{FF2B5EF4-FFF2-40B4-BE49-F238E27FC236}">
                  <a16:creationId xmlns:a16="http://schemas.microsoft.com/office/drawing/2014/main" id="{4C741144-5693-44C6-A2E3-596A52C9CDD0}"/>
                </a:ext>
              </a:extLst>
            </p:cNvPr>
            <p:cNvSpPr>
              <a:spLocks noEditPoints="1"/>
            </p:cNvSpPr>
            <p:nvPr/>
          </p:nvSpPr>
          <p:spPr bwMode="auto">
            <a:xfrm>
              <a:off x="7000875" y="2173288"/>
              <a:ext cx="508000" cy="508000"/>
            </a:xfrm>
            <a:custGeom>
              <a:avLst/>
              <a:gdLst>
                <a:gd name="T0" fmla="*/ 2452 w 3520"/>
                <a:gd name="T1" fmla="*/ 2084 h 3524"/>
                <a:gd name="T2" fmla="*/ 2265 w 3520"/>
                <a:gd name="T3" fmla="*/ 2184 h 3524"/>
                <a:gd name="T4" fmla="*/ 2145 w 3520"/>
                <a:gd name="T5" fmla="*/ 2315 h 3524"/>
                <a:gd name="T6" fmla="*/ 2063 w 3520"/>
                <a:gd name="T7" fmla="*/ 2512 h 3524"/>
                <a:gd name="T8" fmla="*/ 2055 w 3520"/>
                <a:gd name="T9" fmla="*/ 2692 h 3524"/>
                <a:gd name="T10" fmla="*/ 2118 w 3520"/>
                <a:gd name="T11" fmla="*/ 2898 h 3524"/>
                <a:gd name="T12" fmla="*/ 2140 w 3520"/>
                <a:gd name="T13" fmla="*/ 3200 h 3524"/>
                <a:gd name="T14" fmla="*/ 2402 w 3520"/>
                <a:gd name="T15" fmla="*/ 3156 h 3524"/>
                <a:gd name="T16" fmla="*/ 2560 w 3520"/>
                <a:gd name="T17" fmla="*/ 3374 h 3524"/>
                <a:gd name="T18" fmla="*/ 2793 w 3520"/>
                <a:gd name="T19" fmla="*/ 3175 h 3524"/>
                <a:gd name="T20" fmla="*/ 2980 w 3520"/>
                <a:gd name="T21" fmla="*/ 3075 h 3524"/>
                <a:gd name="T22" fmla="*/ 3101 w 3520"/>
                <a:gd name="T23" fmla="*/ 2944 h 3524"/>
                <a:gd name="T24" fmla="*/ 3182 w 3520"/>
                <a:gd name="T25" fmla="*/ 2747 h 3524"/>
                <a:gd name="T26" fmla="*/ 3191 w 3520"/>
                <a:gd name="T27" fmla="*/ 2567 h 3524"/>
                <a:gd name="T28" fmla="*/ 3128 w 3520"/>
                <a:gd name="T29" fmla="*/ 2361 h 3524"/>
                <a:gd name="T30" fmla="*/ 3106 w 3520"/>
                <a:gd name="T31" fmla="*/ 2058 h 3524"/>
                <a:gd name="T32" fmla="*/ 2843 w 3520"/>
                <a:gd name="T33" fmla="*/ 2102 h 3524"/>
                <a:gd name="T34" fmla="*/ 2686 w 3520"/>
                <a:gd name="T35" fmla="*/ 1884 h 3524"/>
                <a:gd name="T36" fmla="*/ 1886 w 3520"/>
                <a:gd name="T37" fmla="*/ 3075 h 3524"/>
                <a:gd name="T38" fmla="*/ 1984 w 3520"/>
                <a:gd name="T39" fmla="*/ 2894 h 3524"/>
                <a:gd name="T40" fmla="*/ 1782 w 3520"/>
                <a:gd name="T41" fmla="*/ 2833 h 3524"/>
                <a:gd name="T42" fmla="*/ 1729 w 3520"/>
                <a:gd name="T43" fmla="*/ 2769 h 3524"/>
                <a:gd name="T44" fmla="*/ 1736 w 3520"/>
                <a:gd name="T45" fmla="*/ 2470 h 3524"/>
                <a:gd name="T46" fmla="*/ 1802 w 3520"/>
                <a:gd name="T47" fmla="*/ 2419 h 3524"/>
                <a:gd name="T48" fmla="*/ 2006 w 3520"/>
                <a:gd name="T49" fmla="*/ 2316 h 3524"/>
                <a:gd name="T50" fmla="*/ 1878 w 3520"/>
                <a:gd name="T51" fmla="*/ 2158 h 3524"/>
                <a:gd name="T52" fmla="*/ 1906 w 3520"/>
                <a:gd name="T53" fmla="*/ 2079 h 3524"/>
                <a:gd name="T54" fmla="*/ 2130 w 3520"/>
                <a:gd name="T55" fmla="*/ 1885 h 3524"/>
                <a:gd name="T56" fmla="*/ 2209 w 3520"/>
                <a:gd name="T57" fmla="*/ 1914 h 3524"/>
                <a:gd name="T58" fmla="*/ 2409 w 3520"/>
                <a:gd name="T59" fmla="*/ 1832 h 3524"/>
                <a:gd name="T60" fmla="*/ 2445 w 3520"/>
                <a:gd name="T61" fmla="*/ 1756 h 3524"/>
                <a:gd name="T62" fmla="*/ 2739 w 3520"/>
                <a:gd name="T63" fmla="*/ 1734 h 3524"/>
                <a:gd name="T64" fmla="*/ 2816 w 3520"/>
                <a:gd name="T65" fmla="*/ 1771 h 3524"/>
                <a:gd name="T66" fmla="*/ 2837 w 3520"/>
                <a:gd name="T67" fmla="*/ 1972 h 3524"/>
                <a:gd name="T68" fmla="*/ 3053 w 3520"/>
                <a:gd name="T69" fmla="*/ 1900 h 3524"/>
                <a:gd name="T70" fmla="*/ 149 w 3520"/>
                <a:gd name="T71" fmla="*/ 150 h 3524"/>
                <a:gd name="T72" fmla="*/ 149 w 3520"/>
                <a:gd name="T73" fmla="*/ 150 h 3524"/>
                <a:gd name="T74" fmla="*/ 3339 w 3520"/>
                <a:gd name="T75" fmla="*/ 2079 h 3524"/>
                <a:gd name="T76" fmla="*/ 3368 w 3520"/>
                <a:gd name="T77" fmla="*/ 2158 h 3524"/>
                <a:gd name="T78" fmla="*/ 3240 w 3520"/>
                <a:gd name="T79" fmla="*/ 2316 h 3524"/>
                <a:gd name="T80" fmla="*/ 3445 w 3520"/>
                <a:gd name="T81" fmla="*/ 2419 h 3524"/>
                <a:gd name="T82" fmla="*/ 3510 w 3520"/>
                <a:gd name="T83" fmla="*/ 2470 h 3524"/>
                <a:gd name="T84" fmla="*/ 3517 w 3520"/>
                <a:gd name="T85" fmla="*/ 2768 h 3524"/>
                <a:gd name="T86" fmla="*/ 3465 w 3520"/>
                <a:gd name="T87" fmla="*/ 2833 h 3524"/>
                <a:gd name="T88" fmla="*/ 3263 w 3520"/>
                <a:gd name="T89" fmla="*/ 2893 h 3524"/>
                <a:gd name="T90" fmla="*/ 3364 w 3520"/>
                <a:gd name="T91" fmla="*/ 3079 h 3524"/>
                <a:gd name="T92" fmla="*/ 3354 w 3520"/>
                <a:gd name="T93" fmla="*/ 3163 h 3524"/>
                <a:gd name="T94" fmla="*/ 3138 w 3520"/>
                <a:gd name="T95" fmla="*/ 3368 h 3524"/>
                <a:gd name="T96" fmla="*/ 3054 w 3520"/>
                <a:gd name="T97" fmla="*/ 3358 h 3524"/>
                <a:gd name="T98" fmla="*/ 2838 w 3520"/>
                <a:gd name="T99" fmla="*/ 3286 h 3524"/>
                <a:gd name="T100" fmla="*/ 2817 w 3520"/>
                <a:gd name="T101" fmla="*/ 3487 h 3524"/>
                <a:gd name="T102" fmla="*/ 2741 w 3520"/>
                <a:gd name="T103" fmla="*/ 3524 h 3524"/>
                <a:gd name="T104" fmla="*/ 2446 w 3520"/>
                <a:gd name="T105" fmla="*/ 3503 h 3524"/>
                <a:gd name="T106" fmla="*/ 2409 w 3520"/>
                <a:gd name="T107" fmla="*/ 3427 h 3524"/>
                <a:gd name="T108" fmla="*/ 2210 w 3520"/>
                <a:gd name="T109" fmla="*/ 3344 h 3524"/>
                <a:gd name="T110" fmla="*/ 2130 w 3520"/>
                <a:gd name="T111" fmla="*/ 3372 h 3524"/>
                <a:gd name="T112" fmla="*/ 1951 w 3520"/>
                <a:gd name="T113" fmla="*/ 3225 h 3524"/>
                <a:gd name="T114" fmla="*/ 20 w 3520"/>
                <a:gd name="T115" fmla="*/ 3205 h 3524"/>
                <a:gd name="T116" fmla="*/ 0 w 3520"/>
                <a:gd name="T117"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20" h="3524">
                  <a:moveTo>
                    <a:pt x="2560" y="1884"/>
                  </a:moveTo>
                  <a:lnTo>
                    <a:pt x="2560" y="2061"/>
                  </a:lnTo>
                  <a:lnTo>
                    <a:pt x="2505" y="2070"/>
                  </a:lnTo>
                  <a:lnTo>
                    <a:pt x="2452" y="2084"/>
                  </a:lnTo>
                  <a:lnTo>
                    <a:pt x="2402" y="2102"/>
                  </a:lnTo>
                  <a:lnTo>
                    <a:pt x="2353" y="2125"/>
                  </a:lnTo>
                  <a:lnTo>
                    <a:pt x="2308" y="2153"/>
                  </a:lnTo>
                  <a:lnTo>
                    <a:pt x="2265" y="2184"/>
                  </a:lnTo>
                  <a:lnTo>
                    <a:pt x="2140" y="2058"/>
                  </a:lnTo>
                  <a:lnTo>
                    <a:pt x="2050" y="2147"/>
                  </a:lnTo>
                  <a:lnTo>
                    <a:pt x="2176" y="2272"/>
                  </a:lnTo>
                  <a:lnTo>
                    <a:pt x="2145" y="2315"/>
                  </a:lnTo>
                  <a:lnTo>
                    <a:pt x="2118" y="2361"/>
                  </a:lnTo>
                  <a:lnTo>
                    <a:pt x="2095" y="2409"/>
                  </a:lnTo>
                  <a:lnTo>
                    <a:pt x="2077" y="2460"/>
                  </a:lnTo>
                  <a:lnTo>
                    <a:pt x="2063" y="2512"/>
                  </a:lnTo>
                  <a:lnTo>
                    <a:pt x="2055" y="2567"/>
                  </a:lnTo>
                  <a:lnTo>
                    <a:pt x="1877" y="2567"/>
                  </a:lnTo>
                  <a:lnTo>
                    <a:pt x="1877" y="2692"/>
                  </a:lnTo>
                  <a:lnTo>
                    <a:pt x="2055" y="2692"/>
                  </a:lnTo>
                  <a:lnTo>
                    <a:pt x="2063" y="2746"/>
                  </a:lnTo>
                  <a:lnTo>
                    <a:pt x="2077" y="2799"/>
                  </a:lnTo>
                  <a:lnTo>
                    <a:pt x="2095" y="2850"/>
                  </a:lnTo>
                  <a:lnTo>
                    <a:pt x="2118" y="2898"/>
                  </a:lnTo>
                  <a:lnTo>
                    <a:pt x="2145" y="2944"/>
                  </a:lnTo>
                  <a:lnTo>
                    <a:pt x="2176" y="2986"/>
                  </a:lnTo>
                  <a:lnTo>
                    <a:pt x="2050" y="3111"/>
                  </a:lnTo>
                  <a:lnTo>
                    <a:pt x="2140" y="3200"/>
                  </a:lnTo>
                  <a:lnTo>
                    <a:pt x="2265" y="3075"/>
                  </a:lnTo>
                  <a:lnTo>
                    <a:pt x="2308" y="3106"/>
                  </a:lnTo>
                  <a:lnTo>
                    <a:pt x="2353" y="3133"/>
                  </a:lnTo>
                  <a:lnTo>
                    <a:pt x="2402" y="3156"/>
                  </a:lnTo>
                  <a:lnTo>
                    <a:pt x="2452" y="3175"/>
                  </a:lnTo>
                  <a:lnTo>
                    <a:pt x="2505" y="3188"/>
                  </a:lnTo>
                  <a:lnTo>
                    <a:pt x="2560" y="3197"/>
                  </a:lnTo>
                  <a:lnTo>
                    <a:pt x="2560" y="3374"/>
                  </a:lnTo>
                  <a:lnTo>
                    <a:pt x="2686" y="3374"/>
                  </a:lnTo>
                  <a:lnTo>
                    <a:pt x="2686" y="3197"/>
                  </a:lnTo>
                  <a:lnTo>
                    <a:pt x="2741" y="3188"/>
                  </a:lnTo>
                  <a:lnTo>
                    <a:pt x="2793" y="3175"/>
                  </a:lnTo>
                  <a:lnTo>
                    <a:pt x="2844" y="3156"/>
                  </a:lnTo>
                  <a:lnTo>
                    <a:pt x="2892" y="3133"/>
                  </a:lnTo>
                  <a:lnTo>
                    <a:pt x="2937" y="3106"/>
                  </a:lnTo>
                  <a:lnTo>
                    <a:pt x="2980" y="3075"/>
                  </a:lnTo>
                  <a:lnTo>
                    <a:pt x="3106" y="3201"/>
                  </a:lnTo>
                  <a:lnTo>
                    <a:pt x="3194" y="3112"/>
                  </a:lnTo>
                  <a:lnTo>
                    <a:pt x="3070" y="2987"/>
                  </a:lnTo>
                  <a:lnTo>
                    <a:pt x="3101" y="2944"/>
                  </a:lnTo>
                  <a:lnTo>
                    <a:pt x="3128" y="2899"/>
                  </a:lnTo>
                  <a:lnTo>
                    <a:pt x="3150" y="2850"/>
                  </a:lnTo>
                  <a:lnTo>
                    <a:pt x="3168" y="2800"/>
                  </a:lnTo>
                  <a:lnTo>
                    <a:pt x="3182" y="2747"/>
                  </a:lnTo>
                  <a:lnTo>
                    <a:pt x="3191" y="2693"/>
                  </a:lnTo>
                  <a:lnTo>
                    <a:pt x="3368" y="2693"/>
                  </a:lnTo>
                  <a:lnTo>
                    <a:pt x="3368" y="2567"/>
                  </a:lnTo>
                  <a:lnTo>
                    <a:pt x="3191" y="2567"/>
                  </a:lnTo>
                  <a:lnTo>
                    <a:pt x="3182" y="2512"/>
                  </a:lnTo>
                  <a:lnTo>
                    <a:pt x="3168" y="2459"/>
                  </a:lnTo>
                  <a:lnTo>
                    <a:pt x="3150" y="2408"/>
                  </a:lnTo>
                  <a:lnTo>
                    <a:pt x="3128" y="2361"/>
                  </a:lnTo>
                  <a:lnTo>
                    <a:pt x="3101" y="2315"/>
                  </a:lnTo>
                  <a:lnTo>
                    <a:pt x="3070" y="2272"/>
                  </a:lnTo>
                  <a:lnTo>
                    <a:pt x="3194" y="2147"/>
                  </a:lnTo>
                  <a:lnTo>
                    <a:pt x="3106" y="2058"/>
                  </a:lnTo>
                  <a:lnTo>
                    <a:pt x="2980" y="2184"/>
                  </a:lnTo>
                  <a:lnTo>
                    <a:pt x="2937" y="2153"/>
                  </a:lnTo>
                  <a:lnTo>
                    <a:pt x="2891" y="2125"/>
                  </a:lnTo>
                  <a:lnTo>
                    <a:pt x="2843" y="2102"/>
                  </a:lnTo>
                  <a:lnTo>
                    <a:pt x="2792" y="2084"/>
                  </a:lnTo>
                  <a:lnTo>
                    <a:pt x="2739" y="2070"/>
                  </a:lnTo>
                  <a:lnTo>
                    <a:pt x="2686" y="2061"/>
                  </a:lnTo>
                  <a:lnTo>
                    <a:pt x="2686" y="1884"/>
                  </a:lnTo>
                  <a:lnTo>
                    <a:pt x="2560" y="1884"/>
                  </a:lnTo>
                  <a:close/>
                  <a:moveTo>
                    <a:pt x="142" y="772"/>
                  </a:moveTo>
                  <a:lnTo>
                    <a:pt x="142" y="3075"/>
                  </a:lnTo>
                  <a:lnTo>
                    <a:pt x="1886" y="3075"/>
                  </a:lnTo>
                  <a:lnTo>
                    <a:pt x="1894" y="3058"/>
                  </a:lnTo>
                  <a:lnTo>
                    <a:pt x="1907" y="3042"/>
                  </a:lnTo>
                  <a:lnTo>
                    <a:pt x="2006" y="2943"/>
                  </a:lnTo>
                  <a:lnTo>
                    <a:pt x="1984" y="2894"/>
                  </a:lnTo>
                  <a:lnTo>
                    <a:pt x="1964" y="2843"/>
                  </a:lnTo>
                  <a:lnTo>
                    <a:pt x="1823" y="2843"/>
                  </a:lnTo>
                  <a:lnTo>
                    <a:pt x="1802" y="2841"/>
                  </a:lnTo>
                  <a:lnTo>
                    <a:pt x="1782" y="2833"/>
                  </a:lnTo>
                  <a:lnTo>
                    <a:pt x="1763" y="2822"/>
                  </a:lnTo>
                  <a:lnTo>
                    <a:pt x="1748" y="2807"/>
                  </a:lnTo>
                  <a:lnTo>
                    <a:pt x="1736" y="2789"/>
                  </a:lnTo>
                  <a:lnTo>
                    <a:pt x="1729" y="2769"/>
                  </a:lnTo>
                  <a:lnTo>
                    <a:pt x="1727" y="2746"/>
                  </a:lnTo>
                  <a:lnTo>
                    <a:pt x="1727" y="2513"/>
                  </a:lnTo>
                  <a:lnTo>
                    <a:pt x="1729" y="2491"/>
                  </a:lnTo>
                  <a:lnTo>
                    <a:pt x="1736" y="2470"/>
                  </a:lnTo>
                  <a:lnTo>
                    <a:pt x="1748" y="2452"/>
                  </a:lnTo>
                  <a:lnTo>
                    <a:pt x="1763" y="2437"/>
                  </a:lnTo>
                  <a:lnTo>
                    <a:pt x="1780" y="2425"/>
                  </a:lnTo>
                  <a:lnTo>
                    <a:pt x="1802" y="2419"/>
                  </a:lnTo>
                  <a:lnTo>
                    <a:pt x="1823" y="2416"/>
                  </a:lnTo>
                  <a:lnTo>
                    <a:pt x="1964" y="2416"/>
                  </a:lnTo>
                  <a:lnTo>
                    <a:pt x="1984" y="2365"/>
                  </a:lnTo>
                  <a:lnTo>
                    <a:pt x="2006" y="2316"/>
                  </a:lnTo>
                  <a:lnTo>
                    <a:pt x="1906" y="2217"/>
                  </a:lnTo>
                  <a:lnTo>
                    <a:pt x="1892" y="2199"/>
                  </a:lnTo>
                  <a:lnTo>
                    <a:pt x="1883" y="2180"/>
                  </a:lnTo>
                  <a:lnTo>
                    <a:pt x="1878" y="2158"/>
                  </a:lnTo>
                  <a:lnTo>
                    <a:pt x="1878" y="2137"/>
                  </a:lnTo>
                  <a:lnTo>
                    <a:pt x="1883" y="2116"/>
                  </a:lnTo>
                  <a:lnTo>
                    <a:pt x="1892" y="2096"/>
                  </a:lnTo>
                  <a:lnTo>
                    <a:pt x="1906" y="2079"/>
                  </a:lnTo>
                  <a:lnTo>
                    <a:pt x="2071" y="1914"/>
                  </a:lnTo>
                  <a:lnTo>
                    <a:pt x="2089" y="1899"/>
                  </a:lnTo>
                  <a:lnTo>
                    <a:pt x="2108" y="1891"/>
                  </a:lnTo>
                  <a:lnTo>
                    <a:pt x="2130" y="1885"/>
                  </a:lnTo>
                  <a:lnTo>
                    <a:pt x="2151" y="1885"/>
                  </a:lnTo>
                  <a:lnTo>
                    <a:pt x="2172" y="1891"/>
                  </a:lnTo>
                  <a:lnTo>
                    <a:pt x="2192" y="1899"/>
                  </a:lnTo>
                  <a:lnTo>
                    <a:pt x="2209" y="1914"/>
                  </a:lnTo>
                  <a:lnTo>
                    <a:pt x="2309" y="2013"/>
                  </a:lnTo>
                  <a:lnTo>
                    <a:pt x="2358" y="1992"/>
                  </a:lnTo>
                  <a:lnTo>
                    <a:pt x="2409" y="1972"/>
                  </a:lnTo>
                  <a:lnTo>
                    <a:pt x="2409" y="1832"/>
                  </a:lnTo>
                  <a:lnTo>
                    <a:pt x="2412" y="1809"/>
                  </a:lnTo>
                  <a:lnTo>
                    <a:pt x="2419" y="1789"/>
                  </a:lnTo>
                  <a:lnTo>
                    <a:pt x="2430" y="1771"/>
                  </a:lnTo>
                  <a:lnTo>
                    <a:pt x="2445" y="1756"/>
                  </a:lnTo>
                  <a:lnTo>
                    <a:pt x="2463" y="1745"/>
                  </a:lnTo>
                  <a:lnTo>
                    <a:pt x="2484" y="1737"/>
                  </a:lnTo>
                  <a:lnTo>
                    <a:pt x="2506" y="1734"/>
                  </a:lnTo>
                  <a:lnTo>
                    <a:pt x="2739" y="1734"/>
                  </a:lnTo>
                  <a:lnTo>
                    <a:pt x="2762" y="1737"/>
                  </a:lnTo>
                  <a:lnTo>
                    <a:pt x="2782" y="1744"/>
                  </a:lnTo>
                  <a:lnTo>
                    <a:pt x="2801" y="1756"/>
                  </a:lnTo>
                  <a:lnTo>
                    <a:pt x="2816" y="1771"/>
                  </a:lnTo>
                  <a:lnTo>
                    <a:pt x="2828" y="1789"/>
                  </a:lnTo>
                  <a:lnTo>
                    <a:pt x="2835" y="1809"/>
                  </a:lnTo>
                  <a:lnTo>
                    <a:pt x="2837" y="1832"/>
                  </a:lnTo>
                  <a:lnTo>
                    <a:pt x="2837" y="1972"/>
                  </a:lnTo>
                  <a:lnTo>
                    <a:pt x="2888" y="1991"/>
                  </a:lnTo>
                  <a:lnTo>
                    <a:pt x="2937" y="2013"/>
                  </a:lnTo>
                  <a:lnTo>
                    <a:pt x="3036" y="1914"/>
                  </a:lnTo>
                  <a:lnTo>
                    <a:pt x="3053" y="1900"/>
                  </a:lnTo>
                  <a:lnTo>
                    <a:pt x="3072" y="1892"/>
                  </a:lnTo>
                  <a:lnTo>
                    <a:pt x="3072" y="772"/>
                  </a:lnTo>
                  <a:lnTo>
                    <a:pt x="142" y="772"/>
                  </a:lnTo>
                  <a:close/>
                  <a:moveTo>
                    <a:pt x="149" y="150"/>
                  </a:moveTo>
                  <a:lnTo>
                    <a:pt x="149" y="622"/>
                  </a:lnTo>
                  <a:lnTo>
                    <a:pt x="3080" y="622"/>
                  </a:lnTo>
                  <a:lnTo>
                    <a:pt x="3080" y="150"/>
                  </a:lnTo>
                  <a:lnTo>
                    <a:pt x="149" y="150"/>
                  </a:lnTo>
                  <a:close/>
                  <a:moveTo>
                    <a:pt x="0" y="0"/>
                  </a:moveTo>
                  <a:lnTo>
                    <a:pt x="3230" y="0"/>
                  </a:lnTo>
                  <a:lnTo>
                    <a:pt x="3230" y="1969"/>
                  </a:lnTo>
                  <a:lnTo>
                    <a:pt x="3339" y="2079"/>
                  </a:lnTo>
                  <a:lnTo>
                    <a:pt x="3354" y="2096"/>
                  </a:lnTo>
                  <a:lnTo>
                    <a:pt x="3363" y="2116"/>
                  </a:lnTo>
                  <a:lnTo>
                    <a:pt x="3368" y="2137"/>
                  </a:lnTo>
                  <a:lnTo>
                    <a:pt x="3368" y="2158"/>
                  </a:lnTo>
                  <a:lnTo>
                    <a:pt x="3363" y="2180"/>
                  </a:lnTo>
                  <a:lnTo>
                    <a:pt x="3354" y="2199"/>
                  </a:lnTo>
                  <a:lnTo>
                    <a:pt x="3339" y="2217"/>
                  </a:lnTo>
                  <a:lnTo>
                    <a:pt x="3240" y="2316"/>
                  </a:lnTo>
                  <a:lnTo>
                    <a:pt x="3262" y="2365"/>
                  </a:lnTo>
                  <a:lnTo>
                    <a:pt x="3281" y="2416"/>
                  </a:lnTo>
                  <a:lnTo>
                    <a:pt x="3422" y="2416"/>
                  </a:lnTo>
                  <a:lnTo>
                    <a:pt x="3445" y="2419"/>
                  </a:lnTo>
                  <a:lnTo>
                    <a:pt x="3465" y="2425"/>
                  </a:lnTo>
                  <a:lnTo>
                    <a:pt x="3483" y="2437"/>
                  </a:lnTo>
                  <a:lnTo>
                    <a:pt x="3498" y="2452"/>
                  </a:lnTo>
                  <a:lnTo>
                    <a:pt x="3510" y="2470"/>
                  </a:lnTo>
                  <a:lnTo>
                    <a:pt x="3518" y="2491"/>
                  </a:lnTo>
                  <a:lnTo>
                    <a:pt x="3520" y="2512"/>
                  </a:lnTo>
                  <a:lnTo>
                    <a:pt x="3520" y="2745"/>
                  </a:lnTo>
                  <a:lnTo>
                    <a:pt x="3517" y="2768"/>
                  </a:lnTo>
                  <a:lnTo>
                    <a:pt x="3510" y="2788"/>
                  </a:lnTo>
                  <a:lnTo>
                    <a:pt x="3498" y="2806"/>
                  </a:lnTo>
                  <a:lnTo>
                    <a:pt x="3483" y="2821"/>
                  </a:lnTo>
                  <a:lnTo>
                    <a:pt x="3465" y="2833"/>
                  </a:lnTo>
                  <a:lnTo>
                    <a:pt x="3445" y="2840"/>
                  </a:lnTo>
                  <a:lnTo>
                    <a:pt x="3422" y="2843"/>
                  </a:lnTo>
                  <a:lnTo>
                    <a:pt x="3282" y="2843"/>
                  </a:lnTo>
                  <a:lnTo>
                    <a:pt x="3263" y="2893"/>
                  </a:lnTo>
                  <a:lnTo>
                    <a:pt x="3240" y="2942"/>
                  </a:lnTo>
                  <a:lnTo>
                    <a:pt x="3340" y="3041"/>
                  </a:lnTo>
                  <a:lnTo>
                    <a:pt x="3354" y="3060"/>
                  </a:lnTo>
                  <a:lnTo>
                    <a:pt x="3364" y="3079"/>
                  </a:lnTo>
                  <a:lnTo>
                    <a:pt x="3368" y="3100"/>
                  </a:lnTo>
                  <a:lnTo>
                    <a:pt x="3368" y="3122"/>
                  </a:lnTo>
                  <a:lnTo>
                    <a:pt x="3364" y="3142"/>
                  </a:lnTo>
                  <a:lnTo>
                    <a:pt x="3354" y="3163"/>
                  </a:lnTo>
                  <a:lnTo>
                    <a:pt x="3340" y="3180"/>
                  </a:lnTo>
                  <a:lnTo>
                    <a:pt x="3176" y="3344"/>
                  </a:lnTo>
                  <a:lnTo>
                    <a:pt x="3158" y="3358"/>
                  </a:lnTo>
                  <a:lnTo>
                    <a:pt x="3138" y="3368"/>
                  </a:lnTo>
                  <a:lnTo>
                    <a:pt x="3117" y="3372"/>
                  </a:lnTo>
                  <a:lnTo>
                    <a:pt x="3096" y="3372"/>
                  </a:lnTo>
                  <a:lnTo>
                    <a:pt x="3075" y="3368"/>
                  </a:lnTo>
                  <a:lnTo>
                    <a:pt x="3054" y="3358"/>
                  </a:lnTo>
                  <a:lnTo>
                    <a:pt x="3037" y="3344"/>
                  </a:lnTo>
                  <a:lnTo>
                    <a:pt x="2937" y="3245"/>
                  </a:lnTo>
                  <a:lnTo>
                    <a:pt x="2889" y="3267"/>
                  </a:lnTo>
                  <a:lnTo>
                    <a:pt x="2838" y="3286"/>
                  </a:lnTo>
                  <a:lnTo>
                    <a:pt x="2838" y="3427"/>
                  </a:lnTo>
                  <a:lnTo>
                    <a:pt x="2835" y="3449"/>
                  </a:lnTo>
                  <a:lnTo>
                    <a:pt x="2828" y="3470"/>
                  </a:lnTo>
                  <a:lnTo>
                    <a:pt x="2817" y="3487"/>
                  </a:lnTo>
                  <a:lnTo>
                    <a:pt x="2802" y="3503"/>
                  </a:lnTo>
                  <a:lnTo>
                    <a:pt x="2784" y="3514"/>
                  </a:lnTo>
                  <a:lnTo>
                    <a:pt x="2763" y="3521"/>
                  </a:lnTo>
                  <a:lnTo>
                    <a:pt x="2741" y="3524"/>
                  </a:lnTo>
                  <a:lnTo>
                    <a:pt x="2507" y="3524"/>
                  </a:lnTo>
                  <a:lnTo>
                    <a:pt x="2485" y="3521"/>
                  </a:lnTo>
                  <a:lnTo>
                    <a:pt x="2464" y="3514"/>
                  </a:lnTo>
                  <a:lnTo>
                    <a:pt x="2446" y="3503"/>
                  </a:lnTo>
                  <a:lnTo>
                    <a:pt x="2431" y="3488"/>
                  </a:lnTo>
                  <a:lnTo>
                    <a:pt x="2420" y="3470"/>
                  </a:lnTo>
                  <a:lnTo>
                    <a:pt x="2413" y="3449"/>
                  </a:lnTo>
                  <a:lnTo>
                    <a:pt x="2409" y="3427"/>
                  </a:lnTo>
                  <a:lnTo>
                    <a:pt x="2409" y="3286"/>
                  </a:lnTo>
                  <a:lnTo>
                    <a:pt x="2359" y="3268"/>
                  </a:lnTo>
                  <a:lnTo>
                    <a:pt x="2310" y="3245"/>
                  </a:lnTo>
                  <a:lnTo>
                    <a:pt x="2210" y="3344"/>
                  </a:lnTo>
                  <a:lnTo>
                    <a:pt x="2192" y="3358"/>
                  </a:lnTo>
                  <a:lnTo>
                    <a:pt x="2173" y="3368"/>
                  </a:lnTo>
                  <a:lnTo>
                    <a:pt x="2151" y="3372"/>
                  </a:lnTo>
                  <a:lnTo>
                    <a:pt x="2130" y="3372"/>
                  </a:lnTo>
                  <a:lnTo>
                    <a:pt x="2109" y="3368"/>
                  </a:lnTo>
                  <a:lnTo>
                    <a:pt x="2089" y="3358"/>
                  </a:lnTo>
                  <a:lnTo>
                    <a:pt x="2072" y="3344"/>
                  </a:lnTo>
                  <a:lnTo>
                    <a:pt x="1951" y="3225"/>
                  </a:lnTo>
                  <a:lnTo>
                    <a:pt x="74" y="3225"/>
                  </a:lnTo>
                  <a:lnTo>
                    <a:pt x="54" y="3223"/>
                  </a:lnTo>
                  <a:lnTo>
                    <a:pt x="35" y="3215"/>
                  </a:lnTo>
                  <a:lnTo>
                    <a:pt x="20" y="3205"/>
                  </a:lnTo>
                  <a:lnTo>
                    <a:pt x="9" y="3190"/>
                  </a:lnTo>
                  <a:lnTo>
                    <a:pt x="2" y="3171"/>
                  </a:lnTo>
                  <a:lnTo>
                    <a:pt x="0" y="315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spTree>
    <p:extLst>
      <p:ext uri="{BB962C8B-B14F-4D97-AF65-F5344CB8AC3E}">
        <p14:creationId xmlns:p14="http://schemas.microsoft.com/office/powerpoint/2010/main" val="2445758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777D-71EA-4E62-8644-D8B8798F7AF3}"/>
              </a:ext>
            </a:extLst>
          </p:cNvPr>
          <p:cNvSpPr>
            <a:spLocks noGrp="1"/>
          </p:cNvSpPr>
          <p:nvPr>
            <p:ph type="title"/>
          </p:nvPr>
        </p:nvSpPr>
        <p:spPr/>
        <p:txBody>
          <a:bodyPr/>
          <a:lstStyle/>
          <a:p>
            <a:r>
              <a:rPr lang="pl-PL" dirty="0" err="1"/>
              <a:t>Shared</a:t>
            </a:r>
            <a:r>
              <a:rPr lang="pl-PL" dirty="0"/>
              <a:t> </a:t>
            </a:r>
            <a:r>
              <a:rPr lang="pl-PL" dirty="0" err="1"/>
              <a:t>responsibility</a:t>
            </a:r>
            <a:endParaRPr lang="pl-PL" dirty="0"/>
          </a:p>
        </p:txBody>
      </p:sp>
      <p:sp>
        <p:nvSpPr>
          <p:cNvPr id="4" name="Prostokąt: zaokrąglone rogi 5">
            <a:extLst>
              <a:ext uri="{FF2B5EF4-FFF2-40B4-BE49-F238E27FC236}">
                <a16:creationId xmlns:a16="http://schemas.microsoft.com/office/drawing/2014/main" id="{C4EBF2C4-92D9-45CE-8994-98CDAA6960EB}"/>
              </a:ext>
            </a:extLst>
          </p:cNvPr>
          <p:cNvSpPr/>
          <p:nvPr/>
        </p:nvSpPr>
        <p:spPr>
          <a:xfrm>
            <a:off x="1728613" y="1797991"/>
            <a:ext cx="1996210" cy="3673088"/>
          </a:xfrm>
          <a:prstGeom prst="roundRect">
            <a:avLst>
              <a:gd name="adj" fmla="val 625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lnSpc>
                <a:spcPts val="1400"/>
              </a:lnSpc>
            </a:pPr>
            <a:r>
              <a:rPr lang="pl-PL" sz="1300" b="1" dirty="0" err="1">
                <a:solidFill>
                  <a:schemeClr val="tx1">
                    <a:lumMod val="75000"/>
                    <a:lumOff val="25000"/>
                  </a:schemeClr>
                </a:solidFill>
              </a:rPr>
              <a:t>Traditional</a:t>
            </a:r>
            <a:endParaRPr lang="pl-PL" sz="1300" b="1" dirty="0">
              <a:solidFill>
                <a:schemeClr val="tx1">
                  <a:lumMod val="75000"/>
                  <a:lumOff val="25000"/>
                </a:schemeClr>
              </a:solidFill>
            </a:endParaRPr>
          </a:p>
          <a:p>
            <a:pPr algn="ctr">
              <a:lnSpc>
                <a:spcPts val="1400"/>
              </a:lnSpc>
            </a:pPr>
            <a:r>
              <a:rPr lang="pl-PL" sz="1300" b="1" dirty="0">
                <a:solidFill>
                  <a:schemeClr val="tx1">
                    <a:lumMod val="75000"/>
                    <a:lumOff val="25000"/>
                  </a:schemeClr>
                </a:solidFill>
              </a:rPr>
              <a:t>On-</a:t>
            </a:r>
            <a:r>
              <a:rPr lang="pl-PL" sz="1300" b="1" dirty="0" err="1">
                <a:solidFill>
                  <a:schemeClr val="tx1">
                    <a:lumMod val="75000"/>
                    <a:lumOff val="25000"/>
                  </a:schemeClr>
                </a:solidFill>
              </a:rPr>
              <a:t>Premises</a:t>
            </a:r>
            <a:endParaRPr lang="pl-PL" sz="1300" b="1" dirty="0">
              <a:solidFill>
                <a:schemeClr val="tx1">
                  <a:lumMod val="75000"/>
                  <a:lumOff val="25000"/>
                </a:schemeClr>
              </a:solidFill>
            </a:endParaRPr>
          </a:p>
          <a:p>
            <a:pPr algn="ctr">
              <a:lnSpc>
                <a:spcPts val="1400"/>
              </a:lnSpc>
            </a:pPr>
            <a:r>
              <a:rPr lang="pl-PL" sz="1000" dirty="0">
                <a:solidFill>
                  <a:schemeClr val="tx1">
                    <a:lumMod val="75000"/>
                    <a:lumOff val="25000"/>
                  </a:schemeClr>
                </a:solidFill>
              </a:rPr>
              <a:t>(On </a:t>
            </a:r>
            <a:r>
              <a:rPr lang="pl-PL" sz="1000" dirty="0" err="1">
                <a:solidFill>
                  <a:schemeClr val="tx1">
                    <a:lumMod val="75000"/>
                    <a:lumOff val="25000"/>
                  </a:schemeClr>
                </a:solidFill>
              </a:rPr>
              <a:t>Prem</a:t>
            </a:r>
            <a:r>
              <a:rPr lang="pl-PL" sz="1000" dirty="0">
                <a:solidFill>
                  <a:schemeClr val="tx1">
                    <a:lumMod val="75000"/>
                    <a:lumOff val="25000"/>
                  </a:schemeClr>
                </a:solidFill>
              </a:rPr>
              <a:t>)</a:t>
            </a:r>
          </a:p>
        </p:txBody>
      </p:sp>
      <p:sp>
        <p:nvSpPr>
          <p:cNvPr id="5" name="Prostokąt: zaokrąglone rogi 10">
            <a:extLst>
              <a:ext uri="{FF2B5EF4-FFF2-40B4-BE49-F238E27FC236}">
                <a16:creationId xmlns:a16="http://schemas.microsoft.com/office/drawing/2014/main" id="{58FDAF25-129B-4CB0-8630-9EFB4201A3F6}"/>
              </a:ext>
            </a:extLst>
          </p:cNvPr>
          <p:cNvSpPr/>
          <p:nvPr/>
        </p:nvSpPr>
        <p:spPr>
          <a:xfrm>
            <a:off x="1881013" y="2590078"/>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Data &amp; Access</a:t>
            </a:r>
          </a:p>
        </p:txBody>
      </p:sp>
      <p:sp>
        <p:nvSpPr>
          <p:cNvPr id="6" name="Prostokąt: zaokrąglone rogi 13">
            <a:extLst>
              <a:ext uri="{FF2B5EF4-FFF2-40B4-BE49-F238E27FC236}">
                <a16:creationId xmlns:a16="http://schemas.microsoft.com/office/drawing/2014/main" id="{A891F296-637D-488D-8D86-FC233F063EBA}"/>
              </a:ext>
            </a:extLst>
          </p:cNvPr>
          <p:cNvSpPr/>
          <p:nvPr/>
        </p:nvSpPr>
        <p:spPr>
          <a:xfrm>
            <a:off x="1881013" y="2941117"/>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Applications</a:t>
            </a:r>
          </a:p>
        </p:txBody>
      </p:sp>
      <p:sp>
        <p:nvSpPr>
          <p:cNvPr id="7" name="Prostokąt: zaokrąglone rogi 14">
            <a:extLst>
              <a:ext uri="{FF2B5EF4-FFF2-40B4-BE49-F238E27FC236}">
                <a16:creationId xmlns:a16="http://schemas.microsoft.com/office/drawing/2014/main" id="{142F5F31-A700-4C31-B5B9-5CA43294BA5D}"/>
              </a:ext>
            </a:extLst>
          </p:cNvPr>
          <p:cNvSpPr/>
          <p:nvPr/>
        </p:nvSpPr>
        <p:spPr>
          <a:xfrm>
            <a:off x="1881013" y="3292156"/>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Runtime</a:t>
            </a:r>
          </a:p>
        </p:txBody>
      </p:sp>
      <p:sp>
        <p:nvSpPr>
          <p:cNvPr id="8" name="Prostokąt: zaokrąglone rogi 15">
            <a:extLst>
              <a:ext uri="{FF2B5EF4-FFF2-40B4-BE49-F238E27FC236}">
                <a16:creationId xmlns:a16="http://schemas.microsoft.com/office/drawing/2014/main" id="{20E3727E-6314-4424-AB87-262C6956EC6B}"/>
              </a:ext>
            </a:extLst>
          </p:cNvPr>
          <p:cNvSpPr/>
          <p:nvPr/>
        </p:nvSpPr>
        <p:spPr>
          <a:xfrm>
            <a:off x="1881013" y="3643195"/>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Operating System</a:t>
            </a:r>
          </a:p>
        </p:txBody>
      </p:sp>
      <p:sp>
        <p:nvSpPr>
          <p:cNvPr id="9" name="Prostokąt: zaokrąglone rogi 16">
            <a:extLst>
              <a:ext uri="{FF2B5EF4-FFF2-40B4-BE49-F238E27FC236}">
                <a16:creationId xmlns:a16="http://schemas.microsoft.com/office/drawing/2014/main" id="{EC161430-CF06-4716-87DC-4110A2E37B52}"/>
              </a:ext>
            </a:extLst>
          </p:cNvPr>
          <p:cNvSpPr/>
          <p:nvPr/>
        </p:nvSpPr>
        <p:spPr>
          <a:xfrm>
            <a:off x="1881013" y="3994234"/>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Virtual Machine</a:t>
            </a:r>
          </a:p>
        </p:txBody>
      </p:sp>
      <p:sp>
        <p:nvSpPr>
          <p:cNvPr id="10" name="Prostokąt: zaokrąglone rogi 18">
            <a:extLst>
              <a:ext uri="{FF2B5EF4-FFF2-40B4-BE49-F238E27FC236}">
                <a16:creationId xmlns:a16="http://schemas.microsoft.com/office/drawing/2014/main" id="{A921124B-685A-4793-A5A8-38516D33B861}"/>
              </a:ext>
            </a:extLst>
          </p:cNvPr>
          <p:cNvSpPr/>
          <p:nvPr/>
        </p:nvSpPr>
        <p:spPr>
          <a:xfrm>
            <a:off x="1881013" y="4345273"/>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t>Compute</a:t>
            </a:r>
            <a:endParaRPr lang="pl-PL" sz="1200" dirty="0"/>
          </a:p>
        </p:txBody>
      </p:sp>
      <p:sp>
        <p:nvSpPr>
          <p:cNvPr id="11" name="Prostokąt: zaokrąglone rogi 19">
            <a:extLst>
              <a:ext uri="{FF2B5EF4-FFF2-40B4-BE49-F238E27FC236}">
                <a16:creationId xmlns:a16="http://schemas.microsoft.com/office/drawing/2014/main" id="{7659EBB1-3286-4414-9768-10ED7726AA4E}"/>
              </a:ext>
            </a:extLst>
          </p:cNvPr>
          <p:cNvSpPr/>
          <p:nvPr/>
        </p:nvSpPr>
        <p:spPr>
          <a:xfrm>
            <a:off x="1881013" y="4696312"/>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Networking</a:t>
            </a:r>
          </a:p>
        </p:txBody>
      </p:sp>
      <p:sp>
        <p:nvSpPr>
          <p:cNvPr id="12" name="Prostokąt: zaokrąglone rogi 20">
            <a:extLst>
              <a:ext uri="{FF2B5EF4-FFF2-40B4-BE49-F238E27FC236}">
                <a16:creationId xmlns:a16="http://schemas.microsoft.com/office/drawing/2014/main" id="{D8986379-2F2B-4BDB-BE67-597050D02DB7}"/>
              </a:ext>
            </a:extLst>
          </p:cNvPr>
          <p:cNvSpPr/>
          <p:nvPr/>
        </p:nvSpPr>
        <p:spPr>
          <a:xfrm>
            <a:off x="1881013" y="5047351"/>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Storage</a:t>
            </a:r>
          </a:p>
        </p:txBody>
      </p:sp>
      <p:sp>
        <p:nvSpPr>
          <p:cNvPr id="13" name="Prostokąt: zaokrąglone rogi 23">
            <a:extLst>
              <a:ext uri="{FF2B5EF4-FFF2-40B4-BE49-F238E27FC236}">
                <a16:creationId xmlns:a16="http://schemas.microsoft.com/office/drawing/2014/main" id="{A6A35465-3A0C-4F10-BBB9-0C6D639C06AA}"/>
              </a:ext>
            </a:extLst>
          </p:cNvPr>
          <p:cNvSpPr/>
          <p:nvPr/>
        </p:nvSpPr>
        <p:spPr>
          <a:xfrm>
            <a:off x="3864555" y="1797990"/>
            <a:ext cx="1996210" cy="3673089"/>
          </a:xfrm>
          <a:prstGeom prst="roundRect">
            <a:avLst>
              <a:gd name="adj" fmla="val 625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lnSpc>
                <a:spcPts val="1400"/>
              </a:lnSpc>
            </a:pPr>
            <a:r>
              <a:rPr lang="pl-PL" sz="1300" b="1" dirty="0" err="1">
                <a:solidFill>
                  <a:schemeClr val="tx1">
                    <a:lumMod val="75000"/>
                    <a:lumOff val="25000"/>
                  </a:schemeClr>
                </a:solidFill>
              </a:rPr>
              <a:t>Infrastructure</a:t>
            </a:r>
            <a:r>
              <a:rPr lang="pl-PL" sz="1300" b="1" dirty="0">
                <a:solidFill>
                  <a:schemeClr val="tx1">
                    <a:lumMod val="75000"/>
                    <a:lumOff val="25000"/>
                  </a:schemeClr>
                </a:solidFill>
              </a:rPr>
              <a:t> </a:t>
            </a:r>
          </a:p>
          <a:p>
            <a:pPr algn="ctr">
              <a:lnSpc>
                <a:spcPts val="1400"/>
              </a:lnSpc>
            </a:pPr>
            <a:r>
              <a:rPr lang="pl-PL" sz="1300" b="1" dirty="0">
                <a:solidFill>
                  <a:schemeClr val="tx1">
                    <a:lumMod val="75000"/>
                    <a:lumOff val="25000"/>
                  </a:schemeClr>
                </a:solidFill>
              </a:rPr>
              <a:t>as a Service</a:t>
            </a:r>
          </a:p>
          <a:p>
            <a:pPr algn="ctr">
              <a:lnSpc>
                <a:spcPts val="1400"/>
              </a:lnSpc>
            </a:pPr>
            <a:r>
              <a:rPr lang="pl-PL" sz="1000" dirty="0">
                <a:solidFill>
                  <a:schemeClr val="tx1">
                    <a:lumMod val="75000"/>
                    <a:lumOff val="25000"/>
                  </a:schemeClr>
                </a:solidFill>
              </a:rPr>
              <a:t>(IaaS)</a:t>
            </a:r>
          </a:p>
        </p:txBody>
      </p:sp>
      <p:sp>
        <p:nvSpPr>
          <p:cNvPr id="14" name="Prostokąt: zaokrąglone rogi 24">
            <a:extLst>
              <a:ext uri="{FF2B5EF4-FFF2-40B4-BE49-F238E27FC236}">
                <a16:creationId xmlns:a16="http://schemas.microsoft.com/office/drawing/2014/main" id="{03FDBE1B-84C3-4D24-BE9B-FC26FD42F949}"/>
              </a:ext>
            </a:extLst>
          </p:cNvPr>
          <p:cNvSpPr/>
          <p:nvPr/>
        </p:nvSpPr>
        <p:spPr>
          <a:xfrm>
            <a:off x="4016955" y="2590078"/>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Data &amp; Access</a:t>
            </a:r>
          </a:p>
        </p:txBody>
      </p:sp>
      <p:sp>
        <p:nvSpPr>
          <p:cNvPr id="15" name="Prostokąt: zaokrąglone rogi 25">
            <a:extLst>
              <a:ext uri="{FF2B5EF4-FFF2-40B4-BE49-F238E27FC236}">
                <a16:creationId xmlns:a16="http://schemas.microsoft.com/office/drawing/2014/main" id="{EBBAB5D7-281C-46CF-B31B-F73AA86F7331}"/>
              </a:ext>
            </a:extLst>
          </p:cNvPr>
          <p:cNvSpPr/>
          <p:nvPr/>
        </p:nvSpPr>
        <p:spPr>
          <a:xfrm>
            <a:off x="4016955" y="2941117"/>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Applications</a:t>
            </a:r>
          </a:p>
        </p:txBody>
      </p:sp>
      <p:sp>
        <p:nvSpPr>
          <p:cNvPr id="16" name="Prostokąt: zaokrąglone rogi 26">
            <a:extLst>
              <a:ext uri="{FF2B5EF4-FFF2-40B4-BE49-F238E27FC236}">
                <a16:creationId xmlns:a16="http://schemas.microsoft.com/office/drawing/2014/main" id="{231593C6-EE66-462A-884C-F2DC0E45C125}"/>
              </a:ext>
            </a:extLst>
          </p:cNvPr>
          <p:cNvSpPr/>
          <p:nvPr/>
        </p:nvSpPr>
        <p:spPr>
          <a:xfrm>
            <a:off x="4016955" y="3292156"/>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Runtime</a:t>
            </a:r>
          </a:p>
        </p:txBody>
      </p:sp>
      <p:sp>
        <p:nvSpPr>
          <p:cNvPr id="17" name="Prostokąt: zaokrąglone rogi 27">
            <a:extLst>
              <a:ext uri="{FF2B5EF4-FFF2-40B4-BE49-F238E27FC236}">
                <a16:creationId xmlns:a16="http://schemas.microsoft.com/office/drawing/2014/main" id="{6C71B7AC-2A01-4F44-98AA-6A959E1EC527}"/>
              </a:ext>
            </a:extLst>
          </p:cNvPr>
          <p:cNvSpPr/>
          <p:nvPr/>
        </p:nvSpPr>
        <p:spPr>
          <a:xfrm>
            <a:off x="4016955" y="3643195"/>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Operating System</a:t>
            </a:r>
          </a:p>
        </p:txBody>
      </p:sp>
      <p:sp>
        <p:nvSpPr>
          <p:cNvPr id="18" name="Prostokąt: zaokrąglone rogi 28">
            <a:extLst>
              <a:ext uri="{FF2B5EF4-FFF2-40B4-BE49-F238E27FC236}">
                <a16:creationId xmlns:a16="http://schemas.microsoft.com/office/drawing/2014/main" id="{1E43A7D4-5E38-4FA9-89F0-EBD7417C1D37}"/>
              </a:ext>
            </a:extLst>
          </p:cNvPr>
          <p:cNvSpPr/>
          <p:nvPr/>
        </p:nvSpPr>
        <p:spPr>
          <a:xfrm>
            <a:off x="4016955" y="3994234"/>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Virtual Machine</a:t>
            </a:r>
          </a:p>
        </p:txBody>
      </p:sp>
      <p:sp>
        <p:nvSpPr>
          <p:cNvPr id="19" name="Prostokąt: zaokrąglone rogi 29">
            <a:extLst>
              <a:ext uri="{FF2B5EF4-FFF2-40B4-BE49-F238E27FC236}">
                <a16:creationId xmlns:a16="http://schemas.microsoft.com/office/drawing/2014/main" id="{DE1AC263-ABB8-4ADC-835C-FFAD96EFBF31}"/>
              </a:ext>
            </a:extLst>
          </p:cNvPr>
          <p:cNvSpPr/>
          <p:nvPr/>
        </p:nvSpPr>
        <p:spPr>
          <a:xfrm>
            <a:off x="4016955" y="4345273"/>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t>Compute</a:t>
            </a:r>
            <a:endParaRPr lang="pl-PL" sz="1200" dirty="0"/>
          </a:p>
        </p:txBody>
      </p:sp>
      <p:sp>
        <p:nvSpPr>
          <p:cNvPr id="20" name="Prostokąt: zaokrąglone rogi 30">
            <a:extLst>
              <a:ext uri="{FF2B5EF4-FFF2-40B4-BE49-F238E27FC236}">
                <a16:creationId xmlns:a16="http://schemas.microsoft.com/office/drawing/2014/main" id="{7A8E8F63-8AE0-4000-A04E-50A52A6F1E35}"/>
              </a:ext>
            </a:extLst>
          </p:cNvPr>
          <p:cNvSpPr/>
          <p:nvPr/>
        </p:nvSpPr>
        <p:spPr>
          <a:xfrm>
            <a:off x="4016955" y="4696312"/>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Networking</a:t>
            </a:r>
          </a:p>
        </p:txBody>
      </p:sp>
      <p:sp>
        <p:nvSpPr>
          <p:cNvPr id="21" name="Prostokąt: zaokrąglone rogi 31">
            <a:extLst>
              <a:ext uri="{FF2B5EF4-FFF2-40B4-BE49-F238E27FC236}">
                <a16:creationId xmlns:a16="http://schemas.microsoft.com/office/drawing/2014/main" id="{813F9854-5856-42CA-921E-712C2E9D0480}"/>
              </a:ext>
            </a:extLst>
          </p:cNvPr>
          <p:cNvSpPr/>
          <p:nvPr/>
        </p:nvSpPr>
        <p:spPr>
          <a:xfrm>
            <a:off x="4016955" y="5047351"/>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Storage</a:t>
            </a:r>
          </a:p>
        </p:txBody>
      </p:sp>
      <p:sp>
        <p:nvSpPr>
          <p:cNvPr id="22" name="Prostokąt: zaokrąglone rogi 34">
            <a:extLst>
              <a:ext uri="{FF2B5EF4-FFF2-40B4-BE49-F238E27FC236}">
                <a16:creationId xmlns:a16="http://schemas.microsoft.com/office/drawing/2014/main" id="{D06D1497-42F1-4EC2-873B-2B4DC6A0EDCE}"/>
              </a:ext>
            </a:extLst>
          </p:cNvPr>
          <p:cNvSpPr/>
          <p:nvPr/>
        </p:nvSpPr>
        <p:spPr>
          <a:xfrm>
            <a:off x="5998482" y="1797990"/>
            <a:ext cx="1996210" cy="3673089"/>
          </a:xfrm>
          <a:prstGeom prst="roundRect">
            <a:avLst>
              <a:gd name="adj" fmla="val 625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lnSpc>
                <a:spcPts val="1400"/>
              </a:lnSpc>
            </a:pPr>
            <a:r>
              <a:rPr lang="pl-PL" sz="1300" b="1" dirty="0">
                <a:solidFill>
                  <a:schemeClr val="tx1">
                    <a:lumMod val="75000"/>
                    <a:lumOff val="25000"/>
                  </a:schemeClr>
                </a:solidFill>
              </a:rPr>
              <a:t>Platform</a:t>
            </a:r>
          </a:p>
          <a:p>
            <a:pPr algn="ctr">
              <a:lnSpc>
                <a:spcPts val="1400"/>
              </a:lnSpc>
            </a:pPr>
            <a:r>
              <a:rPr lang="pl-PL" sz="1300" b="1" dirty="0">
                <a:solidFill>
                  <a:schemeClr val="tx1">
                    <a:lumMod val="75000"/>
                    <a:lumOff val="25000"/>
                  </a:schemeClr>
                </a:solidFill>
              </a:rPr>
              <a:t>as a Service</a:t>
            </a:r>
          </a:p>
          <a:p>
            <a:pPr algn="ctr">
              <a:lnSpc>
                <a:spcPts val="1400"/>
              </a:lnSpc>
            </a:pPr>
            <a:r>
              <a:rPr lang="pl-PL" sz="1000" dirty="0">
                <a:solidFill>
                  <a:schemeClr val="tx1">
                    <a:lumMod val="75000"/>
                    <a:lumOff val="25000"/>
                  </a:schemeClr>
                </a:solidFill>
              </a:rPr>
              <a:t>(PaaS)</a:t>
            </a:r>
          </a:p>
        </p:txBody>
      </p:sp>
      <p:sp>
        <p:nvSpPr>
          <p:cNvPr id="23" name="Prostokąt: zaokrąglone rogi 36">
            <a:extLst>
              <a:ext uri="{FF2B5EF4-FFF2-40B4-BE49-F238E27FC236}">
                <a16:creationId xmlns:a16="http://schemas.microsoft.com/office/drawing/2014/main" id="{4E46DCE2-F4BC-40DC-AB09-7A81DE05182D}"/>
              </a:ext>
            </a:extLst>
          </p:cNvPr>
          <p:cNvSpPr/>
          <p:nvPr/>
        </p:nvSpPr>
        <p:spPr>
          <a:xfrm>
            <a:off x="6150882" y="2941117"/>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Applications</a:t>
            </a:r>
          </a:p>
        </p:txBody>
      </p:sp>
      <p:sp>
        <p:nvSpPr>
          <p:cNvPr id="24" name="Prostokąt: zaokrąglone rogi 37">
            <a:extLst>
              <a:ext uri="{FF2B5EF4-FFF2-40B4-BE49-F238E27FC236}">
                <a16:creationId xmlns:a16="http://schemas.microsoft.com/office/drawing/2014/main" id="{CCC670E7-1D88-4882-87ED-25267C6C0DE8}"/>
              </a:ext>
            </a:extLst>
          </p:cNvPr>
          <p:cNvSpPr/>
          <p:nvPr/>
        </p:nvSpPr>
        <p:spPr>
          <a:xfrm>
            <a:off x="6150882" y="3292156"/>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Runtime</a:t>
            </a:r>
          </a:p>
        </p:txBody>
      </p:sp>
      <p:sp>
        <p:nvSpPr>
          <p:cNvPr id="25" name="Prostokąt: zaokrąglone rogi 38">
            <a:extLst>
              <a:ext uri="{FF2B5EF4-FFF2-40B4-BE49-F238E27FC236}">
                <a16:creationId xmlns:a16="http://schemas.microsoft.com/office/drawing/2014/main" id="{C0844C85-9B01-4032-8BDC-FF57295AA804}"/>
              </a:ext>
            </a:extLst>
          </p:cNvPr>
          <p:cNvSpPr/>
          <p:nvPr/>
        </p:nvSpPr>
        <p:spPr>
          <a:xfrm>
            <a:off x="6150882" y="3643195"/>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Operating System</a:t>
            </a:r>
          </a:p>
        </p:txBody>
      </p:sp>
      <p:sp>
        <p:nvSpPr>
          <p:cNvPr id="26" name="Prostokąt: zaokrąglone rogi 39">
            <a:extLst>
              <a:ext uri="{FF2B5EF4-FFF2-40B4-BE49-F238E27FC236}">
                <a16:creationId xmlns:a16="http://schemas.microsoft.com/office/drawing/2014/main" id="{BDAB27E2-EC58-4D7E-8B79-295F3886ED2C}"/>
              </a:ext>
            </a:extLst>
          </p:cNvPr>
          <p:cNvSpPr/>
          <p:nvPr/>
        </p:nvSpPr>
        <p:spPr>
          <a:xfrm>
            <a:off x="6150882" y="3994234"/>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Virtual Machine</a:t>
            </a:r>
          </a:p>
        </p:txBody>
      </p:sp>
      <p:sp>
        <p:nvSpPr>
          <p:cNvPr id="27" name="Prostokąt: zaokrąglone rogi 40">
            <a:extLst>
              <a:ext uri="{FF2B5EF4-FFF2-40B4-BE49-F238E27FC236}">
                <a16:creationId xmlns:a16="http://schemas.microsoft.com/office/drawing/2014/main" id="{B22A339C-4F49-4B90-B87A-58D3C8FF9EE2}"/>
              </a:ext>
            </a:extLst>
          </p:cNvPr>
          <p:cNvSpPr/>
          <p:nvPr/>
        </p:nvSpPr>
        <p:spPr>
          <a:xfrm>
            <a:off x="6150882" y="4345273"/>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t>Compute</a:t>
            </a:r>
            <a:endParaRPr lang="pl-PL" sz="1200" dirty="0"/>
          </a:p>
        </p:txBody>
      </p:sp>
      <p:sp>
        <p:nvSpPr>
          <p:cNvPr id="28" name="Prostokąt: zaokrąglone rogi 41">
            <a:extLst>
              <a:ext uri="{FF2B5EF4-FFF2-40B4-BE49-F238E27FC236}">
                <a16:creationId xmlns:a16="http://schemas.microsoft.com/office/drawing/2014/main" id="{3F2B3997-F228-4A72-809B-C58C9D8E7238}"/>
              </a:ext>
            </a:extLst>
          </p:cNvPr>
          <p:cNvSpPr/>
          <p:nvPr/>
        </p:nvSpPr>
        <p:spPr>
          <a:xfrm>
            <a:off x="6150882" y="4696312"/>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Networking</a:t>
            </a:r>
          </a:p>
        </p:txBody>
      </p:sp>
      <p:sp>
        <p:nvSpPr>
          <p:cNvPr id="29" name="Prostokąt: zaokrąglone rogi 42">
            <a:extLst>
              <a:ext uri="{FF2B5EF4-FFF2-40B4-BE49-F238E27FC236}">
                <a16:creationId xmlns:a16="http://schemas.microsoft.com/office/drawing/2014/main" id="{D49B3A9E-C3F1-4309-90FD-50E9A253C60E}"/>
              </a:ext>
            </a:extLst>
          </p:cNvPr>
          <p:cNvSpPr/>
          <p:nvPr/>
        </p:nvSpPr>
        <p:spPr>
          <a:xfrm>
            <a:off x="6150882" y="5047351"/>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Storage</a:t>
            </a:r>
          </a:p>
        </p:txBody>
      </p:sp>
      <p:sp>
        <p:nvSpPr>
          <p:cNvPr id="30" name="Prostokąt: zaokrąglone rogi 45">
            <a:extLst>
              <a:ext uri="{FF2B5EF4-FFF2-40B4-BE49-F238E27FC236}">
                <a16:creationId xmlns:a16="http://schemas.microsoft.com/office/drawing/2014/main" id="{F95A1660-E154-40DE-A747-D3BDF39F7DA0}"/>
              </a:ext>
            </a:extLst>
          </p:cNvPr>
          <p:cNvSpPr/>
          <p:nvPr/>
        </p:nvSpPr>
        <p:spPr>
          <a:xfrm>
            <a:off x="8137447" y="1797990"/>
            <a:ext cx="1996210" cy="3673089"/>
          </a:xfrm>
          <a:prstGeom prst="roundRect">
            <a:avLst>
              <a:gd name="adj" fmla="val 625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lnSpc>
                <a:spcPts val="1400"/>
              </a:lnSpc>
            </a:pPr>
            <a:r>
              <a:rPr lang="pl-PL" sz="1300" b="1" dirty="0">
                <a:solidFill>
                  <a:schemeClr val="tx1">
                    <a:lumMod val="75000"/>
                    <a:lumOff val="25000"/>
                  </a:schemeClr>
                </a:solidFill>
              </a:rPr>
              <a:t>Software </a:t>
            </a:r>
          </a:p>
          <a:p>
            <a:pPr algn="ctr">
              <a:lnSpc>
                <a:spcPts val="1400"/>
              </a:lnSpc>
            </a:pPr>
            <a:r>
              <a:rPr lang="pl-PL" sz="1300" b="1" dirty="0">
                <a:solidFill>
                  <a:schemeClr val="tx1">
                    <a:lumMod val="75000"/>
                    <a:lumOff val="25000"/>
                  </a:schemeClr>
                </a:solidFill>
              </a:rPr>
              <a:t>as a service</a:t>
            </a:r>
          </a:p>
          <a:p>
            <a:pPr algn="ctr">
              <a:lnSpc>
                <a:spcPts val="1400"/>
              </a:lnSpc>
            </a:pPr>
            <a:r>
              <a:rPr lang="pl-PL" sz="1000" dirty="0">
                <a:solidFill>
                  <a:schemeClr val="tx1">
                    <a:lumMod val="75000"/>
                    <a:lumOff val="25000"/>
                  </a:schemeClr>
                </a:solidFill>
              </a:rPr>
              <a:t>(SaaS)</a:t>
            </a:r>
          </a:p>
        </p:txBody>
      </p:sp>
      <p:sp>
        <p:nvSpPr>
          <p:cNvPr id="31" name="Prostokąt: zaokrąglone rogi 46">
            <a:extLst>
              <a:ext uri="{FF2B5EF4-FFF2-40B4-BE49-F238E27FC236}">
                <a16:creationId xmlns:a16="http://schemas.microsoft.com/office/drawing/2014/main" id="{EE4A4BAD-5125-4353-8537-92B2E10CE180}"/>
              </a:ext>
            </a:extLst>
          </p:cNvPr>
          <p:cNvSpPr/>
          <p:nvPr/>
        </p:nvSpPr>
        <p:spPr>
          <a:xfrm>
            <a:off x="8289847" y="2590078"/>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Data &amp; Access</a:t>
            </a:r>
          </a:p>
        </p:txBody>
      </p:sp>
      <p:sp>
        <p:nvSpPr>
          <p:cNvPr id="32" name="Prostokąt: zaokrąglone rogi 47">
            <a:extLst>
              <a:ext uri="{FF2B5EF4-FFF2-40B4-BE49-F238E27FC236}">
                <a16:creationId xmlns:a16="http://schemas.microsoft.com/office/drawing/2014/main" id="{6BB6F719-B535-44D0-9E78-48E190EDB02C}"/>
              </a:ext>
            </a:extLst>
          </p:cNvPr>
          <p:cNvSpPr/>
          <p:nvPr/>
        </p:nvSpPr>
        <p:spPr>
          <a:xfrm>
            <a:off x="8289847" y="2941117"/>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Applications</a:t>
            </a:r>
          </a:p>
        </p:txBody>
      </p:sp>
      <p:sp>
        <p:nvSpPr>
          <p:cNvPr id="33" name="Prostokąt: zaokrąglone rogi 48">
            <a:extLst>
              <a:ext uri="{FF2B5EF4-FFF2-40B4-BE49-F238E27FC236}">
                <a16:creationId xmlns:a16="http://schemas.microsoft.com/office/drawing/2014/main" id="{E04576EC-4E12-4154-B9AC-38404C36D9CC}"/>
              </a:ext>
            </a:extLst>
          </p:cNvPr>
          <p:cNvSpPr/>
          <p:nvPr/>
        </p:nvSpPr>
        <p:spPr>
          <a:xfrm>
            <a:off x="8289847" y="3292156"/>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Runtime</a:t>
            </a:r>
          </a:p>
        </p:txBody>
      </p:sp>
      <p:sp>
        <p:nvSpPr>
          <p:cNvPr id="34" name="Prostokąt: zaokrąglone rogi 49">
            <a:extLst>
              <a:ext uri="{FF2B5EF4-FFF2-40B4-BE49-F238E27FC236}">
                <a16:creationId xmlns:a16="http://schemas.microsoft.com/office/drawing/2014/main" id="{E681EA33-32B9-4398-9326-C5E41FFDB4CA}"/>
              </a:ext>
            </a:extLst>
          </p:cNvPr>
          <p:cNvSpPr/>
          <p:nvPr/>
        </p:nvSpPr>
        <p:spPr>
          <a:xfrm>
            <a:off x="8289847" y="3643195"/>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Operating System</a:t>
            </a:r>
          </a:p>
        </p:txBody>
      </p:sp>
      <p:sp>
        <p:nvSpPr>
          <p:cNvPr id="35" name="Prostokąt: zaokrąglone rogi 50">
            <a:extLst>
              <a:ext uri="{FF2B5EF4-FFF2-40B4-BE49-F238E27FC236}">
                <a16:creationId xmlns:a16="http://schemas.microsoft.com/office/drawing/2014/main" id="{02DF176E-C07B-44A8-A4D5-2FA5B6350805}"/>
              </a:ext>
            </a:extLst>
          </p:cNvPr>
          <p:cNvSpPr/>
          <p:nvPr/>
        </p:nvSpPr>
        <p:spPr>
          <a:xfrm>
            <a:off x="8289847" y="3994234"/>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Virtual Machine</a:t>
            </a:r>
          </a:p>
        </p:txBody>
      </p:sp>
      <p:sp>
        <p:nvSpPr>
          <p:cNvPr id="36" name="Prostokąt: zaokrąglone rogi 51">
            <a:extLst>
              <a:ext uri="{FF2B5EF4-FFF2-40B4-BE49-F238E27FC236}">
                <a16:creationId xmlns:a16="http://schemas.microsoft.com/office/drawing/2014/main" id="{B94C8590-2693-4F92-B217-043A8388C42D}"/>
              </a:ext>
            </a:extLst>
          </p:cNvPr>
          <p:cNvSpPr/>
          <p:nvPr/>
        </p:nvSpPr>
        <p:spPr>
          <a:xfrm>
            <a:off x="8289847" y="4345273"/>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err="1"/>
              <a:t>Compute</a:t>
            </a:r>
            <a:endParaRPr lang="pl-PL" sz="1200" dirty="0"/>
          </a:p>
        </p:txBody>
      </p:sp>
      <p:sp>
        <p:nvSpPr>
          <p:cNvPr id="37" name="Prostokąt: zaokrąglone rogi 52">
            <a:extLst>
              <a:ext uri="{FF2B5EF4-FFF2-40B4-BE49-F238E27FC236}">
                <a16:creationId xmlns:a16="http://schemas.microsoft.com/office/drawing/2014/main" id="{3B19922B-2BEE-49AF-86A4-60B4DC9075C8}"/>
              </a:ext>
            </a:extLst>
          </p:cNvPr>
          <p:cNvSpPr/>
          <p:nvPr/>
        </p:nvSpPr>
        <p:spPr>
          <a:xfrm>
            <a:off x="8289847" y="4696312"/>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Networking</a:t>
            </a:r>
          </a:p>
        </p:txBody>
      </p:sp>
      <p:sp>
        <p:nvSpPr>
          <p:cNvPr id="38" name="Prostokąt: zaokrąglone rogi 53">
            <a:extLst>
              <a:ext uri="{FF2B5EF4-FFF2-40B4-BE49-F238E27FC236}">
                <a16:creationId xmlns:a16="http://schemas.microsoft.com/office/drawing/2014/main" id="{916F0172-66F5-4C4C-B309-AA6057FB4A59}"/>
              </a:ext>
            </a:extLst>
          </p:cNvPr>
          <p:cNvSpPr/>
          <p:nvPr/>
        </p:nvSpPr>
        <p:spPr>
          <a:xfrm>
            <a:off x="8289847" y="5047351"/>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Storage</a:t>
            </a:r>
          </a:p>
        </p:txBody>
      </p:sp>
      <p:sp>
        <p:nvSpPr>
          <p:cNvPr id="39" name="Prostokąt: zaokrąglone rogi 56">
            <a:extLst>
              <a:ext uri="{FF2B5EF4-FFF2-40B4-BE49-F238E27FC236}">
                <a16:creationId xmlns:a16="http://schemas.microsoft.com/office/drawing/2014/main" id="{CA88491E-DEA4-424D-A259-992645AA25AB}"/>
              </a:ext>
            </a:extLst>
          </p:cNvPr>
          <p:cNvSpPr/>
          <p:nvPr/>
        </p:nvSpPr>
        <p:spPr>
          <a:xfrm>
            <a:off x="6150882" y="2590078"/>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Data &amp; Access</a:t>
            </a:r>
          </a:p>
        </p:txBody>
      </p:sp>
      <p:grpSp>
        <p:nvGrpSpPr>
          <p:cNvPr id="40" name="Grupa 2">
            <a:extLst>
              <a:ext uri="{FF2B5EF4-FFF2-40B4-BE49-F238E27FC236}">
                <a16:creationId xmlns:a16="http://schemas.microsoft.com/office/drawing/2014/main" id="{818709CD-6631-4B88-A94A-991943F4F5A8}"/>
              </a:ext>
            </a:extLst>
          </p:cNvPr>
          <p:cNvGrpSpPr/>
          <p:nvPr/>
        </p:nvGrpSpPr>
        <p:grpSpPr>
          <a:xfrm>
            <a:off x="8289847" y="5730145"/>
            <a:ext cx="2668009" cy="485261"/>
            <a:chOff x="6351473" y="6222773"/>
            <a:chExt cx="2544720" cy="485261"/>
          </a:xfrm>
        </p:grpSpPr>
        <p:sp>
          <p:nvSpPr>
            <p:cNvPr id="41" name="Prostokąt: zaokrąglone rogi 35">
              <a:extLst>
                <a:ext uri="{FF2B5EF4-FFF2-40B4-BE49-F238E27FC236}">
                  <a16:creationId xmlns:a16="http://schemas.microsoft.com/office/drawing/2014/main" id="{E28A1A54-61F4-4582-9540-79205D560463}"/>
                </a:ext>
              </a:extLst>
            </p:cNvPr>
            <p:cNvSpPr/>
            <p:nvPr/>
          </p:nvSpPr>
          <p:spPr>
            <a:xfrm>
              <a:off x="6351473" y="6328008"/>
              <a:ext cx="122990" cy="136836"/>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p>
          </p:txBody>
        </p:sp>
        <p:sp>
          <p:nvSpPr>
            <p:cNvPr id="42" name="TextBox 33">
              <a:extLst>
                <a:ext uri="{FF2B5EF4-FFF2-40B4-BE49-F238E27FC236}">
                  <a16:creationId xmlns:a16="http://schemas.microsoft.com/office/drawing/2014/main" id="{2455ADB5-5B90-4178-8538-95BC73D399F0}"/>
                </a:ext>
              </a:extLst>
            </p:cNvPr>
            <p:cNvSpPr txBox="1"/>
            <p:nvPr/>
          </p:nvSpPr>
          <p:spPr>
            <a:xfrm>
              <a:off x="6474463" y="6222773"/>
              <a:ext cx="1155841" cy="280077"/>
            </a:xfrm>
            <a:prstGeom prst="rect">
              <a:avLst/>
            </a:prstGeom>
            <a:noFill/>
          </p:spPr>
          <p:txBody>
            <a:bodyPr wrap="square" rtlCol="0">
              <a:spAutoFit/>
            </a:bodyPr>
            <a:lstStyle/>
            <a:p>
              <a:pPr>
                <a:lnSpc>
                  <a:spcPts val="1600"/>
                </a:lnSpc>
              </a:pPr>
              <a:r>
                <a:rPr lang="pl-PL" sz="1000" dirty="0">
                  <a:solidFill>
                    <a:schemeClr val="tx1">
                      <a:lumMod val="75000"/>
                      <a:lumOff val="25000"/>
                    </a:schemeClr>
                  </a:solidFill>
                  <a:latin typeface="+mn-lt"/>
                </a:rPr>
                <a:t>Ty zarządzasz</a:t>
              </a:r>
            </a:p>
          </p:txBody>
        </p:sp>
        <p:sp>
          <p:nvSpPr>
            <p:cNvPr id="43" name="Prostokąt: zaokrąglone rogi 58">
              <a:extLst>
                <a:ext uri="{FF2B5EF4-FFF2-40B4-BE49-F238E27FC236}">
                  <a16:creationId xmlns:a16="http://schemas.microsoft.com/office/drawing/2014/main" id="{867F0D7B-7CA5-4774-9E33-C555C70EACC6}"/>
                </a:ext>
              </a:extLst>
            </p:cNvPr>
            <p:cNvSpPr/>
            <p:nvPr/>
          </p:nvSpPr>
          <p:spPr>
            <a:xfrm>
              <a:off x="7617362" y="6328008"/>
              <a:ext cx="122990" cy="136836"/>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p>
          </p:txBody>
        </p:sp>
        <p:sp>
          <p:nvSpPr>
            <p:cNvPr id="44" name="TextBox 33">
              <a:extLst>
                <a:ext uri="{FF2B5EF4-FFF2-40B4-BE49-F238E27FC236}">
                  <a16:creationId xmlns:a16="http://schemas.microsoft.com/office/drawing/2014/main" id="{0B0437C8-EB82-4D8E-9C9B-7E33F6875454}"/>
                </a:ext>
              </a:extLst>
            </p:cNvPr>
            <p:cNvSpPr txBox="1"/>
            <p:nvPr/>
          </p:nvSpPr>
          <p:spPr>
            <a:xfrm>
              <a:off x="7740352" y="6222773"/>
              <a:ext cx="1155841" cy="485261"/>
            </a:xfrm>
            <a:prstGeom prst="rect">
              <a:avLst/>
            </a:prstGeom>
            <a:noFill/>
          </p:spPr>
          <p:txBody>
            <a:bodyPr wrap="square" rtlCol="0">
              <a:spAutoFit/>
            </a:bodyPr>
            <a:lstStyle/>
            <a:p>
              <a:pPr>
                <a:lnSpc>
                  <a:spcPts val="1600"/>
                </a:lnSpc>
              </a:pPr>
              <a:r>
                <a:rPr lang="pl-PL" sz="1000" dirty="0">
                  <a:solidFill>
                    <a:schemeClr val="tx1">
                      <a:lumMod val="75000"/>
                      <a:lumOff val="25000"/>
                    </a:schemeClr>
                  </a:solidFill>
                  <a:latin typeface="+mn-lt"/>
                </a:rPr>
                <a:t>Dostawca zarządza</a:t>
              </a:r>
            </a:p>
          </p:txBody>
        </p:sp>
      </p:grpSp>
    </p:spTree>
    <p:extLst>
      <p:ext uri="{BB962C8B-B14F-4D97-AF65-F5344CB8AC3E}">
        <p14:creationId xmlns:p14="http://schemas.microsoft.com/office/powerpoint/2010/main" val="883692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rostokąt: zaokrąglone rogi 7">
            <a:extLst>
              <a:ext uri="{FF2B5EF4-FFF2-40B4-BE49-F238E27FC236}">
                <a16:creationId xmlns:a16="http://schemas.microsoft.com/office/drawing/2014/main" id="{9238D2D1-02EE-4D1D-B5CD-1E30E6AFD185}"/>
              </a:ext>
            </a:extLst>
          </p:cNvPr>
          <p:cNvSpPr/>
          <p:nvPr/>
        </p:nvSpPr>
        <p:spPr>
          <a:xfrm rot="5400000">
            <a:off x="4097428" y="6671"/>
            <a:ext cx="4392078" cy="6986128"/>
          </a:xfrm>
          <a:prstGeom prst="roundRect">
            <a:avLst>
              <a:gd name="adj" fmla="val 1513"/>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9" name="pole tekstowe 8">
            <a:extLst>
              <a:ext uri="{FF2B5EF4-FFF2-40B4-BE49-F238E27FC236}">
                <a16:creationId xmlns:a16="http://schemas.microsoft.com/office/drawing/2014/main" id="{6B89E3CE-4C0C-40FB-A5A6-39E57F876B0E}"/>
              </a:ext>
            </a:extLst>
          </p:cNvPr>
          <p:cNvSpPr txBox="1"/>
          <p:nvPr/>
        </p:nvSpPr>
        <p:spPr>
          <a:xfrm>
            <a:off x="3808515" y="2564004"/>
            <a:ext cx="4464378" cy="2123658"/>
          </a:xfrm>
          <a:prstGeom prst="rect">
            <a:avLst/>
          </a:prstGeom>
          <a:noFill/>
        </p:spPr>
        <p:txBody>
          <a:bodyPr wrap="square" rtlCol="0">
            <a:spAutoFit/>
          </a:bodyPr>
          <a:lstStyle/>
          <a:p>
            <a:pPr marL="285750" indent="-285750">
              <a:spcBef>
                <a:spcPts val="1200"/>
              </a:spcBef>
              <a:buClr>
                <a:srgbClr val="0E6EDF"/>
              </a:buClr>
              <a:buFont typeface="Arial" panose="020B0604020202020204" pitchFamily="34" charset="0"/>
              <a:buChar char="•"/>
            </a:pPr>
            <a:r>
              <a:rPr lang="pl-PL" sz="1400" dirty="0">
                <a:solidFill>
                  <a:schemeClr val="tx1">
                    <a:lumMod val="75000"/>
                    <a:lumOff val="25000"/>
                  </a:schemeClr>
                </a:solidFill>
              </a:rPr>
              <a:t>C# developer tworzący aplikacje w technologiach .NET w projektach z dziedziny medycyny oraz sprzętu audio od ponad 5 lat. </a:t>
            </a:r>
          </a:p>
          <a:p>
            <a:pPr marL="285750" indent="-285750">
              <a:spcBef>
                <a:spcPts val="1200"/>
              </a:spcBef>
              <a:buClr>
                <a:srgbClr val="0E6EDF"/>
              </a:buClr>
              <a:buFont typeface="Arial" panose="020B0604020202020204" pitchFamily="34" charset="0"/>
              <a:buChar char="•"/>
            </a:pPr>
            <a:r>
              <a:rPr lang="pl-PL" sz="1400" dirty="0">
                <a:solidFill>
                  <a:schemeClr val="tx1">
                    <a:lumMod val="75000"/>
                    <a:lumOff val="25000"/>
                  </a:schemeClr>
                </a:solidFill>
              </a:rPr>
              <a:t>Od 3 lat </a:t>
            </a:r>
            <a:r>
              <a:rPr lang="pl-PL" sz="1400" dirty="0" err="1">
                <a:solidFill>
                  <a:schemeClr val="tx1">
                    <a:lumMod val="75000"/>
                    <a:lumOff val="25000"/>
                  </a:schemeClr>
                </a:solidFill>
              </a:rPr>
              <a:t>Fullstack</a:t>
            </a:r>
            <a:r>
              <a:rPr lang="pl-PL" sz="1400" dirty="0">
                <a:solidFill>
                  <a:schemeClr val="tx1">
                    <a:lumMod val="75000"/>
                    <a:lumOff val="25000"/>
                  </a:schemeClr>
                </a:solidFill>
              </a:rPr>
              <a:t> Developer tworzący aplikacje </a:t>
            </a:r>
            <a:r>
              <a:rPr lang="pl-PL" sz="1400" dirty="0" err="1">
                <a:solidFill>
                  <a:schemeClr val="tx1">
                    <a:lumMod val="75000"/>
                    <a:lumOff val="25000"/>
                  </a:schemeClr>
                </a:solidFill>
              </a:rPr>
              <a:t>w TypeScript</a:t>
            </a:r>
            <a:r>
              <a:rPr lang="pl-PL" sz="1400" dirty="0">
                <a:solidFill>
                  <a:schemeClr val="tx1">
                    <a:lumMod val="75000"/>
                    <a:lumOff val="25000"/>
                  </a:schemeClr>
                </a:solidFill>
              </a:rPr>
              <a:t>, </a:t>
            </a:r>
            <a:r>
              <a:rPr lang="pl-PL" sz="1400" dirty="0" err="1">
                <a:solidFill>
                  <a:schemeClr val="tx1">
                    <a:lumMod val="75000"/>
                    <a:lumOff val="25000"/>
                  </a:schemeClr>
                </a:solidFill>
              </a:rPr>
              <a:t>Angular</a:t>
            </a:r>
            <a:r>
              <a:rPr lang="pl-PL" sz="1400" dirty="0">
                <a:solidFill>
                  <a:schemeClr val="tx1">
                    <a:lumMod val="75000"/>
                    <a:lumOff val="25000"/>
                  </a:schemeClr>
                </a:solidFill>
              </a:rPr>
              <a:t> 2+ oraz </a:t>
            </a:r>
            <a:r>
              <a:rPr lang="pl-PL" sz="1400" dirty="0" err="1">
                <a:solidFill>
                  <a:schemeClr val="tx1">
                    <a:lumMod val="75000"/>
                    <a:lumOff val="25000"/>
                  </a:schemeClr>
                </a:solidFill>
              </a:rPr>
              <a:t>WebAPI</a:t>
            </a:r>
            <a:r>
              <a:rPr lang="pl-PL" sz="1400" dirty="0">
                <a:solidFill>
                  <a:schemeClr val="tx1">
                    <a:lumMod val="75000"/>
                    <a:lumOff val="25000"/>
                  </a:schemeClr>
                </a:solidFill>
              </a:rPr>
              <a:t> 2.</a:t>
            </a:r>
          </a:p>
          <a:p>
            <a:pPr marL="285750" indent="-285750">
              <a:spcBef>
                <a:spcPts val="1200"/>
              </a:spcBef>
              <a:buClr>
                <a:srgbClr val="0E6EDF"/>
              </a:buClr>
              <a:buFont typeface="Arial" panose="020B0604020202020204" pitchFamily="34" charset="0"/>
              <a:buChar char="•"/>
            </a:pPr>
            <a:r>
              <a:rPr lang="pl-PL" sz="1400" dirty="0">
                <a:solidFill>
                  <a:schemeClr val="tx1">
                    <a:lumMod val="75000"/>
                    <a:lumOff val="25000"/>
                  </a:schemeClr>
                </a:solidFill>
              </a:rPr>
              <a:t>Prywatnie zainteresowany nowymi technologiami </a:t>
            </a:r>
            <a:r>
              <a:rPr lang="pl-PL" sz="1400" dirty="0" err="1">
                <a:solidFill>
                  <a:schemeClr val="tx1">
                    <a:lumMod val="75000"/>
                    <a:lumOff val="25000"/>
                  </a:schemeClr>
                </a:solidFill>
              </a:rPr>
              <a:t>z dziedziny</a:t>
            </a:r>
            <a:r>
              <a:rPr lang="pl-PL" sz="1400" dirty="0">
                <a:solidFill>
                  <a:schemeClr val="tx1">
                    <a:lumMod val="75000"/>
                    <a:lumOff val="25000"/>
                  </a:schemeClr>
                </a:solidFill>
              </a:rPr>
              <a:t> Web i </a:t>
            </a:r>
            <a:r>
              <a:rPr lang="pl-PL" sz="1400" dirty="0" err="1">
                <a:solidFill>
                  <a:schemeClr val="tx1">
                    <a:lumMod val="75000"/>
                    <a:lumOff val="25000"/>
                  </a:schemeClr>
                </a:solidFill>
              </a:rPr>
              <a:t>IoT</a:t>
            </a:r>
            <a:r>
              <a:rPr lang="pl-PL" sz="1400" dirty="0">
                <a:solidFill>
                  <a:schemeClr val="tx1">
                    <a:lumMod val="75000"/>
                    <a:lumOff val="25000"/>
                  </a:schemeClr>
                </a:solidFill>
              </a:rPr>
              <a:t> oraz tworzeniem stron internetowych.</a:t>
            </a:r>
          </a:p>
        </p:txBody>
      </p:sp>
      <p:sp>
        <p:nvSpPr>
          <p:cNvPr id="10" name="pole tekstowe 20">
            <a:extLst>
              <a:ext uri="{FF2B5EF4-FFF2-40B4-BE49-F238E27FC236}">
                <a16:creationId xmlns:a16="http://schemas.microsoft.com/office/drawing/2014/main" id="{7E83C895-2715-49BE-AA1A-4055014224DC}"/>
              </a:ext>
            </a:extLst>
          </p:cNvPr>
          <p:cNvSpPr txBox="1"/>
          <p:nvPr/>
        </p:nvSpPr>
        <p:spPr>
          <a:xfrm>
            <a:off x="3808515" y="1856874"/>
            <a:ext cx="2539289" cy="430887"/>
          </a:xfrm>
          <a:prstGeom prst="rect">
            <a:avLst/>
          </a:prstGeom>
          <a:noFill/>
        </p:spPr>
        <p:txBody>
          <a:bodyPr wrap="square">
            <a:spAutoFit/>
          </a:bodyPr>
          <a:lstStyle/>
          <a:p>
            <a:r>
              <a:rPr lang="pl-PL" sz="2200" b="1" dirty="0">
                <a:solidFill>
                  <a:srgbClr val="0E6EDF"/>
                </a:solidFill>
              </a:rPr>
              <a:t>Vadim </a:t>
            </a:r>
            <a:r>
              <a:rPr lang="pl-PL" sz="2200" b="1" dirty="0" err="1">
                <a:solidFill>
                  <a:srgbClr val="0E6EDF"/>
                </a:solidFill>
              </a:rPr>
              <a:t>Peczyński</a:t>
            </a:r>
            <a:endParaRPr lang="pl-PL" sz="2200" b="1" dirty="0">
              <a:solidFill>
                <a:srgbClr val="0E6EDF"/>
              </a:solidFill>
            </a:endParaRPr>
          </a:p>
        </p:txBody>
      </p:sp>
      <p:pic>
        <p:nvPicPr>
          <p:cNvPr id="11" name="Picture Placeholder 7">
            <a:extLst>
              <a:ext uri="{FF2B5EF4-FFF2-40B4-BE49-F238E27FC236}">
                <a16:creationId xmlns:a16="http://schemas.microsoft.com/office/drawing/2014/main" id="{1A1D4B74-AF0F-43CC-A14C-9CF3C1F9EC16}"/>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19000"/>
                    </a14:imgEffect>
                    <a14:imgEffect>
                      <a14:colorTemperature colorTemp="5495"/>
                    </a14:imgEffect>
                    <a14:imgEffect>
                      <a14:saturation sat="89000"/>
                    </a14:imgEffect>
                    <a14:imgEffect>
                      <a14:brightnessContrast bright="16000" contrast="11000"/>
                    </a14:imgEffect>
                  </a14:imgLayer>
                </a14:imgProps>
              </a:ext>
              <a:ext uri="{28A0092B-C50C-407E-A947-70E740481C1C}">
                <a14:useLocalDpi xmlns:a14="http://schemas.microsoft.com/office/drawing/2010/main" val="0"/>
              </a:ext>
            </a:extLst>
          </a:blip>
          <a:srcRect/>
          <a:stretch>
            <a:fillRect/>
          </a:stretch>
        </p:blipFill>
        <p:spPr>
          <a:xfrm>
            <a:off x="1792291" y="942976"/>
            <a:ext cx="1803912" cy="1803911"/>
          </a:xfrm>
          <a:prstGeom prst="ellipse">
            <a:avLst/>
          </a:prstGeom>
          <a:ln w="60325">
            <a:noFill/>
          </a:ln>
          <a:effectLst>
            <a:outerShdw blurRad="393700" sx="102000" sy="102000" algn="ctr" rotWithShape="0">
              <a:prstClr val="black">
                <a:alpha val="8000"/>
              </a:prstClr>
            </a:outerShdw>
          </a:effectLst>
        </p:spPr>
      </p:pic>
      <p:pic>
        <p:nvPicPr>
          <p:cNvPr id="12" name="Obraz 24">
            <a:extLst>
              <a:ext uri="{FF2B5EF4-FFF2-40B4-BE49-F238E27FC236}">
                <a16:creationId xmlns:a16="http://schemas.microsoft.com/office/drawing/2014/main" id="{4C14B241-0E59-4601-BEB1-C3BB86994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8565" y="4523196"/>
            <a:ext cx="956554" cy="956554"/>
          </a:xfrm>
          <a:prstGeom prst="rect">
            <a:avLst/>
          </a:prstGeom>
        </p:spPr>
      </p:pic>
    </p:spTree>
    <p:extLst>
      <p:ext uri="{BB962C8B-B14F-4D97-AF65-F5344CB8AC3E}">
        <p14:creationId xmlns:p14="http://schemas.microsoft.com/office/powerpoint/2010/main" val="186977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18A1-9D2D-438D-9521-058FABE088F6}"/>
              </a:ext>
            </a:extLst>
          </p:cNvPr>
          <p:cNvSpPr>
            <a:spLocks noGrp="1"/>
          </p:cNvSpPr>
          <p:nvPr>
            <p:ph type="title"/>
          </p:nvPr>
        </p:nvSpPr>
        <p:spPr/>
        <p:txBody>
          <a:bodyPr/>
          <a:lstStyle/>
          <a:p>
            <a:r>
              <a:rPr lang="pl-PL" dirty="0"/>
              <a:t>Pizza as a Service</a:t>
            </a:r>
          </a:p>
        </p:txBody>
      </p:sp>
      <p:sp>
        <p:nvSpPr>
          <p:cNvPr id="4" name="Prostokąt: zaokrąglone rogi 5">
            <a:extLst>
              <a:ext uri="{FF2B5EF4-FFF2-40B4-BE49-F238E27FC236}">
                <a16:creationId xmlns:a16="http://schemas.microsoft.com/office/drawing/2014/main" id="{CAF6F7C6-9343-4BE9-8389-754EDE609A97}"/>
              </a:ext>
            </a:extLst>
          </p:cNvPr>
          <p:cNvSpPr/>
          <p:nvPr/>
        </p:nvSpPr>
        <p:spPr>
          <a:xfrm>
            <a:off x="1678279" y="1789602"/>
            <a:ext cx="1996210" cy="3673088"/>
          </a:xfrm>
          <a:prstGeom prst="roundRect">
            <a:avLst>
              <a:gd name="adj" fmla="val 625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lnSpc>
                <a:spcPts val="1400"/>
              </a:lnSpc>
            </a:pPr>
            <a:r>
              <a:rPr lang="pl-PL" sz="1300" b="1" dirty="0" err="1">
                <a:solidFill>
                  <a:schemeClr val="tx1">
                    <a:lumMod val="75000"/>
                    <a:lumOff val="25000"/>
                  </a:schemeClr>
                </a:solidFill>
              </a:rPr>
              <a:t>Traditional</a:t>
            </a:r>
            <a:endParaRPr lang="pl-PL" sz="1300" b="1" dirty="0">
              <a:solidFill>
                <a:schemeClr val="tx1">
                  <a:lumMod val="75000"/>
                  <a:lumOff val="25000"/>
                </a:schemeClr>
              </a:solidFill>
            </a:endParaRPr>
          </a:p>
          <a:p>
            <a:pPr algn="ctr">
              <a:lnSpc>
                <a:spcPts val="1400"/>
              </a:lnSpc>
            </a:pPr>
            <a:r>
              <a:rPr lang="pl-PL" sz="1300" b="1" dirty="0">
                <a:solidFill>
                  <a:schemeClr val="tx1">
                    <a:lumMod val="75000"/>
                    <a:lumOff val="25000"/>
                  </a:schemeClr>
                </a:solidFill>
              </a:rPr>
              <a:t>On-</a:t>
            </a:r>
            <a:r>
              <a:rPr lang="pl-PL" sz="1300" b="1" dirty="0" err="1">
                <a:solidFill>
                  <a:schemeClr val="tx1">
                    <a:lumMod val="75000"/>
                    <a:lumOff val="25000"/>
                  </a:schemeClr>
                </a:solidFill>
              </a:rPr>
              <a:t>Premises</a:t>
            </a:r>
            <a:endParaRPr lang="pl-PL" sz="1300" b="1" dirty="0">
              <a:solidFill>
                <a:schemeClr val="tx1">
                  <a:lumMod val="75000"/>
                  <a:lumOff val="25000"/>
                </a:schemeClr>
              </a:solidFill>
            </a:endParaRPr>
          </a:p>
          <a:p>
            <a:pPr algn="ctr">
              <a:lnSpc>
                <a:spcPts val="1400"/>
              </a:lnSpc>
            </a:pPr>
            <a:r>
              <a:rPr lang="pl-PL" sz="1000" dirty="0">
                <a:solidFill>
                  <a:schemeClr val="tx1">
                    <a:lumMod val="75000"/>
                    <a:lumOff val="25000"/>
                  </a:schemeClr>
                </a:solidFill>
              </a:rPr>
              <a:t>(On </a:t>
            </a:r>
            <a:r>
              <a:rPr lang="pl-PL" sz="1000" dirty="0" err="1">
                <a:solidFill>
                  <a:schemeClr val="tx1">
                    <a:lumMod val="75000"/>
                    <a:lumOff val="25000"/>
                  </a:schemeClr>
                </a:solidFill>
              </a:rPr>
              <a:t>Prem</a:t>
            </a:r>
            <a:r>
              <a:rPr lang="pl-PL" sz="1000" dirty="0">
                <a:solidFill>
                  <a:schemeClr val="tx1">
                    <a:lumMod val="75000"/>
                    <a:lumOff val="25000"/>
                  </a:schemeClr>
                </a:solidFill>
              </a:rPr>
              <a:t>)</a:t>
            </a:r>
          </a:p>
        </p:txBody>
      </p:sp>
      <p:sp>
        <p:nvSpPr>
          <p:cNvPr id="5" name="Prostokąt: zaokrąglone rogi 10">
            <a:extLst>
              <a:ext uri="{FF2B5EF4-FFF2-40B4-BE49-F238E27FC236}">
                <a16:creationId xmlns:a16="http://schemas.microsoft.com/office/drawing/2014/main" id="{69207A48-552B-49EF-A641-3F975A99396A}"/>
              </a:ext>
            </a:extLst>
          </p:cNvPr>
          <p:cNvSpPr/>
          <p:nvPr/>
        </p:nvSpPr>
        <p:spPr>
          <a:xfrm>
            <a:off x="1830679" y="2581689"/>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Stół</a:t>
            </a:r>
          </a:p>
        </p:txBody>
      </p:sp>
      <p:sp>
        <p:nvSpPr>
          <p:cNvPr id="6" name="Prostokąt: zaokrąglone rogi 13">
            <a:extLst>
              <a:ext uri="{FF2B5EF4-FFF2-40B4-BE49-F238E27FC236}">
                <a16:creationId xmlns:a16="http://schemas.microsoft.com/office/drawing/2014/main" id="{5F86C683-F8F5-4EC3-B578-E092639698DE}"/>
              </a:ext>
            </a:extLst>
          </p:cNvPr>
          <p:cNvSpPr/>
          <p:nvPr/>
        </p:nvSpPr>
        <p:spPr>
          <a:xfrm>
            <a:off x="1830679" y="2932728"/>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Napój</a:t>
            </a:r>
          </a:p>
        </p:txBody>
      </p:sp>
      <p:sp>
        <p:nvSpPr>
          <p:cNvPr id="7" name="Prostokąt: zaokrąglone rogi 14">
            <a:extLst>
              <a:ext uri="{FF2B5EF4-FFF2-40B4-BE49-F238E27FC236}">
                <a16:creationId xmlns:a16="http://schemas.microsoft.com/office/drawing/2014/main" id="{E639D971-179F-4B80-9196-CD655762B738}"/>
              </a:ext>
            </a:extLst>
          </p:cNvPr>
          <p:cNvSpPr/>
          <p:nvPr/>
        </p:nvSpPr>
        <p:spPr>
          <a:xfrm>
            <a:off x="1830679" y="3283767"/>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Prąd/Gaz</a:t>
            </a:r>
          </a:p>
        </p:txBody>
      </p:sp>
      <p:sp>
        <p:nvSpPr>
          <p:cNvPr id="8" name="Prostokąt: zaokrąglone rogi 15">
            <a:extLst>
              <a:ext uri="{FF2B5EF4-FFF2-40B4-BE49-F238E27FC236}">
                <a16:creationId xmlns:a16="http://schemas.microsoft.com/office/drawing/2014/main" id="{431A909C-DE06-4879-A304-F9516F46F732}"/>
              </a:ext>
            </a:extLst>
          </p:cNvPr>
          <p:cNvSpPr/>
          <p:nvPr/>
        </p:nvSpPr>
        <p:spPr>
          <a:xfrm>
            <a:off x="1830679" y="3634806"/>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Piec</a:t>
            </a:r>
          </a:p>
        </p:txBody>
      </p:sp>
      <p:sp>
        <p:nvSpPr>
          <p:cNvPr id="9" name="Prostokąt: zaokrąglone rogi 18">
            <a:extLst>
              <a:ext uri="{FF2B5EF4-FFF2-40B4-BE49-F238E27FC236}">
                <a16:creationId xmlns:a16="http://schemas.microsoft.com/office/drawing/2014/main" id="{AF16EAEC-9C5D-47BA-A9B1-785AEA9B4EE7}"/>
              </a:ext>
            </a:extLst>
          </p:cNvPr>
          <p:cNvSpPr/>
          <p:nvPr/>
        </p:nvSpPr>
        <p:spPr>
          <a:xfrm>
            <a:off x="1830679" y="3985845"/>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Ciasto</a:t>
            </a:r>
          </a:p>
        </p:txBody>
      </p:sp>
      <p:sp>
        <p:nvSpPr>
          <p:cNvPr id="10" name="Prostokąt: zaokrąglone rogi 19">
            <a:extLst>
              <a:ext uri="{FF2B5EF4-FFF2-40B4-BE49-F238E27FC236}">
                <a16:creationId xmlns:a16="http://schemas.microsoft.com/office/drawing/2014/main" id="{A1FE25A7-3929-45E4-8FB8-5B8364C101C2}"/>
              </a:ext>
            </a:extLst>
          </p:cNvPr>
          <p:cNvSpPr/>
          <p:nvPr/>
        </p:nvSpPr>
        <p:spPr>
          <a:xfrm>
            <a:off x="1830679" y="4336884"/>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Sos pomidorowy</a:t>
            </a:r>
          </a:p>
        </p:txBody>
      </p:sp>
      <p:sp>
        <p:nvSpPr>
          <p:cNvPr id="11" name="Prostokąt: zaokrąglone rogi 20">
            <a:extLst>
              <a:ext uri="{FF2B5EF4-FFF2-40B4-BE49-F238E27FC236}">
                <a16:creationId xmlns:a16="http://schemas.microsoft.com/office/drawing/2014/main" id="{8B19B2D0-830E-4071-AA1E-D507BAA6D3EB}"/>
              </a:ext>
            </a:extLst>
          </p:cNvPr>
          <p:cNvSpPr/>
          <p:nvPr/>
        </p:nvSpPr>
        <p:spPr>
          <a:xfrm>
            <a:off x="1830679" y="4687923"/>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Dodatki</a:t>
            </a:r>
          </a:p>
        </p:txBody>
      </p:sp>
      <p:sp>
        <p:nvSpPr>
          <p:cNvPr id="12" name="Prostokąt: zaokrąglone rogi 21">
            <a:extLst>
              <a:ext uri="{FF2B5EF4-FFF2-40B4-BE49-F238E27FC236}">
                <a16:creationId xmlns:a16="http://schemas.microsoft.com/office/drawing/2014/main" id="{CE16A976-4F63-4C71-B93E-AEB2C24DEF44}"/>
              </a:ext>
            </a:extLst>
          </p:cNvPr>
          <p:cNvSpPr/>
          <p:nvPr/>
        </p:nvSpPr>
        <p:spPr>
          <a:xfrm>
            <a:off x="1830679" y="5038962"/>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Ser</a:t>
            </a:r>
          </a:p>
        </p:txBody>
      </p:sp>
      <p:sp>
        <p:nvSpPr>
          <p:cNvPr id="13" name="Prostokąt: zaokrąglone rogi 22">
            <a:extLst>
              <a:ext uri="{FF2B5EF4-FFF2-40B4-BE49-F238E27FC236}">
                <a16:creationId xmlns:a16="http://schemas.microsoft.com/office/drawing/2014/main" id="{D0C27731-89AE-485D-A4C7-C6B7BFA93D79}"/>
              </a:ext>
            </a:extLst>
          </p:cNvPr>
          <p:cNvSpPr/>
          <p:nvPr/>
        </p:nvSpPr>
        <p:spPr>
          <a:xfrm>
            <a:off x="1678279" y="5551569"/>
            <a:ext cx="1996210" cy="432728"/>
          </a:xfrm>
          <a:prstGeom prst="roundRect">
            <a:avLst>
              <a:gd name="adj" fmla="val 16324"/>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lnSpc>
                <a:spcPts val="1400"/>
              </a:lnSpc>
            </a:pPr>
            <a:r>
              <a:rPr lang="pl-PL" sz="1300" b="1" dirty="0">
                <a:solidFill>
                  <a:schemeClr val="tx1">
                    <a:lumMod val="75000"/>
                    <a:lumOff val="25000"/>
                  </a:schemeClr>
                </a:solidFill>
              </a:rPr>
              <a:t>Domowa</a:t>
            </a:r>
            <a:endParaRPr lang="pl-PL" sz="1000" dirty="0">
              <a:solidFill>
                <a:schemeClr val="tx1">
                  <a:lumMod val="75000"/>
                  <a:lumOff val="25000"/>
                </a:schemeClr>
              </a:solidFill>
            </a:endParaRPr>
          </a:p>
        </p:txBody>
      </p:sp>
      <p:sp>
        <p:nvSpPr>
          <p:cNvPr id="14" name="Prostokąt: zaokrąglone rogi 23">
            <a:extLst>
              <a:ext uri="{FF2B5EF4-FFF2-40B4-BE49-F238E27FC236}">
                <a16:creationId xmlns:a16="http://schemas.microsoft.com/office/drawing/2014/main" id="{E598742D-01F2-42EF-B4C3-D53E8A9E6766}"/>
              </a:ext>
            </a:extLst>
          </p:cNvPr>
          <p:cNvSpPr/>
          <p:nvPr/>
        </p:nvSpPr>
        <p:spPr>
          <a:xfrm>
            <a:off x="3814221" y="1789602"/>
            <a:ext cx="1996210" cy="3673088"/>
          </a:xfrm>
          <a:prstGeom prst="roundRect">
            <a:avLst>
              <a:gd name="adj" fmla="val 625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lnSpc>
                <a:spcPts val="1400"/>
              </a:lnSpc>
            </a:pPr>
            <a:r>
              <a:rPr lang="pl-PL" sz="1300" b="1" dirty="0" err="1">
                <a:solidFill>
                  <a:schemeClr val="tx1">
                    <a:lumMod val="75000"/>
                    <a:lumOff val="25000"/>
                  </a:schemeClr>
                </a:solidFill>
              </a:rPr>
              <a:t>Infrastructure</a:t>
            </a:r>
            <a:r>
              <a:rPr lang="pl-PL" sz="1300" b="1" dirty="0">
                <a:solidFill>
                  <a:schemeClr val="tx1">
                    <a:lumMod val="75000"/>
                    <a:lumOff val="25000"/>
                  </a:schemeClr>
                </a:solidFill>
              </a:rPr>
              <a:t> </a:t>
            </a:r>
          </a:p>
          <a:p>
            <a:pPr algn="ctr">
              <a:lnSpc>
                <a:spcPts val="1400"/>
              </a:lnSpc>
            </a:pPr>
            <a:r>
              <a:rPr lang="pl-PL" sz="1300" b="1" dirty="0">
                <a:solidFill>
                  <a:schemeClr val="tx1">
                    <a:lumMod val="75000"/>
                    <a:lumOff val="25000"/>
                  </a:schemeClr>
                </a:solidFill>
              </a:rPr>
              <a:t>as a Service</a:t>
            </a:r>
          </a:p>
          <a:p>
            <a:pPr algn="ctr">
              <a:lnSpc>
                <a:spcPts val="1400"/>
              </a:lnSpc>
            </a:pPr>
            <a:r>
              <a:rPr lang="pl-PL" sz="1000" dirty="0">
                <a:solidFill>
                  <a:schemeClr val="tx1">
                    <a:lumMod val="75000"/>
                    <a:lumOff val="25000"/>
                  </a:schemeClr>
                </a:solidFill>
              </a:rPr>
              <a:t>(IaaS)</a:t>
            </a:r>
          </a:p>
        </p:txBody>
      </p:sp>
      <p:sp>
        <p:nvSpPr>
          <p:cNvPr id="15" name="Prostokąt: zaokrąglone rogi 24">
            <a:extLst>
              <a:ext uri="{FF2B5EF4-FFF2-40B4-BE49-F238E27FC236}">
                <a16:creationId xmlns:a16="http://schemas.microsoft.com/office/drawing/2014/main" id="{7AA9FAE3-11BA-423B-8EF0-CFA48BDA462D}"/>
              </a:ext>
            </a:extLst>
          </p:cNvPr>
          <p:cNvSpPr/>
          <p:nvPr/>
        </p:nvSpPr>
        <p:spPr>
          <a:xfrm>
            <a:off x="3966621" y="2581689"/>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Stół</a:t>
            </a:r>
          </a:p>
        </p:txBody>
      </p:sp>
      <p:sp>
        <p:nvSpPr>
          <p:cNvPr id="16" name="Prostokąt: zaokrąglone rogi 25">
            <a:extLst>
              <a:ext uri="{FF2B5EF4-FFF2-40B4-BE49-F238E27FC236}">
                <a16:creationId xmlns:a16="http://schemas.microsoft.com/office/drawing/2014/main" id="{C3123F6D-D0D5-416C-8B7F-9EFBDCE43543}"/>
              </a:ext>
            </a:extLst>
          </p:cNvPr>
          <p:cNvSpPr/>
          <p:nvPr/>
        </p:nvSpPr>
        <p:spPr>
          <a:xfrm>
            <a:off x="3966621" y="2932728"/>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Napój</a:t>
            </a:r>
          </a:p>
        </p:txBody>
      </p:sp>
      <p:sp>
        <p:nvSpPr>
          <p:cNvPr id="17" name="Prostokąt: zaokrąglone rogi 26">
            <a:extLst>
              <a:ext uri="{FF2B5EF4-FFF2-40B4-BE49-F238E27FC236}">
                <a16:creationId xmlns:a16="http://schemas.microsoft.com/office/drawing/2014/main" id="{A7197058-FC98-45C6-ACF6-0F37DB0DDF5B}"/>
              </a:ext>
            </a:extLst>
          </p:cNvPr>
          <p:cNvSpPr/>
          <p:nvPr/>
        </p:nvSpPr>
        <p:spPr>
          <a:xfrm>
            <a:off x="3966621" y="3283767"/>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Prąd/Gaz</a:t>
            </a:r>
          </a:p>
        </p:txBody>
      </p:sp>
      <p:sp>
        <p:nvSpPr>
          <p:cNvPr id="18" name="Prostokąt: zaokrąglone rogi 27">
            <a:extLst>
              <a:ext uri="{FF2B5EF4-FFF2-40B4-BE49-F238E27FC236}">
                <a16:creationId xmlns:a16="http://schemas.microsoft.com/office/drawing/2014/main" id="{029AB117-F9B5-4842-AED4-11AD3E5A4CB3}"/>
              </a:ext>
            </a:extLst>
          </p:cNvPr>
          <p:cNvSpPr/>
          <p:nvPr/>
        </p:nvSpPr>
        <p:spPr>
          <a:xfrm>
            <a:off x="3966621" y="3634806"/>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Piec</a:t>
            </a:r>
          </a:p>
        </p:txBody>
      </p:sp>
      <p:sp>
        <p:nvSpPr>
          <p:cNvPr id="19" name="Prostokąt: zaokrąglone rogi 29">
            <a:extLst>
              <a:ext uri="{FF2B5EF4-FFF2-40B4-BE49-F238E27FC236}">
                <a16:creationId xmlns:a16="http://schemas.microsoft.com/office/drawing/2014/main" id="{7548A4A9-4C98-401D-BB55-D3BFD22711D7}"/>
              </a:ext>
            </a:extLst>
          </p:cNvPr>
          <p:cNvSpPr/>
          <p:nvPr/>
        </p:nvSpPr>
        <p:spPr>
          <a:xfrm>
            <a:off x="3966621" y="3982444"/>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Ciasto</a:t>
            </a:r>
          </a:p>
        </p:txBody>
      </p:sp>
      <p:sp>
        <p:nvSpPr>
          <p:cNvPr id="20" name="Prostokąt: zaokrąglone rogi 30">
            <a:extLst>
              <a:ext uri="{FF2B5EF4-FFF2-40B4-BE49-F238E27FC236}">
                <a16:creationId xmlns:a16="http://schemas.microsoft.com/office/drawing/2014/main" id="{DC58A9F3-4F9E-4CAB-A7E0-0A4953EF133D}"/>
              </a:ext>
            </a:extLst>
          </p:cNvPr>
          <p:cNvSpPr/>
          <p:nvPr/>
        </p:nvSpPr>
        <p:spPr>
          <a:xfrm>
            <a:off x="3966621" y="4333483"/>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Sos pomidorowy</a:t>
            </a:r>
          </a:p>
        </p:txBody>
      </p:sp>
      <p:sp>
        <p:nvSpPr>
          <p:cNvPr id="21" name="Prostokąt: zaokrąglone rogi 31">
            <a:extLst>
              <a:ext uri="{FF2B5EF4-FFF2-40B4-BE49-F238E27FC236}">
                <a16:creationId xmlns:a16="http://schemas.microsoft.com/office/drawing/2014/main" id="{4900AB15-7BE0-4F7C-84C8-B75368AD92FF}"/>
              </a:ext>
            </a:extLst>
          </p:cNvPr>
          <p:cNvSpPr/>
          <p:nvPr/>
        </p:nvSpPr>
        <p:spPr>
          <a:xfrm>
            <a:off x="3966621" y="4684522"/>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Dodatki</a:t>
            </a:r>
          </a:p>
        </p:txBody>
      </p:sp>
      <p:sp>
        <p:nvSpPr>
          <p:cNvPr id="22" name="Prostokąt: zaokrąglone rogi 32">
            <a:extLst>
              <a:ext uri="{FF2B5EF4-FFF2-40B4-BE49-F238E27FC236}">
                <a16:creationId xmlns:a16="http://schemas.microsoft.com/office/drawing/2014/main" id="{6D362EBA-AEC7-4362-B488-B6F21BD7C999}"/>
              </a:ext>
            </a:extLst>
          </p:cNvPr>
          <p:cNvSpPr/>
          <p:nvPr/>
        </p:nvSpPr>
        <p:spPr>
          <a:xfrm>
            <a:off x="3966621" y="5035561"/>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Ser</a:t>
            </a:r>
          </a:p>
        </p:txBody>
      </p:sp>
      <p:sp>
        <p:nvSpPr>
          <p:cNvPr id="23" name="Prostokąt: zaokrąglone rogi 33">
            <a:extLst>
              <a:ext uri="{FF2B5EF4-FFF2-40B4-BE49-F238E27FC236}">
                <a16:creationId xmlns:a16="http://schemas.microsoft.com/office/drawing/2014/main" id="{41A5B273-5DF3-4191-941F-108DFC4D0580}"/>
              </a:ext>
            </a:extLst>
          </p:cNvPr>
          <p:cNvSpPr/>
          <p:nvPr/>
        </p:nvSpPr>
        <p:spPr>
          <a:xfrm>
            <a:off x="3814221" y="5551569"/>
            <a:ext cx="1996210" cy="432728"/>
          </a:xfrm>
          <a:prstGeom prst="roundRect">
            <a:avLst>
              <a:gd name="adj" fmla="val 16324"/>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lnSpc>
                <a:spcPts val="1400"/>
              </a:lnSpc>
            </a:pPr>
            <a:r>
              <a:rPr lang="pl-PL" sz="1300" b="1" dirty="0">
                <a:solidFill>
                  <a:schemeClr val="tx1">
                    <a:lumMod val="75000"/>
                    <a:lumOff val="25000"/>
                  </a:schemeClr>
                </a:solidFill>
              </a:rPr>
              <a:t>Ze sklepu</a:t>
            </a:r>
            <a:endParaRPr lang="pl-PL" sz="1000" dirty="0">
              <a:solidFill>
                <a:schemeClr val="tx1">
                  <a:lumMod val="75000"/>
                  <a:lumOff val="25000"/>
                </a:schemeClr>
              </a:solidFill>
            </a:endParaRPr>
          </a:p>
        </p:txBody>
      </p:sp>
      <p:sp>
        <p:nvSpPr>
          <p:cNvPr id="24" name="Prostokąt: zaokrąglone rogi 34">
            <a:extLst>
              <a:ext uri="{FF2B5EF4-FFF2-40B4-BE49-F238E27FC236}">
                <a16:creationId xmlns:a16="http://schemas.microsoft.com/office/drawing/2014/main" id="{2A915456-67F8-4894-BCB6-41973A87CFE6}"/>
              </a:ext>
            </a:extLst>
          </p:cNvPr>
          <p:cNvSpPr/>
          <p:nvPr/>
        </p:nvSpPr>
        <p:spPr>
          <a:xfrm>
            <a:off x="5948148" y="1789602"/>
            <a:ext cx="1996210" cy="3673088"/>
          </a:xfrm>
          <a:prstGeom prst="roundRect">
            <a:avLst>
              <a:gd name="adj" fmla="val 625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lnSpc>
                <a:spcPts val="1400"/>
              </a:lnSpc>
            </a:pPr>
            <a:r>
              <a:rPr lang="pl-PL" sz="1300" b="1" dirty="0">
                <a:solidFill>
                  <a:schemeClr val="tx1">
                    <a:lumMod val="75000"/>
                    <a:lumOff val="25000"/>
                  </a:schemeClr>
                </a:solidFill>
              </a:rPr>
              <a:t>Platform</a:t>
            </a:r>
          </a:p>
          <a:p>
            <a:pPr algn="ctr">
              <a:lnSpc>
                <a:spcPts val="1400"/>
              </a:lnSpc>
            </a:pPr>
            <a:r>
              <a:rPr lang="pl-PL" sz="1300" b="1" dirty="0">
                <a:solidFill>
                  <a:schemeClr val="tx1">
                    <a:lumMod val="75000"/>
                    <a:lumOff val="25000"/>
                  </a:schemeClr>
                </a:solidFill>
              </a:rPr>
              <a:t>as a Service</a:t>
            </a:r>
          </a:p>
          <a:p>
            <a:pPr algn="ctr">
              <a:lnSpc>
                <a:spcPts val="1400"/>
              </a:lnSpc>
            </a:pPr>
            <a:r>
              <a:rPr lang="pl-PL" sz="1000" dirty="0">
                <a:solidFill>
                  <a:schemeClr val="tx1">
                    <a:lumMod val="75000"/>
                    <a:lumOff val="25000"/>
                  </a:schemeClr>
                </a:solidFill>
              </a:rPr>
              <a:t>(PaaS)</a:t>
            </a:r>
          </a:p>
        </p:txBody>
      </p:sp>
      <p:sp>
        <p:nvSpPr>
          <p:cNvPr id="25" name="Prostokąt: zaokrąglone rogi 36">
            <a:extLst>
              <a:ext uri="{FF2B5EF4-FFF2-40B4-BE49-F238E27FC236}">
                <a16:creationId xmlns:a16="http://schemas.microsoft.com/office/drawing/2014/main" id="{FC1A6475-5EEA-4E5D-9D38-F6605CFFCDCC}"/>
              </a:ext>
            </a:extLst>
          </p:cNvPr>
          <p:cNvSpPr/>
          <p:nvPr/>
        </p:nvSpPr>
        <p:spPr>
          <a:xfrm>
            <a:off x="6100548" y="2932728"/>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Napój</a:t>
            </a:r>
          </a:p>
        </p:txBody>
      </p:sp>
      <p:sp>
        <p:nvSpPr>
          <p:cNvPr id="26" name="Prostokąt: zaokrąglone rogi 37">
            <a:extLst>
              <a:ext uri="{FF2B5EF4-FFF2-40B4-BE49-F238E27FC236}">
                <a16:creationId xmlns:a16="http://schemas.microsoft.com/office/drawing/2014/main" id="{80EC0614-23F0-4663-B466-E107D6AD7E62}"/>
              </a:ext>
            </a:extLst>
          </p:cNvPr>
          <p:cNvSpPr/>
          <p:nvPr/>
        </p:nvSpPr>
        <p:spPr>
          <a:xfrm>
            <a:off x="6100548" y="3283767"/>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Prąd/Gaz</a:t>
            </a:r>
          </a:p>
        </p:txBody>
      </p:sp>
      <p:sp>
        <p:nvSpPr>
          <p:cNvPr id="27" name="Prostokąt: zaokrąglone rogi 38">
            <a:extLst>
              <a:ext uri="{FF2B5EF4-FFF2-40B4-BE49-F238E27FC236}">
                <a16:creationId xmlns:a16="http://schemas.microsoft.com/office/drawing/2014/main" id="{552C681F-AABB-45EE-974E-BCB916520660}"/>
              </a:ext>
            </a:extLst>
          </p:cNvPr>
          <p:cNvSpPr/>
          <p:nvPr/>
        </p:nvSpPr>
        <p:spPr>
          <a:xfrm>
            <a:off x="6100548" y="3634806"/>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Piec</a:t>
            </a:r>
          </a:p>
        </p:txBody>
      </p:sp>
      <p:sp>
        <p:nvSpPr>
          <p:cNvPr id="28" name="Prostokąt: zaokrąglone rogi 40">
            <a:extLst>
              <a:ext uri="{FF2B5EF4-FFF2-40B4-BE49-F238E27FC236}">
                <a16:creationId xmlns:a16="http://schemas.microsoft.com/office/drawing/2014/main" id="{89D2EB99-C7D2-4E10-8A37-6B7852B36ABD}"/>
              </a:ext>
            </a:extLst>
          </p:cNvPr>
          <p:cNvSpPr/>
          <p:nvPr/>
        </p:nvSpPr>
        <p:spPr>
          <a:xfrm>
            <a:off x="6100548" y="3985836"/>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Ciasto</a:t>
            </a:r>
          </a:p>
        </p:txBody>
      </p:sp>
      <p:sp>
        <p:nvSpPr>
          <p:cNvPr id="29" name="Prostokąt: zaokrąglone rogi 41">
            <a:extLst>
              <a:ext uri="{FF2B5EF4-FFF2-40B4-BE49-F238E27FC236}">
                <a16:creationId xmlns:a16="http://schemas.microsoft.com/office/drawing/2014/main" id="{60414B3B-563A-4C27-B417-9DD089F1E349}"/>
              </a:ext>
            </a:extLst>
          </p:cNvPr>
          <p:cNvSpPr/>
          <p:nvPr/>
        </p:nvSpPr>
        <p:spPr>
          <a:xfrm>
            <a:off x="6100548" y="4336875"/>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Sos pomidorowy</a:t>
            </a:r>
          </a:p>
        </p:txBody>
      </p:sp>
      <p:sp>
        <p:nvSpPr>
          <p:cNvPr id="30" name="Prostokąt: zaokrąglone rogi 42">
            <a:extLst>
              <a:ext uri="{FF2B5EF4-FFF2-40B4-BE49-F238E27FC236}">
                <a16:creationId xmlns:a16="http://schemas.microsoft.com/office/drawing/2014/main" id="{DB257AE5-A052-4838-90D2-4B5B3CB9035E}"/>
              </a:ext>
            </a:extLst>
          </p:cNvPr>
          <p:cNvSpPr/>
          <p:nvPr/>
        </p:nvSpPr>
        <p:spPr>
          <a:xfrm>
            <a:off x="6100548" y="4687914"/>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Dodatki</a:t>
            </a:r>
          </a:p>
        </p:txBody>
      </p:sp>
      <p:sp>
        <p:nvSpPr>
          <p:cNvPr id="31" name="Prostokąt: zaokrąglone rogi 43">
            <a:extLst>
              <a:ext uri="{FF2B5EF4-FFF2-40B4-BE49-F238E27FC236}">
                <a16:creationId xmlns:a16="http://schemas.microsoft.com/office/drawing/2014/main" id="{6EEDFAC3-ADA7-4497-BCE6-DD95969AA9D0}"/>
              </a:ext>
            </a:extLst>
          </p:cNvPr>
          <p:cNvSpPr/>
          <p:nvPr/>
        </p:nvSpPr>
        <p:spPr>
          <a:xfrm>
            <a:off x="6100548" y="5038953"/>
            <a:ext cx="1698907" cy="291163"/>
          </a:xfrm>
          <a:prstGeom prst="roundRect">
            <a:avLst>
              <a:gd name="adj" fmla="val 21764"/>
            </a:avLst>
          </a:prstGeom>
          <a:solidFill>
            <a:srgbClr val="578F3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Ser</a:t>
            </a:r>
          </a:p>
        </p:txBody>
      </p:sp>
      <p:sp>
        <p:nvSpPr>
          <p:cNvPr id="32" name="Prostokąt: zaokrąglone rogi 44">
            <a:extLst>
              <a:ext uri="{FF2B5EF4-FFF2-40B4-BE49-F238E27FC236}">
                <a16:creationId xmlns:a16="http://schemas.microsoft.com/office/drawing/2014/main" id="{56D65942-AEF8-4235-A7E0-0E7069C4F2EC}"/>
              </a:ext>
            </a:extLst>
          </p:cNvPr>
          <p:cNvSpPr/>
          <p:nvPr/>
        </p:nvSpPr>
        <p:spPr>
          <a:xfrm>
            <a:off x="5948148" y="5551569"/>
            <a:ext cx="1996210" cy="432728"/>
          </a:xfrm>
          <a:prstGeom prst="roundRect">
            <a:avLst>
              <a:gd name="adj" fmla="val 16324"/>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lnSpc>
                <a:spcPts val="1400"/>
              </a:lnSpc>
            </a:pPr>
            <a:r>
              <a:rPr lang="pl-PL" sz="1300" b="1" dirty="0">
                <a:solidFill>
                  <a:schemeClr val="tx1">
                    <a:lumMod val="75000"/>
                    <a:lumOff val="25000"/>
                  </a:schemeClr>
                </a:solidFill>
              </a:rPr>
              <a:t>Dostawca pizzy</a:t>
            </a:r>
            <a:endParaRPr lang="pl-PL" sz="1000" dirty="0">
              <a:solidFill>
                <a:schemeClr val="tx1">
                  <a:lumMod val="75000"/>
                  <a:lumOff val="25000"/>
                </a:schemeClr>
              </a:solidFill>
            </a:endParaRPr>
          </a:p>
        </p:txBody>
      </p:sp>
      <p:sp>
        <p:nvSpPr>
          <p:cNvPr id="33" name="Prostokąt: zaokrąglone rogi 45">
            <a:extLst>
              <a:ext uri="{FF2B5EF4-FFF2-40B4-BE49-F238E27FC236}">
                <a16:creationId xmlns:a16="http://schemas.microsoft.com/office/drawing/2014/main" id="{4A12EB46-A997-487E-AF6E-60FE6E57D443}"/>
              </a:ext>
            </a:extLst>
          </p:cNvPr>
          <p:cNvSpPr/>
          <p:nvPr/>
        </p:nvSpPr>
        <p:spPr>
          <a:xfrm>
            <a:off x="8087113" y="1789601"/>
            <a:ext cx="1996210" cy="3673089"/>
          </a:xfrm>
          <a:prstGeom prst="roundRect">
            <a:avLst>
              <a:gd name="adj" fmla="val 625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lnSpc>
                <a:spcPts val="1400"/>
              </a:lnSpc>
            </a:pPr>
            <a:r>
              <a:rPr lang="pl-PL" sz="1300" b="1" dirty="0">
                <a:solidFill>
                  <a:schemeClr val="tx1">
                    <a:lumMod val="75000"/>
                    <a:lumOff val="25000"/>
                  </a:schemeClr>
                </a:solidFill>
              </a:rPr>
              <a:t>Software </a:t>
            </a:r>
          </a:p>
          <a:p>
            <a:pPr algn="ctr">
              <a:lnSpc>
                <a:spcPts val="1400"/>
              </a:lnSpc>
            </a:pPr>
            <a:r>
              <a:rPr lang="pl-PL" sz="1300" b="1" dirty="0">
                <a:solidFill>
                  <a:schemeClr val="tx1">
                    <a:lumMod val="75000"/>
                    <a:lumOff val="25000"/>
                  </a:schemeClr>
                </a:solidFill>
              </a:rPr>
              <a:t>as a service</a:t>
            </a:r>
          </a:p>
          <a:p>
            <a:pPr algn="ctr">
              <a:lnSpc>
                <a:spcPts val="1400"/>
              </a:lnSpc>
            </a:pPr>
            <a:r>
              <a:rPr lang="pl-PL" sz="1000" dirty="0">
                <a:solidFill>
                  <a:schemeClr val="tx1">
                    <a:lumMod val="75000"/>
                    <a:lumOff val="25000"/>
                  </a:schemeClr>
                </a:solidFill>
              </a:rPr>
              <a:t>(SaaS)</a:t>
            </a:r>
          </a:p>
        </p:txBody>
      </p:sp>
      <p:sp>
        <p:nvSpPr>
          <p:cNvPr id="34" name="Prostokąt: zaokrąglone rogi 46">
            <a:extLst>
              <a:ext uri="{FF2B5EF4-FFF2-40B4-BE49-F238E27FC236}">
                <a16:creationId xmlns:a16="http://schemas.microsoft.com/office/drawing/2014/main" id="{58541336-2550-4831-9D56-CFF63CA0D5FA}"/>
              </a:ext>
            </a:extLst>
          </p:cNvPr>
          <p:cNvSpPr/>
          <p:nvPr/>
        </p:nvSpPr>
        <p:spPr>
          <a:xfrm>
            <a:off x="8239513" y="2581689"/>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Stół</a:t>
            </a:r>
          </a:p>
        </p:txBody>
      </p:sp>
      <p:sp>
        <p:nvSpPr>
          <p:cNvPr id="35" name="Prostokąt: zaokrąglone rogi 47">
            <a:extLst>
              <a:ext uri="{FF2B5EF4-FFF2-40B4-BE49-F238E27FC236}">
                <a16:creationId xmlns:a16="http://schemas.microsoft.com/office/drawing/2014/main" id="{38D9873A-FFD7-461B-A77B-E285227C9685}"/>
              </a:ext>
            </a:extLst>
          </p:cNvPr>
          <p:cNvSpPr/>
          <p:nvPr/>
        </p:nvSpPr>
        <p:spPr>
          <a:xfrm>
            <a:off x="8239513" y="2932728"/>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Napój</a:t>
            </a:r>
          </a:p>
        </p:txBody>
      </p:sp>
      <p:sp>
        <p:nvSpPr>
          <p:cNvPr id="36" name="Prostokąt: zaokrąglone rogi 48">
            <a:extLst>
              <a:ext uri="{FF2B5EF4-FFF2-40B4-BE49-F238E27FC236}">
                <a16:creationId xmlns:a16="http://schemas.microsoft.com/office/drawing/2014/main" id="{47FC3253-081F-421D-99AD-111C254F6AE1}"/>
              </a:ext>
            </a:extLst>
          </p:cNvPr>
          <p:cNvSpPr/>
          <p:nvPr/>
        </p:nvSpPr>
        <p:spPr>
          <a:xfrm>
            <a:off x="8239513" y="3283767"/>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Prąd/Gaz</a:t>
            </a:r>
          </a:p>
        </p:txBody>
      </p:sp>
      <p:sp>
        <p:nvSpPr>
          <p:cNvPr id="37" name="Prostokąt: zaokrąglone rogi 49">
            <a:extLst>
              <a:ext uri="{FF2B5EF4-FFF2-40B4-BE49-F238E27FC236}">
                <a16:creationId xmlns:a16="http://schemas.microsoft.com/office/drawing/2014/main" id="{1BDDADC6-9797-4AF6-B5CF-4C50366C8EAD}"/>
              </a:ext>
            </a:extLst>
          </p:cNvPr>
          <p:cNvSpPr/>
          <p:nvPr/>
        </p:nvSpPr>
        <p:spPr>
          <a:xfrm>
            <a:off x="8239513" y="3634806"/>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Piec</a:t>
            </a:r>
          </a:p>
        </p:txBody>
      </p:sp>
      <p:sp>
        <p:nvSpPr>
          <p:cNvPr id="38" name="Prostokąt: zaokrąglone rogi 51">
            <a:extLst>
              <a:ext uri="{FF2B5EF4-FFF2-40B4-BE49-F238E27FC236}">
                <a16:creationId xmlns:a16="http://schemas.microsoft.com/office/drawing/2014/main" id="{65F33561-879A-41FB-9BFE-A66403BFB05D}"/>
              </a:ext>
            </a:extLst>
          </p:cNvPr>
          <p:cNvSpPr/>
          <p:nvPr/>
        </p:nvSpPr>
        <p:spPr>
          <a:xfrm>
            <a:off x="8252888" y="3982604"/>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Ciasto</a:t>
            </a:r>
          </a:p>
        </p:txBody>
      </p:sp>
      <p:sp>
        <p:nvSpPr>
          <p:cNvPr id="39" name="Prostokąt: zaokrąglone rogi 52">
            <a:extLst>
              <a:ext uri="{FF2B5EF4-FFF2-40B4-BE49-F238E27FC236}">
                <a16:creationId xmlns:a16="http://schemas.microsoft.com/office/drawing/2014/main" id="{E2C4CE1D-7FA9-4EF0-8F63-5DFD28BF55DC}"/>
              </a:ext>
            </a:extLst>
          </p:cNvPr>
          <p:cNvSpPr/>
          <p:nvPr/>
        </p:nvSpPr>
        <p:spPr>
          <a:xfrm>
            <a:off x="8252888" y="4333643"/>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Sos pomidorowy</a:t>
            </a:r>
          </a:p>
        </p:txBody>
      </p:sp>
      <p:sp>
        <p:nvSpPr>
          <p:cNvPr id="40" name="Prostokąt: zaokrąglone rogi 53">
            <a:extLst>
              <a:ext uri="{FF2B5EF4-FFF2-40B4-BE49-F238E27FC236}">
                <a16:creationId xmlns:a16="http://schemas.microsoft.com/office/drawing/2014/main" id="{CDBBE6A0-282C-4847-9127-4EE415068A35}"/>
              </a:ext>
            </a:extLst>
          </p:cNvPr>
          <p:cNvSpPr/>
          <p:nvPr/>
        </p:nvSpPr>
        <p:spPr>
          <a:xfrm>
            <a:off x="8252888" y="4684682"/>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Dodatki</a:t>
            </a:r>
          </a:p>
        </p:txBody>
      </p:sp>
      <p:sp>
        <p:nvSpPr>
          <p:cNvPr id="41" name="Prostokąt: zaokrąglone rogi 54">
            <a:extLst>
              <a:ext uri="{FF2B5EF4-FFF2-40B4-BE49-F238E27FC236}">
                <a16:creationId xmlns:a16="http://schemas.microsoft.com/office/drawing/2014/main" id="{622AFB06-889C-4E55-AEDD-C34CC308865B}"/>
              </a:ext>
            </a:extLst>
          </p:cNvPr>
          <p:cNvSpPr/>
          <p:nvPr/>
        </p:nvSpPr>
        <p:spPr>
          <a:xfrm>
            <a:off x="8252888" y="5035721"/>
            <a:ext cx="1698907" cy="291163"/>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Ser</a:t>
            </a:r>
          </a:p>
        </p:txBody>
      </p:sp>
      <p:sp>
        <p:nvSpPr>
          <p:cNvPr id="42" name="Prostokąt: zaokrąglone rogi 55">
            <a:extLst>
              <a:ext uri="{FF2B5EF4-FFF2-40B4-BE49-F238E27FC236}">
                <a16:creationId xmlns:a16="http://schemas.microsoft.com/office/drawing/2014/main" id="{C8CFD1EA-3AF8-4A1D-B40C-BFE4CE6DDF6A}"/>
              </a:ext>
            </a:extLst>
          </p:cNvPr>
          <p:cNvSpPr/>
          <p:nvPr/>
        </p:nvSpPr>
        <p:spPr>
          <a:xfrm>
            <a:off x="8087113" y="5551569"/>
            <a:ext cx="1996210" cy="432728"/>
          </a:xfrm>
          <a:prstGeom prst="roundRect">
            <a:avLst>
              <a:gd name="adj" fmla="val 16324"/>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lnSpc>
                <a:spcPts val="1400"/>
              </a:lnSpc>
            </a:pPr>
            <a:r>
              <a:rPr lang="pl-PL" sz="1300" b="1" dirty="0">
                <a:solidFill>
                  <a:schemeClr val="tx1">
                    <a:lumMod val="75000"/>
                    <a:lumOff val="25000"/>
                  </a:schemeClr>
                </a:solidFill>
              </a:rPr>
              <a:t>Restauracja</a:t>
            </a:r>
            <a:endParaRPr lang="pl-PL" sz="1000" dirty="0">
              <a:solidFill>
                <a:schemeClr val="tx1">
                  <a:lumMod val="75000"/>
                  <a:lumOff val="25000"/>
                </a:schemeClr>
              </a:solidFill>
            </a:endParaRPr>
          </a:p>
        </p:txBody>
      </p:sp>
      <p:sp>
        <p:nvSpPr>
          <p:cNvPr id="43" name="Prostokąt: zaokrąglone rogi 56">
            <a:extLst>
              <a:ext uri="{FF2B5EF4-FFF2-40B4-BE49-F238E27FC236}">
                <a16:creationId xmlns:a16="http://schemas.microsoft.com/office/drawing/2014/main" id="{C3B3F940-722A-4F2A-93DE-0F661742FD7A}"/>
              </a:ext>
            </a:extLst>
          </p:cNvPr>
          <p:cNvSpPr/>
          <p:nvPr/>
        </p:nvSpPr>
        <p:spPr>
          <a:xfrm>
            <a:off x="6100548" y="2581689"/>
            <a:ext cx="1698907" cy="291163"/>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t>Stół</a:t>
            </a:r>
          </a:p>
        </p:txBody>
      </p:sp>
      <p:grpSp>
        <p:nvGrpSpPr>
          <p:cNvPr id="44" name="Grupa 2">
            <a:extLst>
              <a:ext uri="{FF2B5EF4-FFF2-40B4-BE49-F238E27FC236}">
                <a16:creationId xmlns:a16="http://schemas.microsoft.com/office/drawing/2014/main" id="{1F2DC909-B276-4D08-8AB7-461A9787F9C2}"/>
              </a:ext>
            </a:extLst>
          </p:cNvPr>
          <p:cNvGrpSpPr/>
          <p:nvPr/>
        </p:nvGrpSpPr>
        <p:grpSpPr>
          <a:xfrm>
            <a:off x="8157652" y="5984297"/>
            <a:ext cx="2668009" cy="485261"/>
            <a:chOff x="6351473" y="6222773"/>
            <a:chExt cx="2544720" cy="485261"/>
          </a:xfrm>
        </p:grpSpPr>
        <p:sp>
          <p:nvSpPr>
            <p:cNvPr id="45" name="Prostokąt: zaokrąglone rogi 35">
              <a:extLst>
                <a:ext uri="{FF2B5EF4-FFF2-40B4-BE49-F238E27FC236}">
                  <a16:creationId xmlns:a16="http://schemas.microsoft.com/office/drawing/2014/main" id="{212CD93A-C3AD-4765-A30C-AD7901872F1E}"/>
                </a:ext>
              </a:extLst>
            </p:cNvPr>
            <p:cNvSpPr/>
            <p:nvPr/>
          </p:nvSpPr>
          <p:spPr>
            <a:xfrm>
              <a:off x="6351473" y="6328008"/>
              <a:ext cx="122990" cy="136836"/>
            </a:xfrm>
            <a:prstGeom prst="roundRect">
              <a:avLst>
                <a:gd name="adj" fmla="val 21764"/>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p>
          </p:txBody>
        </p:sp>
        <p:sp>
          <p:nvSpPr>
            <p:cNvPr id="46" name="TextBox 33">
              <a:extLst>
                <a:ext uri="{FF2B5EF4-FFF2-40B4-BE49-F238E27FC236}">
                  <a16:creationId xmlns:a16="http://schemas.microsoft.com/office/drawing/2014/main" id="{2040774E-57B1-4018-B446-3B5ED6A21D60}"/>
                </a:ext>
              </a:extLst>
            </p:cNvPr>
            <p:cNvSpPr txBox="1"/>
            <p:nvPr/>
          </p:nvSpPr>
          <p:spPr>
            <a:xfrm>
              <a:off x="6474463" y="6222773"/>
              <a:ext cx="1155841" cy="280077"/>
            </a:xfrm>
            <a:prstGeom prst="rect">
              <a:avLst/>
            </a:prstGeom>
            <a:noFill/>
          </p:spPr>
          <p:txBody>
            <a:bodyPr wrap="square" rtlCol="0">
              <a:spAutoFit/>
            </a:bodyPr>
            <a:lstStyle/>
            <a:p>
              <a:pPr>
                <a:lnSpc>
                  <a:spcPts val="1600"/>
                </a:lnSpc>
              </a:pPr>
              <a:r>
                <a:rPr lang="pl-PL" sz="1000" dirty="0">
                  <a:solidFill>
                    <a:schemeClr val="tx1">
                      <a:lumMod val="75000"/>
                      <a:lumOff val="25000"/>
                    </a:schemeClr>
                  </a:solidFill>
                  <a:latin typeface="+mn-lt"/>
                </a:rPr>
                <a:t>Ty zarządzasz</a:t>
              </a:r>
            </a:p>
          </p:txBody>
        </p:sp>
        <p:sp>
          <p:nvSpPr>
            <p:cNvPr id="47" name="Prostokąt: zaokrąglone rogi 58">
              <a:extLst>
                <a:ext uri="{FF2B5EF4-FFF2-40B4-BE49-F238E27FC236}">
                  <a16:creationId xmlns:a16="http://schemas.microsoft.com/office/drawing/2014/main" id="{025D62EE-7EF2-461D-BB37-5317FFE0ABCA}"/>
                </a:ext>
              </a:extLst>
            </p:cNvPr>
            <p:cNvSpPr/>
            <p:nvPr/>
          </p:nvSpPr>
          <p:spPr>
            <a:xfrm>
              <a:off x="7617362" y="6328008"/>
              <a:ext cx="122990" cy="136836"/>
            </a:xfrm>
            <a:prstGeom prst="roundRect">
              <a:avLst>
                <a:gd name="adj" fmla="val 21764"/>
              </a:avLst>
            </a:prstGeom>
            <a:solidFill>
              <a:schemeClr val="accent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dirty="0"/>
            </a:p>
          </p:txBody>
        </p:sp>
        <p:sp>
          <p:nvSpPr>
            <p:cNvPr id="48" name="TextBox 33">
              <a:extLst>
                <a:ext uri="{FF2B5EF4-FFF2-40B4-BE49-F238E27FC236}">
                  <a16:creationId xmlns:a16="http://schemas.microsoft.com/office/drawing/2014/main" id="{40EB427D-FBFC-4ADC-B462-0FB7F81DEA44}"/>
                </a:ext>
              </a:extLst>
            </p:cNvPr>
            <p:cNvSpPr txBox="1"/>
            <p:nvPr/>
          </p:nvSpPr>
          <p:spPr>
            <a:xfrm>
              <a:off x="7740352" y="6222773"/>
              <a:ext cx="1155841" cy="485261"/>
            </a:xfrm>
            <a:prstGeom prst="rect">
              <a:avLst/>
            </a:prstGeom>
            <a:noFill/>
          </p:spPr>
          <p:txBody>
            <a:bodyPr wrap="square" rtlCol="0">
              <a:spAutoFit/>
            </a:bodyPr>
            <a:lstStyle/>
            <a:p>
              <a:pPr>
                <a:lnSpc>
                  <a:spcPts val="1600"/>
                </a:lnSpc>
              </a:pPr>
              <a:r>
                <a:rPr lang="pl-PL" sz="1000" dirty="0">
                  <a:solidFill>
                    <a:schemeClr val="tx1">
                      <a:lumMod val="75000"/>
                      <a:lumOff val="25000"/>
                    </a:schemeClr>
                  </a:solidFill>
                  <a:latin typeface="+mn-lt"/>
                </a:rPr>
                <a:t>Dostawca zarządza</a:t>
              </a:r>
            </a:p>
          </p:txBody>
        </p:sp>
      </p:grpSp>
    </p:spTree>
    <p:extLst>
      <p:ext uri="{BB962C8B-B14F-4D97-AF65-F5344CB8AC3E}">
        <p14:creationId xmlns:p14="http://schemas.microsoft.com/office/powerpoint/2010/main" val="2714450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00EB4128-7C60-460F-BF2E-4B161771F275}"/>
              </a:ext>
            </a:extLst>
          </p:cNvPr>
          <p:cNvSpPr>
            <a:spLocks noChangeArrowheads="1"/>
          </p:cNvSpPr>
          <p:nvPr/>
        </p:nvSpPr>
        <p:spPr bwMode="auto">
          <a:xfrm>
            <a:off x="4810467" y="1469859"/>
            <a:ext cx="104902" cy="1106240"/>
          </a:xfrm>
          <a:prstGeom prst="rect">
            <a:avLst/>
          </a:prstGeom>
          <a:solidFill>
            <a:srgbClr val="685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5" name="Rectangle 11">
            <a:extLst>
              <a:ext uri="{FF2B5EF4-FFF2-40B4-BE49-F238E27FC236}">
                <a16:creationId xmlns:a16="http://schemas.microsoft.com/office/drawing/2014/main" id="{876A232F-F9EF-4A6E-8349-BEC0410BF06C}"/>
              </a:ext>
            </a:extLst>
          </p:cNvPr>
          <p:cNvSpPr>
            <a:spLocks noChangeArrowheads="1"/>
          </p:cNvSpPr>
          <p:nvPr/>
        </p:nvSpPr>
        <p:spPr bwMode="auto">
          <a:xfrm>
            <a:off x="6970802" y="1469859"/>
            <a:ext cx="104902" cy="1106240"/>
          </a:xfrm>
          <a:prstGeom prst="rect">
            <a:avLst/>
          </a:prstGeom>
          <a:solidFill>
            <a:srgbClr val="685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6" name="Freeform 5">
            <a:extLst>
              <a:ext uri="{FF2B5EF4-FFF2-40B4-BE49-F238E27FC236}">
                <a16:creationId xmlns:a16="http://schemas.microsoft.com/office/drawing/2014/main" id="{C3DF9531-3855-452E-A887-C865AD435F72}"/>
              </a:ext>
            </a:extLst>
          </p:cNvPr>
          <p:cNvSpPr>
            <a:spLocks/>
          </p:cNvSpPr>
          <p:nvPr/>
        </p:nvSpPr>
        <p:spPr bwMode="auto">
          <a:xfrm>
            <a:off x="1224792" y="2311659"/>
            <a:ext cx="9144001" cy="4069648"/>
          </a:xfrm>
          <a:custGeom>
            <a:avLst/>
            <a:gdLst>
              <a:gd name="T0" fmla="*/ 1426 w 2946"/>
              <a:gd name="T1" fmla="*/ 74 h 717"/>
              <a:gd name="T2" fmla="*/ 0 w 2946"/>
              <a:gd name="T3" fmla="*/ 0 h 717"/>
              <a:gd name="T4" fmla="*/ 0 w 2946"/>
              <a:gd name="T5" fmla="*/ 66 h 717"/>
              <a:gd name="T6" fmla="*/ 1088 w 2946"/>
              <a:gd name="T7" fmla="*/ 183 h 717"/>
              <a:gd name="T8" fmla="*/ 691 w 2946"/>
              <a:gd name="T9" fmla="*/ 717 h 717"/>
              <a:gd name="T10" fmla="*/ 2161 w 2946"/>
              <a:gd name="T11" fmla="*/ 717 h 717"/>
              <a:gd name="T12" fmla="*/ 1765 w 2946"/>
              <a:gd name="T13" fmla="*/ 183 h 717"/>
              <a:gd name="T14" fmla="*/ 2946 w 2946"/>
              <a:gd name="T15" fmla="*/ 66 h 717"/>
              <a:gd name="T16" fmla="*/ 2946 w 2946"/>
              <a:gd name="T17" fmla="*/ 0 h 717"/>
              <a:gd name="T18" fmla="*/ 1426 w 2946"/>
              <a:gd name="T19" fmla="*/ 74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6" h="717">
                <a:moveTo>
                  <a:pt x="1426" y="74"/>
                </a:moveTo>
                <a:cubicBezTo>
                  <a:pt x="1426" y="71"/>
                  <a:pt x="1411" y="0"/>
                  <a:pt x="0" y="0"/>
                </a:cubicBezTo>
                <a:cubicBezTo>
                  <a:pt x="0" y="66"/>
                  <a:pt x="0" y="66"/>
                  <a:pt x="0" y="66"/>
                </a:cubicBezTo>
                <a:cubicBezTo>
                  <a:pt x="104" y="66"/>
                  <a:pt x="1129" y="102"/>
                  <a:pt x="1088" y="183"/>
                </a:cubicBezTo>
                <a:cubicBezTo>
                  <a:pt x="1043" y="271"/>
                  <a:pt x="803" y="597"/>
                  <a:pt x="691" y="717"/>
                </a:cubicBezTo>
                <a:cubicBezTo>
                  <a:pt x="2161" y="717"/>
                  <a:pt x="2161" y="717"/>
                  <a:pt x="2161" y="717"/>
                </a:cubicBezTo>
                <a:cubicBezTo>
                  <a:pt x="2050" y="596"/>
                  <a:pt x="1809" y="270"/>
                  <a:pt x="1765" y="183"/>
                </a:cubicBezTo>
                <a:cubicBezTo>
                  <a:pt x="1724" y="104"/>
                  <a:pt x="2825" y="66"/>
                  <a:pt x="2946" y="66"/>
                </a:cubicBezTo>
                <a:cubicBezTo>
                  <a:pt x="2946" y="0"/>
                  <a:pt x="2946" y="0"/>
                  <a:pt x="2946" y="0"/>
                </a:cubicBezTo>
                <a:cubicBezTo>
                  <a:pt x="1430" y="0"/>
                  <a:pt x="1426" y="71"/>
                  <a:pt x="1426" y="74"/>
                </a:cubicBezTo>
                <a:close/>
              </a:path>
            </a:pathLst>
          </a:custGeom>
          <a:gradFill flip="none" rotWithShape="1">
            <a:gsLst>
              <a:gs pos="100000">
                <a:srgbClr val="BBBBBB"/>
              </a:gs>
              <a:gs pos="0">
                <a:schemeClr val="bg1">
                  <a:lumMod val="95000"/>
                </a:schemeClr>
              </a:gs>
            </a:gsLst>
            <a:lin ang="5400000" scaled="1"/>
            <a:tileRect/>
          </a:gradFill>
          <a:ln>
            <a:noFill/>
          </a:ln>
        </p:spPr>
        <p:txBody>
          <a:bodyPr vert="horz" wrap="square" lIns="68580" tIns="34290" rIns="68580" bIns="34290" numCol="1" anchor="t" anchorCtr="0" compatLnSpc="1">
            <a:prstTxWarp prst="textNoShape">
              <a:avLst/>
            </a:prstTxWarp>
          </a:bodyPr>
          <a:lstStyle/>
          <a:p>
            <a:endParaRPr lang="en-US" sz="1013"/>
          </a:p>
        </p:txBody>
      </p:sp>
      <p:sp>
        <p:nvSpPr>
          <p:cNvPr id="7" name="Prostokąt 7">
            <a:extLst>
              <a:ext uri="{FF2B5EF4-FFF2-40B4-BE49-F238E27FC236}">
                <a16:creationId xmlns:a16="http://schemas.microsoft.com/office/drawing/2014/main" id="{D3066D1B-D2AD-46B8-847C-CDF0A917EEF9}"/>
              </a:ext>
            </a:extLst>
          </p:cNvPr>
          <p:cNvSpPr/>
          <p:nvPr/>
        </p:nvSpPr>
        <p:spPr>
          <a:xfrm>
            <a:off x="7357480" y="895900"/>
            <a:ext cx="2722648" cy="3273278"/>
          </a:xfrm>
          <a:prstGeom prst="roundRect">
            <a:avLst>
              <a:gd name="adj" fmla="val 951"/>
            </a:avLst>
          </a:prstGeom>
          <a:solidFill>
            <a:schemeClr val="bg1"/>
          </a:solidFill>
          <a:ln>
            <a:noFill/>
          </a:ln>
          <a:effectLst>
            <a:outerShdw blurRad="254000" dir="3900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endParaRPr lang="id-ID" b="1" dirty="0">
              <a:solidFill>
                <a:schemeClr val="tx1">
                  <a:lumMod val="75000"/>
                  <a:lumOff val="25000"/>
                </a:schemeClr>
              </a:solidFill>
            </a:endParaRPr>
          </a:p>
        </p:txBody>
      </p:sp>
      <p:sp>
        <p:nvSpPr>
          <p:cNvPr id="8" name="TextBox 101">
            <a:extLst>
              <a:ext uri="{FF2B5EF4-FFF2-40B4-BE49-F238E27FC236}">
                <a16:creationId xmlns:a16="http://schemas.microsoft.com/office/drawing/2014/main" id="{9C1A3232-61F8-48BE-A644-CDE0C45DAE6A}"/>
              </a:ext>
            </a:extLst>
          </p:cNvPr>
          <p:cNvSpPr txBox="1"/>
          <p:nvPr/>
        </p:nvSpPr>
        <p:spPr>
          <a:xfrm>
            <a:off x="7830227" y="1423971"/>
            <a:ext cx="1854998" cy="307777"/>
          </a:xfrm>
          <a:prstGeom prst="rect">
            <a:avLst/>
          </a:prstGeom>
          <a:noFill/>
        </p:spPr>
        <p:txBody>
          <a:bodyPr wrap="square" rtlCol="0">
            <a:spAutoFit/>
          </a:bodyPr>
          <a:lstStyle/>
          <a:p>
            <a:pPr algn="ctr"/>
            <a:r>
              <a:rPr lang="pl-PL" sz="1400" b="1" dirty="0">
                <a:solidFill>
                  <a:schemeClr val="tx1">
                    <a:lumMod val="75000"/>
                    <a:lumOff val="25000"/>
                  </a:schemeClr>
                </a:solidFill>
                <a:latin typeface="+mj-lt"/>
              </a:rPr>
              <a:t>Publiczna chmura</a:t>
            </a:r>
            <a:endParaRPr lang="id-ID" sz="1400" b="1" dirty="0">
              <a:solidFill>
                <a:schemeClr val="tx1">
                  <a:lumMod val="75000"/>
                  <a:lumOff val="25000"/>
                </a:schemeClr>
              </a:solidFill>
              <a:latin typeface="+mj-lt"/>
            </a:endParaRPr>
          </a:p>
        </p:txBody>
      </p:sp>
      <p:sp>
        <p:nvSpPr>
          <p:cNvPr id="9" name="Rectangle 102">
            <a:extLst>
              <a:ext uri="{FF2B5EF4-FFF2-40B4-BE49-F238E27FC236}">
                <a16:creationId xmlns:a16="http://schemas.microsoft.com/office/drawing/2014/main" id="{ECD2CCF2-E920-49D1-B7A1-9DC75398CEC3}"/>
              </a:ext>
            </a:extLst>
          </p:cNvPr>
          <p:cNvSpPr/>
          <p:nvPr/>
        </p:nvSpPr>
        <p:spPr>
          <a:xfrm>
            <a:off x="7459323" y="2112846"/>
            <a:ext cx="2460719" cy="1384995"/>
          </a:xfrm>
          <a:prstGeom prst="rect">
            <a:avLst/>
          </a:prstGeom>
        </p:spPr>
        <p:txBody>
          <a:bodyPr wrap="square">
            <a:spAutoFit/>
          </a:bodyPr>
          <a:lstStyle/>
          <a:p>
            <a:r>
              <a:rPr lang="pl-PL" sz="1400" dirty="0">
                <a:latin typeface="Calibri Light" panose="020F0302020204030204" pitchFamily="34" charset="0"/>
                <a:cs typeface="Calibri Light" panose="020F0302020204030204" pitchFamily="34" charset="0"/>
              </a:rPr>
              <a:t>Usługi obliczeniowe oferowane przez dostawców z innych firm za pośrednictwem publicznego Internetu, dzięki czemu są one dostępne dla każdego, kto chce ich używać lub je zakupić.</a:t>
            </a:r>
          </a:p>
        </p:txBody>
      </p:sp>
      <p:sp>
        <p:nvSpPr>
          <p:cNvPr id="10" name="Prostokąt 7">
            <a:extLst>
              <a:ext uri="{FF2B5EF4-FFF2-40B4-BE49-F238E27FC236}">
                <a16:creationId xmlns:a16="http://schemas.microsoft.com/office/drawing/2014/main" id="{5CE2C335-65AD-4501-AD33-D3F94407088F}"/>
              </a:ext>
            </a:extLst>
          </p:cNvPr>
          <p:cNvSpPr/>
          <p:nvPr/>
        </p:nvSpPr>
        <p:spPr>
          <a:xfrm>
            <a:off x="1546256" y="895900"/>
            <a:ext cx="2722648" cy="3273278"/>
          </a:xfrm>
          <a:prstGeom prst="roundRect">
            <a:avLst>
              <a:gd name="adj" fmla="val 951"/>
            </a:avLst>
          </a:prstGeom>
          <a:solidFill>
            <a:schemeClr val="bg1"/>
          </a:solidFill>
          <a:ln>
            <a:noFill/>
          </a:ln>
          <a:effectLst>
            <a:outerShdw blurRad="254000" dir="3900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endParaRPr lang="id-ID" b="1" dirty="0">
              <a:solidFill>
                <a:schemeClr val="tx1">
                  <a:lumMod val="75000"/>
                  <a:lumOff val="25000"/>
                </a:schemeClr>
              </a:solidFill>
            </a:endParaRPr>
          </a:p>
        </p:txBody>
      </p:sp>
      <p:sp>
        <p:nvSpPr>
          <p:cNvPr id="11" name="Freeform 10">
            <a:extLst>
              <a:ext uri="{FF2B5EF4-FFF2-40B4-BE49-F238E27FC236}">
                <a16:creationId xmlns:a16="http://schemas.microsoft.com/office/drawing/2014/main" id="{3609C06E-7001-499D-856E-81E22FDFE01B}"/>
              </a:ext>
            </a:extLst>
          </p:cNvPr>
          <p:cNvSpPr>
            <a:spLocks/>
          </p:cNvSpPr>
          <p:nvPr/>
        </p:nvSpPr>
        <p:spPr bwMode="auto">
          <a:xfrm>
            <a:off x="4148303" y="1271654"/>
            <a:ext cx="1324328" cy="437453"/>
          </a:xfrm>
          <a:custGeom>
            <a:avLst/>
            <a:gdLst>
              <a:gd name="T0" fmla="*/ 455 w 486"/>
              <a:gd name="T1" fmla="*/ 0 h 160"/>
              <a:gd name="T2" fmla="*/ 72 w 486"/>
              <a:gd name="T3" fmla="*/ 0 h 160"/>
              <a:gd name="T4" fmla="*/ 0 w 486"/>
              <a:gd name="T5" fmla="*/ 72 h 160"/>
              <a:gd name="T6" fmla="*/ 72 w 486"/>
              <a:gd name="T7" fmla="*/ 160 h 160"/>
              <a:gd name="T8" fmla="*/ 455 w 486"/>
              <a:gd name="T9" fmla="*/ 160 h 160"/>
              <a:gd name="T10" fmla="*/ 486 w 486"/>
              <a:gd name="T11" fmla="*/ 130 h 160"/>
              <a:gd name="T12" fmla="*/ 486 w 486"/>
              <a:gd name="T13" fmla="*/ 31 h 160"/>
              <a:gd name="T14" fmla="*/ 455 w 486"/>
              <a:gd name="T15" fmla="*/ 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60">
                <a:moveTo>
                  <a:pt x="455" y="0"/>
                </a:moveTo>
                <a:cubicBezTo>
                  <a:pt x="72" y="0"/>
                  <a:pt x="72" y="0"/>
                  <a:pt x="72" y="0"/>
                </a:cubicBezTo>
                <a:cubicBezTo>
                  <a:pt x="0" y="72"/>
                  <a:pt x="0" y="72"/>
                  <a:pt x="0" y="72"/>
                </a:cubicBezTo>
                <a:cubicBezTo>
                  <a:pt x="72" y="160"/>
                  <a:pt x="72" y="160"/>
                  <a:pt x="72" y="160"/>
                </a:cubicBezTo>
                <a:cubicBezTo>
                  <a:pt x="455" y="160"/>
                  <a:pt x="455" y="160"/>
                  <a:pt x="455" y="160"/>
                </a:cubicBezTo>
                <a:cubicBezTo>
                  <a:pt x="472" y="160"/>
                  <a:pt x="486" y="147"/>
                  <a:pt x="486" y="130"/>
                </a:cubicBezTo>
                <a:cubicBezTo>
                  <a:pt x="486" y="31"/>
                  <a:pt x="486" y="31"/>
                  <a:pt x="486" y="31"/>
                </a:cubicBezTo>
                <a:cubicBezTo>
                  <a:pt x="486" y="14"/>
                  <a:pt x="472" y="0"/>
                  <a:pt x="455" y="0"/>
                </a:cubicBezTo>
                <a:close/>
              </a:path>
            </a:pathLst>
          </a:custGeom>
          <a:gradFill>
            <a:gsLst>
              <a:gs pos="0">
                <a:srgbClr val="0E6EDF"/>
              </a:gs>
              <a:gs pos="100000">
                <a:schemeClr val="tx2"/>
              </a:gs>
            </a:gsLst>
            <a:lin ang="2700000" scaled="1"/>
          </a:gradFill>
          <a:ln>
            <a:noFill/>
          </a:ln>
        </p:spPr>
        <p:txBody>
          <a:bodyPr vert="horz" wrap="square" lIns="68580" tIns="34290" rIns="68580" bIns="34290" numCol="1" anchor="t" anchorCtr="0" compatLnSpc="1">
            <a:prstTxWarp prst="textNoShape">
              <a:avLst/>
            </a:prstTxWarp>
          </a:bodyPr>
          <a:lstStyle/>
          <a:p>
            <a:endParaRPr lang="en-US" sz="1013" dirty="0"/>
          </a:p>
        </p:txBody>
      </p:sp>
      <p:sp>
        <p:nvSpPr>
          <p:cNvPr id="12" name="TextBox 63">
            <a:extLst>
              <a:ext uri="{FF2B5EF4-FFF2-40B4-BE49-F238E27FC236}">
                <a16:creationId xmlns:a16="http://schemas.microsoft.com/office/drawing/2014/main" id="{50F16ECE-A7A4-449D-AC0D-3828238BD3EA}"/>
              </a:ext>
            </a:extLst>
          </p:cNvPr>
          <p:cNvSpPr txBox="1"/>
          <p:nvPr/>
        </p:nvSpPr>
        <p:spPr>
          <a:xfrm>
            <a:off x="4282117" y="1349203"/>
            <a:ext cx="1136850" cy="276999"/>
          </a:xfrm>
          <a:prstGeom prst="rect">
            <a:avLst/>
          </a:prstGeom>
          <a:noFill/>
        </p:spPr>
        <p:txBody>
          <a:bodyPr wrap="none" rtlCol="0">
            <a:spAutoFit/>
          </a:bodyPr>
          <a:lstStyle/>
          <a:p>
            <a:pPr algn="ctr"/>
            <a:r>
              <a:rPr lang="pl-PL" sz="1200" b="1" dirty="0" err="1">
                <a:solidFill>
                  <a:schemeClr val="bg1"/>
                </a:solidFill>
                <a:latin typeface="Raleway" panose="020B0003030101060003" pitchFamily="34" charset="0"/>
              </a:rPr>
              <a:t>Private</a:t>
            </a:r>
            <a:r>
              <a:rPr lang="pl-PL" sz="1200" b="1" dirty="0">
                <a:solidFill>
                  <a:schemeClr val="bg1"/>
                </a:solidFill>
                <a:latin typeface="Raleway" panose="020B0003030101060003" pitchFamily="34" charset="0"/>
              </a:rPr>
              <a:t> </a:t>
            </a:r>
            <a:r>
              <a:rPr lang="pl-PL" sz="1200" b="1" dirty="0" err="1">
                <a:solidFill>
                  <a:schemeClr val="bg1"/>
                </a:solidFill>
                <a:latin typeface="Raleway" panose="020B0003030101060003" pitchFamily="34" charset="0"/>
              </a:rPr>
              <a:t>cloud</a:t>
            </a:r>
            <a:endParaRPr lang="id-ID" sz="1200" b="1" dirty="0">
              <a:solidFill>
                <a:schemeClr val="bg1"/>
              </a:solidFill>
              <a:latin typeface="Raleway" panose="020B0003030101060003" pitchFamily="34" charset="0"/>
            </a:endParaRPr>
          </a:p>
        </p:txBody>
      </p:sp>
      <p:sp>
        <p:nvSpPr>
          <p:cNvPr id="13" name="Freeform 12">
            <a:extLst>
              <a:ext uri="{FF2B5EF4-FFF2-40B4-BE49-F238E27FC236}">
                <a16:creationId xmlns:a16="http://schemas.microsoft.com/office/drawing/2014/main" id="{4F789C0C-C59C-4B69-815F-5C586C7C4EFC}"/>
              </a:ext>
            </a:extLst>
          </p:cNvPr>
          <p:cNvSpPr>
            <a:spLocks/>
          </p:cNvSpPr>
          <p:nvPr/>
        </p:nvSpPr>
        <p:spPr bwMode="auto">
          <a:xfrm>
            <a:off x="6402077" y="1271654"/>
            <a:ext cx="1321669" cy="437453"/>
          </a:xfrm>
          <a:custGeom>
            <a:avLst/>
            <a:gdLst>
              <a:gd name="T0" fmla="*/ 31 w 485"/>
              <a:gd name="T1" fmla="*/ 0 h 160"/>
              <a:gd name="T2" fmla="*/ 413 w 485"/>
              <a:gd name="T3" fmla="*/ 0 h 160"/>
              <a:gd name="T4" fmla="*/ 485 w 485"/>
              <a:gd name="T5" fmla="*/ 72 h 160"/>
              <a:gd name="T6" fmla="*/ 413 w 485"/>
              <a:gd name="T7" fmla="*/ 160 h 160"/>
              <a:gd name="T8" fmla="*/ 31 w 485"/>
              <a:gd name="T9" fmla="*/ 160 h 160"/>
              <a:gd name="T10" fmla="*/ 0 w 485"/>
              <a:gd name="T11" fmla="*/ 130 h 160"/>
              <a:gd name="T12" fmla="*/ 0 w 485"/>
              <a:gd name="T13" fmla="*/ 31 h 160"/>
              <a:gd name="T14" fmla="*/ 31 w 485"/>
              <a:gd name="T15" fmla="*/ 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5" h="160">
                <a:moveTo>
                  <a:pt x="31" y="0"/>
                </a:moveTo>
                <a:cubicBezTo>
                  <a:pt x="413" y="0"/>
                  <a:pt x="413" y="0"/>
                  <a:pt x="413" y="0"/>
                </a:cubicBezTo>
                <a:cubicBezTo>
                  <a:pt x="485" y="72"/>
                  <a:pt x="485" y="72"/>
                  <a:pt x="485" y="72"/>
                </a:cubicBezTo>
                <a:cubicBezTo>
                  <a:pt x="413" y="160"/>
                  <a:pt x="413" y="160"/>
                  <a:pt x="413" y="160"/>
                </a:cubicBezTo>
                <a:cubicBezTo>
                  <a:pt x="31" y="160"/>
                  <a:pt x="31" y="160"/>
                  <a:pt x="31" y="160"/>
                </a:cubicBezTo>
                <a:cubicBezTo>
                  <a:pt x="14" y="160"/>
                  <a:pt x="0" y="147"/>
                  <a:pt x="0" y="130"/>
                </a:cubicBezTo>
                <a:cubicBezTo>
                  <a:pt x="0" y="31"/>
                  <a:pt x="0" y="31"/>
                  <a:pt x="0" y="31"/>
                </a:cubicBezTo>
                <a:cubicBezTo>
                  <a:pt x="0" y="14"/>
                  <a:pt x="14" y="0"/>
                  <a:pt x="31" y="0"/>
                </a:cubicBezTo>
                <a:close/>
              </a:path>
            </a:pathLst>
          </a:custGeom>
          <a:gradFill flip="none" rotWithShape="1">
            <a:gsLst>
              <a:gs pos="0">
                <a:schemeClr val="accent1"/>
              </a:gs>
              <a:gs pos="100000">
                <a:schemeClr val="accent1">
                  <a:lumMod val="60000"/>
                  <a:lumOff val="40000"/>
                </a:schemeClr>
              </a:gs>
            </a:gsLst>
            <a:lin ang="2700000" scaled="1"/>
            <a:tileRect/>
          </a:gradFill>
          <a:ln>
            <a:noFill/>
          </a:ln>
        </p:spPr>
        <p:txBody>
          <a:bodyPr vert="horz" wrap="square" lIns="68580" tIns="34290" rIns="68580" bIns="34290" numCol="1" anchor="t" anchorCtr="0" compatLnSpc="1">
            <a:prstTxWarp prst="textNoShape">
              <a:avLst/>
            </a:prstTxWarp>
          </a:bodyPr>
          <a:lstStyle/>
          <a:p>
            <a:endParaRPr lang="en-US" sz="1013"/>
          </a:p>
        </p:txBody>
      </p:sp>
      <p:sp>
        <p:nvSpPr>
          <p:cNvPr id="14" name="TextBox 64">
            <a:extLst>
              <a:ext uri="{FF2B5EF4-FFF2-40B4-BE49-F238E27FC236}">
                <a16:creationId xmlns:a16="http://schemas.microsoft.com/office/drawing/2014/main" id="{A8C9C698-0132-4719-AB1C-77737CEA3A29}"/>
              </a:ext>
            </a:extLst>
          </p:cNvPr>
          <p:cNvSpPr txBox="1"/>
          <p:nvPr/>
        </p:nvSpPr>
        <p:spPr>
          <a:xfrm>
            <a:off x="6713679" y="1354621"/>
            <a:ext cx="184731" cy="276999"/>
          </a:xfrm>
          <a:prstGeom prst="rect">
            <a:avLst/>
          </a:prstGeom>
          <a:noFill/>
        </p:spPr>
        <p:txBody>
          <a:bodyPr wrap="none" rtlCol="0">
            <a:spAutoFit/>
          </a:bodyPr>
          <a:lstStyle/>
          <a:p>
            <a:pPr algn="ctr"/>
            <a:endParaRPr lang="id-ID" sz="1200" b="1" dirty="0">
              <a:solidFill>
                <a:schemeClr val="bg1"/>
              </a:solidFill>
              <a:latin typeface="Raleway" panose="020B0003030101060003" pitchFamily="34" charset="0"/>
            </a:endParaRPr>
          </a:p>
        </p:txBody>
      </p:sp>
      <p:grpSp>
        <p:nvGrpSpPr>
          <p:cNvPr id="15" name="Group 91">
            <a:extLst>
              <a:ext uri="{FF2B5EF4-FFF2-40B4-BE49-F238E27FC236}">
                <a16:creationId xmlns:a16="http://schemas.microsoft.com/office/drawing/2014/main" id="{AC448F79-2DA9-4C33-B75D-296CF5BC1C50}"/>
              </a:ext>
            </a:extLst>
          </p:cNvPr>
          <p:cNvGrpSpPr/>
          <p:nvPr/>
        </p:nvGrpSpPr>
        <p:grpSpPr>
          <a:xfrm>
            <a:off x="5004705" y="3051501"/>
            <a:ext cx="1285494" cy="2929652"/>
            <a:chOff x="4968875" y="2876550"/>
            <a:chExt cx="1860551" cy="4240213"/>
          </a:xfrm>
        </p:grpSpPr>
        <p:sp>
          <p:nvSpPr>
            <p:cNvPr id="16" name="Freeform 9">
              <a:extLst>
                <a:ext uri="{FF2B5EF4-FFF2-40B4-BE49-F238E27FC236}">
                  <a16:creationId xmlns:a16="http://schemas.microsoft.com/office/drawing/2014/main" id="{DD1B462E-DAD5-4636-9B88-B319B5F96AC5}"/>
                </a:ext>
              </a:extLst>
            </p:cNvPr>
            <p:cNvSpPr>
              <a:spLocks/>
            </p:cNvSpPr>
            <p:nvPr/>
          </p:nvSpPr>
          <p:spPr bwMode="auto">
            <a:xfrm>
              <a:off x="5649913" y="5541963"/>
              <a:ext cx="915988" cy="1341438"/>
            </a:xfrm>
            <a:custGeom>
              <a:avLst/>
              <a:gdLst>
                <a:gd name="T0" fmla="*/ 255 w 255"/>
                <a:gd name="T1" fmla="*/ 0 h 375"/>
                <a:gd name="T2" fmla="*/ 254 w 255"/>
                <a:gd name="T3" fmla="*/ 294 h 375"/>
                <a:gd name="T4" fmla="*/ 255 w 255"/>
                <a:gd name="T5" fmla="*/ 375 h 375"/>
                <a:gd name="T6" fmla="*/ 170 w 255"/>
                <a:gd name="T7" fmla="*/ 375 h 375"/>
                <a:gd name="T8" fmla="*/ 172 w 255"/>
                <a:gd name="T9" fmla="*/ 115 h 375"/>
                <a:gd name="T10" fmla="*/ 129 w 255"/>
                <a:gd name="T11" fmla="*/ 123 h 375"/>
                <a:gd name="T12" fmla="*/ 85 w 255"/>
                <a:gd name="T13" fmla="*/ 115 h 375"/>
                <a:gd name="T14" fmla="*/ 85 w 255"/>
                <a:gd name="T15" fmla="*/ 375 h 375"/>
                <a:gd name="T16" fmla="*/ 0 w 255"/>
                <a:gd name="T17" fmla="*/ 375 h 375"/>
                <a:gd name="T18" fmla="*/ 1 w 255"/>
                <a:gd name="T19" fmla="*/ 29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375">
                  <a:moveTo>
                    <a:pt x="255" y="0"/>
                  </a:moveTo>
                  <a:cubicBezTo>
                    <a:pt x="254" y="294"/>
                    <a:pt x="254" y="294"/>
                    <a:pt x="254" y="294"/>
                  </a:cubicBezTo>
                  <a:cubicBezTo>
                    <a:pt x="255" y="375"/>
                    <a:pt x="255" y="375"/>
                    <a:pt x="255" y="375"/>
                  </a:cubicBezTo>
                  <a:cubicBezTo>
                    <a:pt x="170" y="375"/>
                    <a:pt x="170" y="375"/>
                    <a:pt x="170" y="375"/>
                  </a:cubicBezTo>
                  <a:cubicBezTo>
                    <a:pt x="172" y="115"/>
                    <a:pt x="172" y="115"/>
                    <a:pt x="172" y="115"/>
                  </a:cubicBezTo>
                  <a:cubicBezTo>
                    <a:pt x="172" y="115"/>
                    <a:pt x="158" y="124"/>
                    <a:pt x="129" y="123"/>
                  </a:cubicBezTo>
                  <a:cubicBezTo>
                    <a:pt x="92" y="122"/>
                    <a:pt x="85" y="115"/>
                    <a:pt x="85" y="115"/>
                  </a:cubicBezTo>
                  <a:cubicBezTo>
                    <a:pt x="85" y="375"/>
                    <a:pt x="85" y="375"/>
                    <a:pt x="85" y="375"/>
                  </a:cubicBezTo>
                  <a:cubicBezTo>
                    <a:pt x="0" y="375"/>
                    <a:pt x="0" y="375"/>
                    <a:pt x="0" y="375"/>
                  </a:cubicBezTo>
                  <a:cubicBezTo>
                    <a:pt x="1" y="29"/>
                    <a:pt x="1" y="29"/>
                    <a:pt x="1" y="29"/>
                  </a:cubicBezTo>
                </a:path>
              </a:pathLst>
            </a:custGeom>
            <a:solidFill>
              <a:srgbClr val="4C41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17" name="Freeform 10">
              <a:extLst>
                <a:ext uri="{FF2B5EF4-FFF2-40B4-BE49-F238E27FC236}">
                  <a16:creationId xmlns:a16="http://schemas.microsoft.com/office/drawing/2014/main" id="{6581C83B-1B55-4D9D-8407-56A6F19732F8}"/>
                </a:ext>
              </a:extLst>
            </p:cNvPr>
            <p:cNvSpPr>
              <a:spLocks/>
            </p:cNvSpPr>
            <p:nvPr/>
          </p:nvSpPr>
          <p:spPr bwMode="auto">
            <a:xfrm>
              <a:off x="5649913" y="4605338"/>
              <a:ext cx="952500" cy="1208088"/>
            </a:xfrm>
            <a:custGeom>
              <a:avLst/>
              <a:gdLst>
                <a:gd name="T0" fmla="*/ 183 w 265"/>
                <a:gd name="T1" fmla="*/ 334 h 338"/>
                <a:gd name="T2" fmla="*/ 254 w 265"/>
                <a:gd name="T3" fmla="*/ 318 h 338"/>
                <a:gd name="T4" fmla="*/ 210 w 265"/>
                <a:gd name="T5" fmla="*/ 0 h 338"/>
                <a:gd name="T6" fmla="*/ 59 w 265"/>
                <a:gd name="T7" fmla="*/ 0 h 338"/>
                <a:gd name="T8" fmla="*/ 0 w 265"/>
                <a:gd name="T9" fmla="*/ 305 h 338"/>
                <a:gd name="T10" fmla="*/ 85 w 265"/>
                <a:gd name="T11" fmla="*/ 338 h 338"/>
                <a:gd name="T12" fmla="*/ 183 w 265"/>
                <a:gd name="T13" fmla="*/ 334 h 338"/>
              </a:gdLst>
              <a:ahLst/>
              <a:cxnLst>
                <a:cxn ang="0">
                  <a:pos x="T0" y="T1"/>
                </a:cxn>
                <a:cxn ang="0">
                  <a:pos x="T2" y="T3"/>
                </a:cxn>
                <a:cxn ang="0">
                  <a:pos x="T4" y="T5"/>
                </a:cxn>
                <a:cxn ang="0">
                  <a:pos x="T6" y="T7"/>
                </a:cxn>
                <a:cxn ang="0">
                  <a:pos x="T8" y="T9"/>
                </a:cxn>
                <a:cxn ang="0">
                  <a:pos x="T10" y="T11"/>
                </a:cxn>
                <a:cxn ang="0">
                  <a:pos x="T12" y="T13"/>
                </a:cxn>
              </a:cxnLst>
              <a:rect l="0" t="0" r="r" b="b"/>
              <a:pathLst>
                <a:path w="265" h="338">
                  <a:moveTo>
                    <a:pt x="183" y="334"/>
                  </a:moveTo>
                  <a:cubicBezTo>
                    <a:pt x="223" y="328"/>
                    <a:pt x="254" y="318"/>
                    <a:pt x="254" y="318"/>
                  </a:cubicBezTo>
                  <a:cubicBezTo>
                    <a:pt x="265" y="125"/>
                    <a:pt x="210" y="0"/>
                    <a:pt x="210" y="0"/>
                  </a:cubicBezTo>
                  <a:cubicBezTo>
                    <a:pt x="59" y="0"/>
                    <a:pt x="59" y="0"/>
                    <a:pt x="59" y="0"/>
                  </a:cubicBezTo>
                  <a:cubicBezTo>
                    <a:pt x="17" y="67"/>
                    <a:pt x="0" y="305"/>
                    <a:pt x="0" y="305"/>
                  </a:cubicBezTo>
                  <a:cubicBezTo>
                    <a:pt x="26" y="321"/>
                    <a:pt x="55" y="335"/>
                    <a:pt x="85" y="338"/>
                  </a:cubicBezTo>
                  <a:lnTo>
                    <a:pt x="183" y="33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18" name="Freeform 11">
              <a:extLst>
                <a:ext uri="{FF2B5EF4-FFF2-40B4-BE49-F238E27FC236}">
                  <a16:creationId xmlns:a16="http://schemas.microsoft.com/office/drawing/2014/main" id="{66241E42-E0DB-4531-9A73-209848219648}"/>
                </a:ext>
              </a:extLst>
            </p:cNvPr>
            <p:cNvSpPr>
              <a:spLocks/>
            </p:cNvSpPr>
            <p:nvPr/>
          </p:nvSpPr>
          <p:spPr bwMode="auto">
            <a:xfrm>
              <a:off x="5226050" y="3270250"/>
              <a:ext cx="338138" cy="533400"/>
            </a:xfrm>
            <a:custGeom>
              <a:avLst/>
              <a:gdLst>
                <a:gd name="T0" fmla="*/ 54 w 94"/>
                <a:gd name="T1" fmla="*/ 149 h 149"/>
                <a:gd name="T2" fmla="*/ 78 w 94"/>
                <a:gd name="T3" fmla="*/ 111 h 149"/>
                <a:gd name="T4" fmla="*/ 46 w 94"/>
                <a:gd name="T5" fmla="*/ 83 h 149"/>
                <a:gd name="T6" fmla="*/ 94 w 94"/>
                <a:gd name="T7" fmla="*/ 25 h 149"/>
                <a:gd name="T8" fmla="*/ 76 w 94"/>
                <a:gd name="T9" fmla="*/ 9 h 149"/>
                <a:gd name="T10" fmla="*/ 0 w 94"/>
                <a:gd name="T11" fmla="*/ 104 h 149"/>
              </a:gdLst>
              <a:ahLst/>
              <a:cxnLst>
                <a:cxn ang="0">
                  <a:pos x="T0" y="T1"/>
                </a:cxn>
                <a:cxn ang="0">
                  <a:pos x="T2" y="T3"/>
                </a:cxn>
                <a:cxn ang="0">
                  <a:pos x="T4" y="T5"/>
                </a:cxn>
                <a:cxn ang="0">
                  <a:pos x="T6" y="T7"/>
                </a:cxn>
                <a:cxn ang="0">
                  <a:pos x="T8" y="T9"/>
                </a:cxn>
                <a:cxn ang="0">
                  <a:pos x="T10" y="T11"/>
                </a:cxn>
              </a:cxnLst>
              <a:rect l="0" t="0" r="r" b="b"/>
              <a:pathLst>
                <a:path w="94" h="149">
                  <a:moveTo>
                    <a:pt x="54" y="149"/>
                  </a:moveTo>
                  <a:cubicBezTo>
                    <a:pt x="54" y="149"/>
                    <a:pt x="89" y="120"/>
                    <a:pt x="78" y="111"/>
                  </a:cubicBezTo>
                  <a:cubicBezTo>
                    <a:pt x="68" y="102"/>
                    <a:pt x="46" y="83"/>
                    <a:pt x="46" y="83"/>
                  </a:cubicBezTo>
                  <a:cubicBezTo>
                    <a:pt x="94" y="25"/>
                    <a:pt x="94" y="25"/>
                    <a:pt x="94" y="25"/>
                  </a:cubicBezTo>
                  <a:cubicBezTo>
                    <a:pt x="94" y="25"/>
                    <a:pt x="94" y="0"/>
                    <a:pt x="76" y="9"/>
                  </a:cubicBezTo>
                  <a:cubicBezTo>
                    <a:pt x="0" y="104"/>
                    <a:pt x="0" y="104"/>
                    <a:pt x="0" y="104"/>
                  </a:cubicBezTo>
                </a:path>
              </a:pathLst>
            </a:custGeom>
            <a:solidFill>
              <a:srgbClr val="F6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19" name="Freeform 12">
              <a:extLst>
                <a:ext uri="{FF2B5EF4-FFF2-40B4-BE49-F238E27FC236}">
                  <a16:creationId xmlns:a16="http://schemas.microsoft.com/office/drawing/2014/main" id="{5A1566DA-4370-4765-B4DD-4872134C56D5}"/>
                </a:ext>
              </a:extLst>
            </p:cNvPr>
            <p:cNvSpPr>
              <a:spLocks/>
            </p:cNvSpPr>
            <p:nvPr/>
          </p:nvSpPr>
          <p:spPr bwMode="auto">
            <a:xfrm>
              <a:off x="6405563" y="4605338"/>
              <a:ext cx="423863" cy="1255713"/>
            </a:xfrm>
            <a:custGeom>
              <a:avLst/>
              <a:gdLst>
                <a:gd name="T0" fmla="*/ 0 w 118"/>
                <a:gd name="T1" fmla="*/ 0 h 351"/>
                <a:gd name="T2" fmla="*/ 34 w 118"/>
                <a:gd name="T3" fmla="*/ 150 h 351"/>
                <a:gd name="T4" fmla="*/ 45 w 118"/>
                <a:gd name="T5" fmla="*/ 351 h 351"/>
                <a:gd name="T6" fmla="*/ 111 w 118"/>
                <a:gd name="T7" fmla="*/ 351 h 351"/>
                <a:gd name="T8" fmla="*/ 95 w 118"/>
                <a:gd name="T9" fmla="*/ 149 h 351"/>
                <a:gd name="T10" fmla="*/ 46 w 118"/>
                <a:gd name="T11" fmla="*/ 25 h 351"/>
                <a:gd name="T12" fmla="*/ 0 w 118"/>
                <a:gd name="T13" fmla="*/ 0 h 351"/>
              </a:gdLst>
              <a:ahLst/>
              <a:cxnLst>
                <a:cxn ang="0">
                  <a:pos x="T0" y="T1"/>
                </a:cxn>
                <a:cxn ang="0">
                  <a:pos x="T2" y="T3"/>
                </a:cxn>
                <a:cxn ang="0">
                  <a:pos x="T4" y="T5"/>
                </a:cxn>
                <a:cxn ang="0">
                  <a:pos x="T6" y="T7"/>
                </a:cxn>
                <a:cxn ang="0">
                  <a:pos x="T8" y="T9"/>
                </a:cxn>
                <a:cxn ang="0">
                  <a:pos x="T10" y="T11"/>
                </a:cxn>
                <a:cxn ang="0">
                  <a:pos x="T12" y="T13"/>
                </a:cxn>
              </a:cxnLst>
              <a:rect l="0" t="0" r="r" b="b"/>
              <a:pathLst>
                <a:path w="118" h="351">
                  <a:moveTo>
                    <a:pt x="0" y="0"/>
                  </a:moveTo>
                  <a:cubicBezTo>
                    <a:pt x="0" y="0"/>
                    <a:pt x="29" y="112"/>
                    <a:pt x="34" y="150"/>
                  </a:cubicBezTo>
                  <a:cubicBezTo>
                    <a:pt x="42" y="200"/>
                    <a:pt x="45" y="351"/>
                    <a:pt x="45" y="351"/>
                  </a:cubicBezTo>
                  <a:cubicBezTo>
                    <a:pt x="111" y="351"/>
                    <a:pt x="111" y="351"/>
                    <a:pt x="111" y="351"/>
                  </a:cubicBezTo>
                  <a:cubicBezTo>
                    <a:pt x="111" y="351"/>
                    <a:pt x="118" y="243"/>
                    <a:pt x="95" y="149"/>
                  </a:cubicBezTo>
                  <a:cubicBezTo>
                    <a:pt x="86" y="111"/>
                    <a:pt x="74" y="53"/>
                    <a:pt x="46" y="25"/>
                  </a:cubicBezTo>
                  <a:cubicBezTo>
                    <a:pt x="27" y="7"/>
                    <a:pt x="0" y="0"/>
                    <a:pt x="0" y="0"/>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013" dirty="0"/>
            </a:p>
          </p:txBody>
        </p:sp>
        <p:sp>
          <p:nvSpPr>
            <p:cNvPr id="20" name="Freeform 13">
              <a:extLst>
                <a:ext uri="{FF2B5EF4-FFF2-40B4-BE49-F238E27FC236}">
                  <a16:creationId xmlns:a16="http://schemas.microsoft.com/office/drawing/2014/main" id="{FB718B6C-0730-424C-87F1-91702C0674F9}"/>
                </a:ext>
              </a:extLst>
            </p:cNvPr>
            <p:cNvSpPr>
              <a:spLocks/>
            </p:cNvSpPr>
            <p:nvPr/>
          </p:nvSpPr>
          <p:spPr bwMode="auto">
            <a:xfrm>
              <a:off x="6565900" y="5861050"/>
              <a:ext cx="238125" cy="242888"/>
            </a:xfrm>
            <a:custGeom>
              <a:avLst/>
              <a:gdLst>
                <a:gd name="T0" fmla="*/ 66 w 66"/>
                <a:gd name="T1" fmla="*/ 0 h 68"/>
                <a:gd name="T2" fmla="*/ 29 w 66"/>
                <a:gd name="T3" fmla="*/ 68 h 68"/>
                <a:gd name="T4" fmla="*/ 1 w 66"/>
                <a:gd name="T5" fmla="*/ 68 h 68"/>
                <a:gd name="T6" fmla="*/ 0 w 66"/>
                <a:gd name="T7" fmla="*/ 0 h 68"/>
              </a:gdLst>
              <a:ahLst/>
              <a:cxnLst>
                <a:cxn ang="0">
                  <a:pos x="T0" y="T1"/>
                </a:cxn>
                <a:cxn ang="0">
                  <a:pos x="T2" y="T3"/>
                </a:cxn>
                <a:cxn ang="0">
                  <a:pos x="T4" y="T5"/>
                </a:cxn>
                <a:cxn ang="0">
                  <a:pos x="T6" y="T7"/>
                </a:cxn>
              </a:cxnLst>
              <a:rect l="0" t="0" r="r" b="b"/>
              <a:pathLst>
                <a:path w="66" h="68">
                  <a:moveTo>
                    <a:pt x="66" y="0"/>
                  </a:moveTo>
                  <a:cubicBezTo>
                    <a:pt x="66" y="0"/>
                    <a:pt x="58" y="59"/>
                    <a:pt x="29" y="68"/>
                  </a:cubicBezTo>
                  <a:cubicBezTo>
                    <a:pt x="1" y="68"/>
                    <a:pt x="1" y="68"/>
                    <a:pt x="1" y="68"/>
                  </a:cubicBezTo>
                  <a:cubicBezTo>
                    <a:pt x="0" y="0"/>
                    <a:pt x="0" y="0"/>
                    <a:pt x="0" y="0"/>
                  </a:cubicBezTo>
                </a:path>
              </a:pathLst>
            </a:custGeom>
            <a:solidFill>
              <a:srgbClr val="F6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21" name="Freeform 14">
              <a:extLst>
                <a:ext uri="{FF2B5EF4-FFF2-40B4-BE49-F238E27FC236}">
                  <a16:creationId xmlns:a16="http://schemas.microsoft.com/office/drawing/2014/main" id="{691754BD-BC93-4E19-BB65-6924DB82428E}"/>
                </a:ext>
              </a:extLst>
            </p:cNvPr>
            <p:cNvSpPr>
              <a:spLocks/>
            </p:cNvSpPr>
            <p:nvPr/>
          </p:nvSpPr>
          <p:spPr bwMode="auto">
            <a:xfrm>
              <a:off x="4968875" y="3641725"/>
              <a:ext cx="893763" cy="1300163"/>
            </a:xfrm>
            <a:custGeom>
              <a:avLst/>
              <a:gdLst>
                <a:gd name="T0" fmla="*/ 249 w 249"/>
                <a:gd name="T1" fmla="*/ 269 h 363"/>
                <a:gd name="T2" fmla="*/ 124 w 249"/>
                <a:gd name="T3" fmla="*/ 230 h 363"/>
                <a:gd name="T4" fmla="*/ 134 w 249"/>
                <a:gd name="T5" fmla="*/ 45 h 363"/>
                <a:gd name="T6" fmla="*/ 72 w 249"/>
                <a:gd name="T7" fmla="*/ 0 h 363"/>
                <a:gd name="T8" fmla="*/ 48 w 249"/>
                <a:gd name="T9" fmla="*/ 67 h 363"/>
                <a:gd name="T10" fmla="*/ 26 w 249"/>
                <a:gd name="T11" fmla="*/ 292 h 363"/>
                <a:gd name="T12" fmla="*/ 218 w 249"/>
                <a:gd name="T13" fmla="*/ 363 h 363"/>
              </a:gdLst>
              <a:ahLst/>
              <a:cxnLst>
                <a:cxn ang="0">
                  <a:pos x="T0" y="T1"/>
                </a:cxn>
                <a:cxn ang="0">
                  <a:pos x="T2" y="T3"/>
                </a:cxn>
                <a:cxn ang="0">
                  <a:pos x="T4" y="T5"/>
                </a:cxn>
                <a:cxn ang="0">
                  <a:pos x="T6" y="T7"/>
                </a:cxn>
                <a:cxn ang="0">
                  <a:pos x="T8" y="T9"/>
                </a:cxn>
                <a:cxn ang="0">
                  <a:pos x="T10" y="T11"/>
                </a:cxn>
                <a:cxn ang="0">
                  <a:pos x="T12" y="T13"/>
                </a:cxn>
              </a:cxnLst>
              <a:rect l="0" t="0" r="r" b="b"/>
              <a:pathLst>
                <a:path w="249" h="363">
                  <a:moveTo>
                    <a:pt x="249" y="269"/>
                  </a:moveTo>
                  <a:cubicBezTo>
                    <a:pt x="249" y="269"/>
                    <a:pt x="151" y="251"/>
                    <a:pt x="124" y="230"/>
                  </a:cubicBezTo>
                  <a:cubicBezTo>
                    <a:pt x="98" y="209"/>
                    <a:pt x="134" y="45"/>
                    <a:pt x="134" y="45"/>
                  </a:cubicBezTo>
                  <a:cubicBezTo>
                    <a:pt x="72" y="0"/>
                    <a:pt x="72" y="0"/>
                    <a:pt x="72" y="0"/>
                  </a:cubicBezTo>
                  <a:cubicBezTo>
                    <a:pt x="72" y="0"/>
                    <a:pt x="72" y="0"/>
                    <a:pt x="48" y="67"/>
                  </a:cubicBezTo>
                  <a:cubicBezTo>
                    <a:pt x="32" y="112"/>
                    <a:pt x="0" y="273"/>
                    <a:pt x="26" y="292"/>
                  </a:cubicBezTo>
                  <a:cubicBezTo>
                    <a:pt x="52" y="312"/>
                    <a:pt x="218" y="363"/>
                    <a:pt x="218" y="363"/>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22" name="Freeform 15">
              <a:extLst>
                <a:ext uri="{FF2B5EF4-FFF2-40B4-BE49-F238E27FC236}">
                  <a16:creationId xmlns:a16="http://schemas.microsoft.com/office/drawing/2014/main" id="{99DB3813-583D-4FE2-8F39-EB3B58236049}"/>
                </a:ext>
              </a:extLst>
            </p:cNvPr>
            <p:cNvSpPr>
              <a:spLocks/>
            </p:cNvSpPr>
            <p:nvPr/>
          </p:nvSpPr>
          <p:spPr bwMode="auto">
            <a:xfrm>
              <a:off x="5603875" y="3238500"/>
              <a:ext cx="1066800" cy="1255713"/>
            </a:xfrm>
            <a:custGeom>
              <a:avLst/>
              <a:gdLst>
                <a:gd name="T0" fmla="*/ 0 w 297"/>
                <a:gd name="T1" fmla="*/ 220 h 351"/>
                <a:gd name="T2" fmla="*/ 147 w 297"/>
                <a:gd name="T3" fmla="*/ 351 h 351"/>
                <a:gd name="T4" fmla="*/ 147 w 297"/>
                <a:gd name="T5" fmla="*/ 351 h 351"/>
                <a:gd name="T6" fmla="*/ 297 w 297"/>
                <a:gd name="T7" fmla="*/ 220 h 351"/>
                <a:gd name="T8" fmla="*/ 297 w 297"/>
                <a:gd name="T9" fmla="*/ 152 h 351"/>
                <a:gd name="T10" fmla="*/ 165 w 297"/>
                <a:gd name="T11" fmla="*/ 12 h 351"/>
                <a:gd name="T12" fmla="*/ 148 w 297"/>
                <a:gd name="T13" fmla="*/ 9 h 351"/>
                <a:gd name="T14" fmla="*/ 0 w 297"/>
                <a:gd name="T15" fmla="*/ 152 h 351"/>
                <a:gd name="T16" fmla="*/ 0 w 297"/>
                <a:gd name="T17" fmla="*/ 22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51">
                  <a:moveTo>
                    <a:pt x="0" y="220"/>
                  </a:moveTo>
                  <a:cubicBezTo>
                    <a:pt x="22" y="305"/>
                    <a:pt x="65" y="351"/>
                    <a:pt x="147" y="351"/>
                  </a:cubicBezTo>
                  <a:cubicBezTo>
                    <a:pt x="147" y="351"/>
                    <a:pt x="147" y="351"/>
                    <a:pt x="147" y="351"/>
                  </a:cubicBezTo>
                  <a:cubicBezTo>
                    <a:pt x="229" y="351"/>
                    <a:pt x="276" y="313"/>
                    <a:pt x="297" y="220"/>
                  </a:cubicBezTo>
                  <a:cubicBezTo>
                    <a:pt x="297" y="152"/>
                    <a:pt x="297" y="152"/>
                    <a:pt x="297" y="152"/>
                  </a:cubicBezTo>
                  <a:cubicBezTo>
                    <a:pt x="297" y="73"/>
                    <a:pt x="266" y="0"/>
                    <a:pt x="165" y="12"/>
                  </a:cubicBezTo>
                  <a:cubicBezTo>
                    <a:pt x="148" y="9"/>
                    <a:pt x="148" y="9"/>
                    <a:pt x="148" y="9"/>
                  </a:cubicBezTo>
                  <a:cubicBezTo>
                    <a:pt x="66" y="9"/>
                    <a:pt x="0" y="73"/>
                    <a:pt x="0" y="152"/>
                  </a:cubicBezTo>
                  <a:lnTo>
                    <a:pt x="0" y="220"/>
                  </a:lnTo>
                  <a:close/>
                </a:path>
              </a:pathLst>
            </a:custGeom>
            <a:solidFill>
              <a:srgbClr val="F6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23" name="Freeform 16">
              <a:extLst>
                <a:ext uri="{FF2B5EF4-FFF2-40B4-BE49-F238E27FC236}">
                  <a16:creationId xmlns:a16="http://schemas.microsoft.com/office/drawing/2014/main" id="{B905F55B-243E-4F9A-84B4-FF4C1571C1D1}"/>
                </a:ext>
              </a:extLst>
            </p:cNvPr>
            <p:cNvSpPr>
              <a:spLocks/>
            </p:cNvSpPr>
            <p:nvPr/>
          </p:nvSpPr>
          <p:spPr bwMode="auto">
            <a:xfrm>
              <a:off x="5995988" y="4437063"/>
              <a:ext cx="265113" cy="246063"/>
            </a:xfrm>
            <a:custGeom>
              <a:avLst/>
              <a:gdLst>
                <a:gd name="T0" fmla="*/ 167 w 167"/>
                <a:gd name="T1" fmla="*/ 0 h 155"/>
                <a:gd name="T2" fmla="*/ 167 w 167"/>
                <a:gd name="T3" fmla="*/ 106 h 155"/>
                <a:gd name="T4" fmla="*/ 83 w 167"/>
                <a:gd name="T5" fmla="*/ 155 h 155"/>
                <a:gd name="T6" fmla="*/ 0 w 167"/>
                <a:gd name="T7" fmla="*/ 106 h 155"/>
                <a:gd name="T8" fmla="*/ 0 w 167"/>
                <a:gd name="T9" fmla="*/ 0 h 155"/>
                <a:gd name="T10" fmla="*/ 167 w 167"/>
                <a:gd name="T11" fmla="*/ 0 h 155"/>
              </a:gdLst>
              <a:ahLst/>
              <a:cxnLst>
                <a:cxn ang="0">
                  <a:pos x="T0" y="T1"/>
                </a:cxn>
                <a:cxn ang="0">
                  <a:pos x="T2" y="T3"/>
                </a:cxn>
                <a:cxn ang="0">
                  <a:pos x="T4" y="T5"/>
                </a:cxn>
                <a:cxn ang="0">
                  <a:pos x="T6" y="T7"/>
                </a:cxn>
                <a:cxn ang="0">
                  <a:pos x="T8" y="T9"/>
                </a:cxn>
                <a:cxn ang="0">
                  <a:pos x="T10" y="T11"/>
                </a:cxn>
              </a:cxnLst>
              <a:rect l="0" t="0" r="r" b="b"/>
              <a:pathLst>
                <a:path w="167" h="155">
                  <a:moveTo>
                    <a:pt x="167" y="0"/>
                  </a:moveTo>
                  <a:lnTo>
                    <a:pt x="167" y="106"/>
                  </a:lnTo>
                  <a:lnTo>
                    <a:pt x="83" y="155"/>
                  </a:lnTo>
                  <a:lnTo>
                    <a:pt x="0" y="106"/>
                  </a:lnTo>
                  <a:lnTo>
                    <a:pt x="0" y="0"/>
                  </a:lnTo>
                  <a:lnTo>
                    <a:pt x="167" y="0"/>
                  </a:lnTo>
                  <a:close/>
                </a:path>
              </a:pathLst>
            </a:custGeom>
            <a:solidFill>
              <a:srgbClr val="F6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24" name="Freeform 17">
              <a:extLst>
                <a:ext uri="{FF2B5EF4-FFF2-40B4-BE49-F238E27FC236}">
                  <a16:creationId xmlns:a16="http://schemas.microsoft.com/office/drawing/2014/main" id="{DCA35543-0CF8-4575-9B7D-E3031344C137}"/>
                </a:ext>
              </a:extLst>
            </p:cNvPr>
            <p:cNvSpPr>
              <a:spLocks/>
            </p:cNvSpPr>
            <p:nvPr/>
          </p:nvSpPr>
          <p:spPr bwMode="auto">
            <a:xfrm>
              <a:off x="6559550" y="3838575"/>
              <a:ext cx="219075" cy="230188"/>
            </a:xfrm>
            <a:custGeom>
              <a:avLst/>
              <a:gdLst>
                <a:gd name="T0" fmla="*/ 0 w 61"/>
                <a:gd name="T1" fmla="*/ 34 h 64"/>
                <a:gd name="T2" fmla="*/ 31 w 61"/>
                <a:gd name="T3" fmla="*/ 64 h 64"/>
                <a:gd name="T4" fmla="*/ 31 w 61"/>
                <a:gd name="T5" fmla="*/ 64 h 64"/>
                <a:gd name="T6" fmla="*/ 61 w 61"/>
                <a:gd name="T7" fmla="*/ 34 h 64"/>
                <a:gd name="T8" fmla="*/ 61 w 61"/>
                <a:gd name="T9" fmla="*/ 31 h 64"/>
                <a:gd name="T10" fmla="*/ 31 w 61"/>
                <a:gd name="T11" fmla="*/ 0 h 64"/>
                <a:gd name="T12" fmla="*/ 31 w 61"/>
                <a:gd name="T13" fmla="*/ 0 h 64"/>
                <a:gd name="T14" fmla="*/ 0 w 61"/>
                <a:gd name="T15" fmla="*/ 31 h 64"/>
                <a:gd name="T16" fmla="*/ 0 w 61"/>
                <a:gd name="T17"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0" y="34"/>
                  </a:moveTo>
                  <a:cubicBezTo>
                    <a:pt x="0" y="51"/>
                    <a:pt x="14" y="64"/>
                    <a:pt x="31" y="64"/>
                  </a:cubicBezTo>
                  <a:cubicBezTo>
                    <a:pt x="31" y="64"/>
                    <a:pt x="31" y="64"/>
                    <a:pt x="31" y="64"/>
                  </a:cubicBezTo>
                  <a:cubicBezTo>
                    <a:pt x="48" y="64"/>
                    <a:pt x="61" y="51"/>
                    <a:pt x="61" y="34"/>
                  </a:cubicBezTo>
                  <a:cubicBezTo>
                    <a:pt x="61" y="31"/>
                    <a:pt x="61" y="31"/>
                    <a:pt x="61" y="31"/>
                  </a:cubicBezTo>
                  <a:cubicBezTo>
                    <a:pt x="61" y="14"/>
                    <a:pt x="48" y="0"/>
                    <a:pt x="31" y="0"/>
                  </a:cubicBezTo>
                  <a:cubicBezTo>
                    <a:pt x="31" y="0"/>
                    <a:pt x="31" y="0"/>
                    <a:pt x="31" y="0"/>
                  </a:cubicBezTo>
                  <a:cubicBezTo>
                    <a:pt x="14" y="0"/>
                    <a:pt x="0" y="14"/>
                    <a:pt x="0" y="31"/>
                  </a:cubicBezTo>
                  <a:lnTo>
                    <a:pt x="0" y="34"/>
                  </a:lnTo>
                  <a:close/>
                </a:path>
              </a:pathLst>
            </a:custGeom>
            <a:solidFill>
              <a:srgbClr val="F6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25" name="Freeform 18">
              <a:extLst>
                <a:ext uri="{FF2B5EF4-FFF2-40B4-BE49-F238E27FC236}">
                  <a16:creationId xmlns:a16="http://schemas.microsoft.com/office/drawing/2014/main" id="{5BAF4E2C-3867-4AFC-8829-476BAA996AEC}"/>
                </a:ext>
              </a:extLst>
            </p:cNvPr>
            <p:cNvSpPr>
              <a:spLocks/>
            </p:cNvSpPr>
            <p:nvPr/>
          </p:nvSpPr>
          <p:spPr bwMode="auto">
            <a:xfrm>
              <a:off x="5492750" y="3838575"/>
              <a:ext cx="219075" cy="230188"/>
            </a:xfrm>
            <a:custGeom>
              <a:avLst/>
              <a:gdLst>
                <a:gd name="T0" fmla="*/ 0 w 61"/>
                <a:gd name="T1" fmla="*/ 34 h 64"/>
                <a:gd name="T2" fmla="*/ 31 w 61"/>
                <a:gd name="T3" fmla="*/ 64 h 64"/>
                <a:gd name="T4" fmla="*/ 31 w 61"/>
                <a:gd name="T5" fmla="*/ 64 h 64"/>
                <a:gd name="T6" fmla="*/ 61 w 61"/>
                <a:gd name="T7" fmla="*/ 34 h 64"/>
                <a:gd name="T8" fmla="*/ 61 w 61"/>
                <a:gd name="T9" fmla="*/ 31 h 64"/>
                <a:gd name="T10" fmla="*/ 31 w 61"/>
                <a:gd name="T11" fmla="*/ 0 h 64"/>
                <a:gd name="T12" fmla="*/ 31 w 61"/>
                <a:gd name="T13" fmla="*/ 0 h 64"/>
                <a:gd name="T14" fmla="*/ 0 w 61"/>
                <a:gd name="T15" fmla="*/ 31 h 64"/>
                <a:gd name="T16" fmla="*/ 0 w 61"/>
                <a:gd name="T17"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0" y="34"/>
                  </a:moveTo>
                  <a:cubicBezTo>
                    <a:pt x="0" y="51"/>
                    <a:pt x="14" y="64"/>
                    <a:pt x="31" y="64"/>
                  </a:cubicBezTo>
                  <a:cubicBezTo>
                    <a:pt x="31" y="64"/>
                    <a:pt x="31" y="64"/>
                    <a:pt x="31" y="64"/>
                  </a:cubicBezTo>
                  <a:cubicBezTo>
                    <a:pt x="48" y="64"/>
                    <a:pt x="61" y="51"/>
                    <a:pt x="61" y="34"/>
                  </a:cubicBezTo>
                  <a:cubicBezTo>
                    <a:pt x="61" y="31"/>
                    <a:pt x="61" y="31"/>
                    <a:pt x="61" y="31"/>
                  </a:cubicBezTo>
                  <a:cubicBezTo>
                    <a:pt x="61" y="14"/>
                    <a:pt x="48" y="0"/>
                    <a:pt x="31" y="0"/>
                  </a:cubicBezTo>
                  <a:cubicBezTo>
                    <a:pt x="31" y="0"/>
                    <a:pt x="31" y="0"/>
                    <a:pt x="31" y="0"/>
                  </a:cubicBezTo>
                  <a:cubicBezTo>
                    <a:pt x="14" y="0"/>
                    <a:pt x="0" y="14"/>
                    <a:pt x="0" y="31"/>
                  </a:cubicBezTo>
                  <a:lnTo>
                    <a:pt x="0" y="34"/>
                  </a:lnTo>
                  <a:close/>
                </a:path>
              </a:pathLst>
            </a:custGeom>
            <a:solidFill>
              <a:srgbClr val="F6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26" name="Freeform 19">
              <a:extLst>
                <a:ext uri="{FF2B5EF4-FFF2-40B4-BE49-F238E27FC236}">
                  <a16:creationId xmlns:a16="http://schemas.microsoft.com/office/drawing/2014/main" id="{0AFE5211-B3AD-4554-84CA-85238350EA2B}"/>
                </a:ext>
              </a:extLst>
            </p:cNvPr>
            <p:cNvSpPr>
              <a:spLocks/>
            </p:cNvSpPr>
            <p:nvPr/>
          </p:nvSpPr>
          <p:spPr bwMode="auto">
            <a:xfrm>
              <a:off x="5549900" y="3065463"/>
              <a:ext cx="1177925" cy="915988"/>
            </a:xfrm>
            <a:custGeom>
              <a:avLst/>
              <a:gdLst>
                <a:gd name="T0" fmla="*/ 59 w 328"/>
                <a:gd name="T1" fmla="*/ 97 h 256"/>
                <a:gd name="T2" fmla="*/ 37 w 328"/>
                <a:gd name="T3" fmla="*/ 240 h 256"/>
                <a:gd name="T4" fmla="*/ 22 w 328"/>
                <a:gd name="T5" fmla="*/ 256 h 256"/>
                <a:gd name="T6" fmla="*/ 0 w 328"/>
                <a:gd name="T7" fmla="*/ 142 h 256"/>
                <a:gd name="T8" fmla="*/ 42 w 328"/>
                <a:gd name="T9" fmla="*/ 46 h 256"/>
                <a:gd name="T10" fmla="*/ 180 w 328"/>
                <a:gd name="T11" fmla="*/ 0 h 256"/>
                <a:gd name="T12" fmla="*/ 247 w 328"/>
                <a:gd name="T13" fmla="*/ 21 h 256"/>
                <a:gd name="T14" fmla="*/ 328 w 328"/>
                <a:gd name="T15" fmla="*/ 122 h 256"/>
                <a:gd name="T16" fmla="*/ 306 w 328"/>
                <a:gd name="T17" fmla="*/ 254 h 256"/>
                <a:gd name="T18" fmla="*/ 289 w 328"/>
                <a:gd name="T19" fmla="*/ 234 h 256"/>
                <a:gd name="T20" fmla="*/ 277 w 328"/>
                <a:gd name="T21" fmla="*/ 103 h 256"/>
                <a:gd name="T22" fmla="*/ 59 w 328"/>
                <a:gd name="T23" fmla="*/ 9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256">
                  <a:moveTo>
                    <a:pt x="59" y="97"/>
                  </a:moveTo>
                  <a:cubicBezTo>
                    <a:pt x="35" y="121"/>
                    <a:pt x="42" y="169"/>
                    <a:pt x="37" y="240"/>
                  </a:cubicBezTo>
                  <a:cubicBezTo>
                    <a:pt x="22" y="256"/>
                    <a:pt x="22" y="256"/>
                    <a:pt x="22" y="256"/>
                  </a:cubicBezTo>
                  <a:cubicBezTo>
                    <a:pt x="0" y="142"/>
                    <a:pt x="0" y="142"/>
                    <a:pt x="0" y="142"/>
                  </a:cubicBezTo>
                  <a:cubicBezTo>
                    <a:pt x="42" y="46"/>
                    <a:pt x="42" y="46"/>
                    <a:pt x="42" y="46"/>
                  </a:cubicBezTo>
                  <a:cubicBezTo>
                    <a:pt x="180" y="0"/>
                    <a:pt x="180" y="0"/>
                    <a:pt x="180" y="0"/>
                  </a:cubicBezTo>
                  <a:cubicBezTo>
                    <a:pt x="247" y="21"/>
                    <a:pt x="247" y="21"/>
                    <a:pt x="247" y="21"/>
                  </a:cubicBezTo>
                  <a:cubicBezTo>
                    <a:pt x="328" y="122"/>
                    <a:pt x="328" y="122"/>
                    <a:pt x="328" y="122"/>
                  </a:cubicBezTo>
                  <a:cubicBezTo>
                    <a:pt x="306" y="254"/>
                    <a:pt x="306" y="254"/>
                    <a:pt x="306" y="254"/>
                  </a:cubicBezTo>
                  <a:cubicBezTo>
                    <a:pt x="289" y="234"/>
                    <a:pt x="289" y="234"/>
                    <a:pt x="289" y="234"/>
                  </a:cubicBezTo>
                  <a:cubicBezTo>
                    <a:pt x="289" y="234"/>
                    <a:pt x="296" y="136"/>
                    <a:pt x="277" y="103"/>
                  </a:cubicBezTo>
                  <a:cubicBezTo>
                    <a:pt x="270" y="90"/>
                    <a:pt x="171" y="157"/>
                    <a:pt x="59" y="97"/>
                  </a:cubicBezTo>
                </a:path>
              </a:pathLst>
            </a:custGeom>
            <a:solidFill>
              <a:srgbClr val="B278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27" name="Line 20">
              <a:extLst>
                <a:ext uri="{FF2B5EF4-FFF2-40B4-BE49-F238E27FC236}">
                  <a16:creationId xmlns:a16="http://schemas.microsoft.com/office/drawing/2014/main" id="{D7140A02-04A2-49B6-8A38-865409AC1B8F}"/>
                </a:ext>
              </a:extLst>
            </p:cNvPr>
            <p:cNvSpPr>
              <a:spLocks noChangeShapeType="1"/>
            </p:cNvSpPr>
            <p:nvPr/>
          </p:nvSpPr>
          <p:spPr bwMode="auto">
            <a:xfrm>
              <a:off x="6308725" y="33845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28" name="Line 21">
              <a:extLst>
                <a:ext uri="{FF2B5EF4-FFF2-40B4-BE49-F238E27FC236}">
                  <a16:creationId xmlns:a16="http://schemas.microsoft.com/office/drawing/2014/main" id="{A31949FC-F2CF-42C3-ADBB-6866A8A605B6}"/>
                </a:ext>
              </a:extLst>
            </p:cNvPr>
            <p:cNvSpPr>
              <a:spLocks noChangeShapeType="1"/>
            </p:cNvSpPr>
            <p:nvPr/>
          </p:nvSpPr>
          <p:spPr bwMode="auto">
            <a:xfrm>
              <a:off x="6308725" y="33845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29" name="Freeform 22">
              <a:extLst>
                <a:ext uri="{FF2B5EF4-FFF2-40B4-BE49-F238E27FC236}">
                  <a16:creationId xmlns:a16="http://schemas.microsoft.com/office/drawing/2014/main" id="{1B6456B8-8D47-4D4A-8DCF-3EE3DC9519CA}"/>
                </a:ext>
              </a:extLst>
            </p:cNvPr>
            <p:cNvSpPr>
              <a:spLocks/>
            </p:cNvSpPr>
            <p:nvPr/>
          </p:nvSpPr>
          <p:spPr bwMode="auto">
            <a:xfrm>
              <a:off x="6261100" y="6883400"/>
              <a:ext cx="542925" cy="204788"/>
            </a:xfrm>
            <a:custGeom>
              <a:avLst/>
              <a:gdLst>
                <a:gd name="T0" fmla="*/ 0 w 151"/>
                <a:gd name="T1" fmla="*/ 0 h 57"/>
                <a:gd name="T2" fmla="*/ 85 w 151"/>
                <a:gd name="T3" fmla="*/ 0 h 57"/>
                <a:gd name="T4" fmla="*/ 151 w 151"/>
                <a:gd name="T5" fmla="*/ 57 h 57"/>
                <a:gd name="T6" fmla="*/ 0 w 151"/>
                <a:gd name="T7" fmla="*/ 57 h 57"/>
                <a:gd name="T8" fmla="*/ 0 w 151"/>
                <a:gd name="T9" fmla="*/ 0 h 57"/>
              </a:gdLst>
              <a:ahLst/>
              <a:cxnLst>
                <a:cxn ang="0">
                  <a:pos x="T0" y="T1"/>
                </a:cxn>
                <a:cxn ang="0">
                  <a:pos x="T2" y="T3"/>
                </a:cxn>
                <a:cxn ang="0">
                  <a:pos x="T4" y="T5"/>
                </a:cxn>
                <a:cxn ang="0">
                  <a:pos x="T6" y="T7"/>
                </a:cxn>
                <a:cxn ang="0">
                  <a:pos x="T8" y="T9"/>
                </a:cxn>
              </a:cxnLst>
              <a:rect l="0" t="0" r="r" b="b"/>
              <a:pathLst>
                <a:path w="151" h="57">
                  <a:moveTo>
                    <a:pt x="0" y="0"/>
                  </a:moveTo>
                  <a:cubicBezTo>
                    <a:pt x="85" y="0"/>
                    <a:pt x="85" y="0"/>
                    <a:pt x="85" y="0"/>
                  </a:cubicBezTo>
                  <a:cubicBezTo>
                    <a:pt x="85" y="0"/>
                    <a:pt x="151" y="12"/>
                    <a:pt x="151" y="57"/>
                  </a:cubicBezTo>
                  <a:cubicBezTo>
                    <a:pt x="0" y="57"/>
                    <a:pt x="0" y="57"/>
                    <a:pt x="0" y="57"/>
                  </a:cubicBezTo>
                  <a:lnTo>
                    <a:pt x="0" y="0"/>
                  </a:lnTo>
                  <a:close/>
                </a:path>
              </a:pathLst>
            </a:custGeom>
            <a:solidFill>
              <a:srgbClr val="2D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30" name="Rectangle 23">
              <a:extLst>
                <a:ext uri="{FF2B5EF4-FFF2-40B4-BE49-F238E27FC236}">
                  <a16:creationId xmlns:a16="http://schemas.microsoft.com/office/drawing/2014/main" id="{4F7CEEB7-45E5-4E8A-BF4C-D2C75DBF6394}"/>
                </a:ext>
              </a:extLst>
            </p:cNvPr>
            <p:cNvSpPr>
              <a:spLocks noChangeArrowheads="1"/>
            </p:cNvSpPr>
            <p:nvPr/>
          </p:nvSpPr>
          <p:spPr bwMode="auto">
            <a:xfrm>
              <a:off x="6437313" y="7088188"/>
              <a:ext cx="366713" cy="28575"/>
            </a:xfrm>
            <a:prstGeom prst="rect">
              <a:avLst/>
            </a:prstGeom>
            <a:solidFill>
              <a:srgbClr val="1E1C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31" name="Rectangle 24">
              <a:extLst>
                <a:ext uri="{FF2B5EF4-FFF2-40B4-BE49-F238E27FC236}">
                  <a16:creationId xmlns:a16="http://schemas.microsoft.com/office/drawing/2014/main" id="{BFA5A671-331C-40EF-93BD-B3A7DE9CE730}"/>
                </a:ext>
              </a:extLst>
            </p:cNvPr>
            <p:cNvSpPr>
              <a:spLocks noChangeArrowheads="1"/>
            </p:cNvSpPr>
            <p:nvPr/>
          </p:nvSpPr>
          <p:spPr bwMode="auto">
            <a:xfrm>
              <a:off x="6261100" y="7088188"/>
              <a:ext cx="107950" cy="28575"/>
            </a:xfrm>
            <a:prstGeom prst="rect">
              <a:avLst/>
            </a:prstGeom>
            <a:solidFill>
              <a:srgbClr val="1E1C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32" name="Freeform 25">
              <a:extLst>
                <a:ext uri="{FF2B5EF4-FFF2-40B4-BE49-F238E27FC236}">
                  <a16:creationId xmlns:a16="http://schemas.microsoft.com/office/drawing/2014/main" id="{092059F3-A321-4BA6-92F2-A2FA4B8F9C49}"/>
                </a:ext>
              </a:extLst>
            </p:cNvPr>
            <p:cNvSpPr>
              <a:spLocks/>
            </p:cNvSpPr>
            <p:nvPr/>
          </p:nvSpPr>
          <p:spPr bwMode="auto">
            <a:xfrm>
              <a:off x="5413375" y="6883400"/>
              <a:ext cx="542925" cy="204788"/>
            </a:xfrm>
            <a:custGeom>
              <a:avLst/>
              <a:gdLst>
                <a:gd name="T0" fmla="*/ 151 w 151"/>
                <a:gd name="T1" fmla="*/ 0 h 57"/>
                <a:gd name="T2" fmla="*/ 66 w 151"/>
                <a:gd name="T3" fmla="*/ 0 h 57"/>
                <a:gd name="T4" fmla="*/ 0 w 151"/>
                <a:gd name="T5" fmla="*/ 57 h 57"/>
                <a:gd name="T6" fmla="*/ 151 w 151"/>
                <a:gd name="T7" fmla="*/ 57 h 57"/>
                <a:gd name="T8" fmla="*/ 151 w 151"/>
                <a:gd name="T9" fmla="*/ 0 h 57"/>
              </a:gdLst>
              <a:ahLst/>
              <a:cxnLst>
                <a:cxn ang="0">
                  <a:pos x="T0" y="T1"/>
                </a:cxn>
                <a:cxn ang="0">
                  <a:pos x="T2" y="T3"/>
                </a:cxn>
                <a:cxn ang="0">
                  <a:pos x="T4" y="T5"/>
                </a:cxn>
                <a:cxn ang="0">
                  <a:pos x="T6" y="T7"/>
                </a:cxn>
                <a:cxn ang="0">
                  <a:pos x="T8" y="T9"/>
                </a:cxn>
              </a:cxnLst>
              <a:rect l="0" t="0" r="r" b="b"/>
              <a:pathLst>
                <a:path w="151" h="57">
                  <a:moveTo>
                    <a:pt x="151" y="0"/>
                  </a:moveTo>
                  <a:cubicBezTo>
                    <a:pt x="66" y="0"/>
                    <a:pt x="66" y="0"/>
                    <a:pt x="66" y="0"/>
                  </a:cubicBezTo>
                  <a:cubicBezTo>
                    <a:pt x="66" y="0"/>
                    <a:pt x="0" y="12"/>
                    <a:pt x="0" y="57"/>
                  </a:cubicBezTo>
                  <a:cubicBezTo>
                    <a:pt x="151" y="57"/>
                    <a:pt x="151" y="57"/>
                    <a:pt x="151" y="57"/>
                  </a:cubicBezTo>
                  <a:lnTo>
                    <a:pt x="151" y="0"/>
                  </a:lnTo>
                  <a:close/>
                </a:path>
              </a:pathLst>
            </a:custGeom>
            <a:solidFill>
              <a:srgbClr val="2D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33" name="Rectangle 26">
              <a:extLst>
                <a:ext uri="{FF2B5EF4-FFF2-40B4-BE49-F238E27FC236}">
                  <a16:creationId xmlns:a16="http://schemas.microsoft.com/office/drawing/2014/main" id="{7C180A0F-8731-4B08-8A9D-79F6BAE929B8}"/>
                </a:ext>
              </a:extLst>
            </p:cNvPr>
            <p:cNvSpPr>
              <a:spLocks noChangeArrowheads="1"/>
            </p:cNvSpPr>
            <p:nvPr/>
          </p:nvSpPr>
          <p:spPr bwMode="auto">
            <a:xfrm>
              <a:off x="5413375" y="7088188"/>
              <a:ext cx="366713" cy="28575"/>
            </a:xfrm>
            <a:prstGeom prst="rect">
              <a:avLst/>
            </a:prstGeom>
            <a:solidFill>
              <a:srgbClr val="1E1C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34" name="Rectangle 27">
              <a:extLst>
                <a:ext uri="{FF2B5EF4-FFF2-40B4-BE49-F238E27FC236}">
                  <a16:creationId xmlns:a16="http://schemas.microsoft.com/office/drawing/2014/main" id="{A0075BEA-D02B-41C7-8E8E-1EF354534F85}"/>
                </a:ext>
              </a:extLst>
            </p:cNvPr>
            <p:cNvSpPr>
              <a:spLocks noChangeArrowheads="1"/>
            </p:cNvSpPr>
            <p:nvPr/>
          </p:nvSpPr>
          <p:spPr bwMode="auto">
            <a:xfrm>
              <a:off x="5848350" y="7088188"/>
              <a:ext cx="107950" cy="28575"/>
            </a:xfrm>
            <a:prstGeom prst="rect">
              <a:avLst/>
            </a:prstGeom>
            <a:solidFill>
              <a:srgbClr val="1E1C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35" name="Line 28">
              <a:extLst>
                <a:ext uri="{FF2B5EF4-FFF2-40B4-BE49-F238E27FC236}">
                  <a16:creationId xmlns:a16="http://schemas.microsoft.com/office/drawing/2014/main" id="{446343F7-61F9-4B90-8A2D-C8CA99288B9E}"/>
                </a:ext>
              </a:extLst>
            </p:cNvPr>
            <p:cNvSpPr>
              <a:spLocks noChangeShapeType="1"/>
            </p:cNvSpPr>
            <p:nvPr/>
          </p:nvSpPr>
          <p:spPr bwMode="auto">
            <a:xfrm>
              <a:off x="5862638" y="46053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36" name="Line 29">
              <a:extLst>
                <a:ext uri="{FF2B5EF4-FFF2-40B4-BE49-F238E27FC236}">
                  <a16:creationId xmlns:a16="http://schemas.microsoft.com/office/drawing/2014/main" id="{230D0C04-6CD1-4E4A-8FC9-50AFDF6887BA}"/>
                </a:ext>
              </a:extLst>
            </p:cNvPr>
            <p:cNvSpPr>
              <a:spLocks noChangeShapeType="1"/>
            </p:cNvSpPr>
            <p:nvPr/>
          </p:nvSpPr>
          <p:spPr bwMode="auto">
            <a:xfrm>
              <a:off x="5862638" y="46053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37" name="Freeform 30">
              <a:extLst>
                <a:ext uri="{FF2B5EF4-FFF2-40B4-BE49-F238E27FC236}">
                  <a16:creationId xmlns:a16="http://schemas.microsoft.com/office/drawing/2014/main" id="{D1757589-2475-4FA1-B844-DECD5033AA59}"/>
                </a:ext>
              </a:extLst>
            </p:cNvPr>
            <p:cNvSpPr>
              <a:spLocks/>
            </p:cNvSpPr>
            <p:nvPr/>
          </p:nvSpPr>
          <p:spPr bwMode="auto">
            <a:xfrm>
              <a:off x="5513388" y="2876550"/>
              <a:ext cx="1250950" cy="1503363"/>
            </a:xfrm>
            <a:custGeom>
              <a:avLst/>
              <a:gdLst>
                <a:gd name="T0" fmla="*/ 348 w 348"/>
                <a:gd name="T1" fmla="*/ 189 h 420"/>
                <a:gd name="T2" fmla="*/ 187 w 348"/>
                <a:gd name="T3" fmla="*/ 18 h 420"/>
                <a:gd name="T4" fmla="*/ 190 w 348"/>
                <a:gd name="T5" fmla="*/ 17 h 420"/>
                <a:gd name="T6" fmla="*/ 116 w 348"/>
                <a:gd name="T7" fmla="*/ 0 h 420"/>
                <a:gd name="T8" fmla="*/ 116 w 348"/>
                <a:gd name="T9" fmla="*/ 17 h 420"/>
                <a:gd name="T10" fmla="*/ 97 w 348"/>
                <a:gd name="T11" fmla="*/ 9 h 420"/>
                <a:gd name="T12" fmla="*/ 97 w 348"/>
                <a:gd name="T13" fmla="*/ 29 h 420"/>
                <a:gd name="T14" fmla="*/ 98 w 348"/>
                <a:gd name="T15" fmla="*/ 29 h 420"/>
                <a:gd name="T16" fmla="*/ 0 w 348"/>
                <a:gd name="T17" fmla="*/ 189 h 420"/>
                <a:gd name="T18" fmla="*/ 0 w 348"/>
                <a:gd name="T19" fmla="*/ 231 h 420"/>
                <a:gd name="T20" fmla="*/ 27 w 348"/>
                <a:gd name="T21" fmla="*/ 314 h 420"/>
                <a:gd name="T22" fmla="*/ 173 w 348"/>
                <a:gd name="T23" fmla="*/ 420 h 420"/>
                <a:gd name="T24" fmla="*/ 322 w 348"/>
                <a:gd name="T25" fmla="*/ 307 h 420"/>
                <a:gd name="T26" fmla="*/ 346 w 348"/>
                <a:gd name="T27" fmla="*/ 226 h 420"/>
                <a:gd name="T28" fmla="*/ 348 w 348"/>
                <a:gd name="T29" fmla="*/ 18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420">
                  <a:moveTo>
                    <a:pt x="348" y="189"/>
                  </a:moveTo>
                  <a:cubicBezTo>
                    <a:pt x="348" y="98"/>
                    <a:pt x="300" y="23"/>
                    <a:pt x="187" y="18"/>
                  </a:cubicBezTo>
                  <a:cubicBezTo>
                    <a:pt x="190" y="17"/>
                    <a:pt x="190" y="17"/>
                    <a:pt x="190" y="17"/>
                  </a:cubicBezTo>
                  <a:cubicBezTo>
                    <a:pt x="190" y="17"/>
                    <a:pt x="127" y="16"/>
                    <a:pt x="116" y="0"/>
                  </a:cubicBezTo>
                  <a:cubicBezTo>
                    <a:pt x="116" y="0"/>
                    <a:pt x="112" y="12"/>
                    <a:pt x="116" y="17"/>
                  </a:cubicBezTo>
                  <a:cubicBezTo>
                    <a:pt x="116" y="17"/>
                    <a:pt x="99" y="20"/>
                    <a:pt x="97" y="9"/>
                  </a:cubicBezTo>
                  <a:cubicBezTo>
                    <a:pt x="97" y="9"/>
                    <a:pt x="91" y="19"/>
                    <a:pt x="97" y="29"/>
                  </a:cubicBezTo>
                  <a:cubicBezTo>
                    <a:pt x="98" y="29"/>
                    <a:pt x="98" y="29"/>
                    <a:pt x="98" y="29"/>
                  </a:cubicBezTo>
                  <a:cubicBezTo>
                    <a:pt x="28" y="54"/>
                    <a:pt x="0" y="116"/>
                    <a:pt x="0" y="189"/>
                  </a:cubicBezTo>
                  <a:cubicBezTo>
                    <a:pt x="0" y="231"/>
                    <a:pt x="0" y="231"/>
                    <a:pt x="0" y="231"/>
                  </a:cubicBezTo>
                  <a:cubicBezTo>
                    <a:pt x="0" y="265"/>
                    <a:pt x="10" y="292"/>
                    <a:pt x="27" y="314"/>
                  </a:cubicBezTo>
                  <a:cubicBezTo>
                    <a:pt x="51" y="377"/>
                    <a:pt x="107" y="420"/>
                    <a:pt x="173" y="420"/>
                  </a:cubicBezTo>
                  <a:cubicBezTo>
                    <a:pt x="241" y="420"/>
                    <a:pt x="299" y="373"/>
                    <a:pt x="322" y="307"/>
                  </a:cubicBezTo>
                  <a:cubicBezTo>
                    <a:pt x="337" y="285"/>
                    <a:pt x="346" y="258"/>
                    <a:pt x="346" y="226"/>
                  </a:cubicBezTo>
                  <a:lnTo>
                    <a:pt x="348" y="18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grpSp>
      <p:sp>
        <p:nvSpPr>
          <p:cNvPr id="38" name="Freeform 34">
            <a:extLst>
              <a:ext uri="{FF2B5EF4-FFF2-40B4-BE49-F238E27FC236}">
                <a16:creationId xmlns:a16="http://schemas.microsoft.com/office/drawing/2014/main" id="{14A2BC68-7544-4A7B-9541-592E060D3775}"/>
              </a:ext>
            </a:extLst>
          </p:cNvPr>
          <p:cNvSpPr>
            <a:spLocks noEditPoints="1"/>
          </p:cNvSpPr>
          <p:nvPr/>
        </p:nvSpPr>
        <p:spPr bwMode="auto">
          <a:xfrm>
            <a:off x="5794783" y="1604642"/>
            <a:ext cx="231778" cy="515162"/>
          </a:xfrm>
          <a:custGeom>
            <a:avLst/>
            <a:gdLst>
              <a:gd name="T0" fmla="*/ 67 w 231"/>
              <a:gd name="T1" fmla="*/ 368 h 518"/>
              <a:gd name="T2" fmla="*/ 65 w 231"/>
              <a:gd name="T3" fmla="*/ 348 h 518"/>
              <a:gd name="T4" fmla="*/ 112 w 231"/>
              <a:gd name="T5" fmla="*/ 220 h 518"/>
              <a:gd name="T6" fmla="*/ 164 w 231"/>
              <a:gd name="T7" fmla="*/ 118 h 518"/>
              <a:gd name="T8" fmla="*/ 93 w 231"/>
              <a:gd name="T9" fmla="*/ 54 h 518"/>
              <a:gd name="T10" fmla="*/ 18 w 231"/>
              <a:gd name="T11" fmla="*/ 77 h 518"/>
              <a:gd name="T12" fmla="*/ 0 w 231"/>
              <a:gd name="T13" fmla="*/ 30 h 518"/>
              <a:gd name="T14" fmla="*/ 106 w 231"/>
              <a:gd name="T15" fmla="*/ 0 h 518"/>
              <a:gd name="T16" fmla="*/ 231 w 231"/>
              <a:gd name="T17" fmla="*/ 110 h 518"/>
              <a:gd name="T18" fmla="*/ 167 w 231"/>
              <a:gd name="T19" fmla="*/ 239 h 518"/>
              <a:gd name="T20" fmla="*/ 124 w 231"/>
              <a:gd name="T21" fmla="*/ 348 h 518"/>
              <a:gd name="T22" fmla="*/ 125 w 231"/>
              <a:gd name="T23" fmla="*/ 368 h 518"/>
              <a:gd name="T24" fmla="*/ 67 w 231"/>
              <a:gd name="T25" fmla="*/ 368 h 518"/>
              <a:gd name="T26" fmla="*/ 51 w 231"/>
              <a:gd name="T27" fmla="*/ 472 h 518"/>
              <a:gd name="T28" fmla="*/ 95 w 231"/>
              <a:gd name="T29" fmla="*/ 425 h 518"/>
              <a:gd name="T30" fmla="*/ 139 w 231"/>
              <a:gd name="T31" fmla="*/ 472 h 518"/>
              <a:gd name="T32" fmla="*/ 94 w 231"/>
              <a:gd name="T33" fmla="*/ 518 h 518"/>
              <a:gd name="T34" fmla="*/ 51 w 231"/>
              <a:gd name="T35" fmla="*/ 47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518">
                <a:moveTo>
                  <a:pt x="67" y="368"/>
                </a:moveTo>
                <a:cubicBezTo>
                  <a:pt x="65" y="348"/>
                  <a:pt x="65" y="348"/>
                  <a:pt x="65" y="348"/>
                </a:cubicBezTo>
                <a:cubicBezTo>
                  <a:pt x="61" y="308"/>
                  <a:pt x="74" y="264"/>
                  <a:pt x="112" y="220"/>
                </a:cubicBezTo>
                <a:cubicBezTo>
                  <a:pt x="145" y="180"/>
                  <a:pt x="164" y="151"/>
                  <a:pt x="164" y="118"/>
                </a:cubicBezTo>
                <a:cubicBezTo>
                  <a:pt x="164" y="80"/>
                  <a:pt x="140" y="54"/>
                  <a:pt x="93" y="54"/>
                </a:cubicBezTo>
                <a:cubicBezTo>
                  <a:pt x="66" y="54"/>
                  <a:pt x="36" y="63"/>
                  <a:pt x="18" y="77"/>
                </a:cubicBezTo>
                <a:cubicBezTo>
                  <a:pt x="0" y="30"/>
                  <a:pt x="0" y="30"/>
                  <a:pt x="0" y="30"/>
                </a:cubicBezTo>
                <a:cubicBezTo>
                  <a:pt x="25" y="12"/>
                  <a:pt x="67" y="0"/>
                  <a:pt x="106" y="0"/>
                </a:cubicBezTo>
                <a:cubicBezTo>
                  <a:pt x="192" y="0"/>
                  <a:pt x="231" y="53"/>
                  <a:pt x="231" y="110"/>
                </a:cubicBezTo>
                <a:cubicBezTo>
                  <a:pt x="231" y="160"/>
                  <a:pt x="202" y="197"/>
                  <a:pt x="167" y="239"/>
                </a:cubicBezTo>
                <a:cubicBezTo>
                  <a:pt x="134" y="278"/>
                  <a:pt x="122" y="310"/>
                  <a:pt x="124" y="348"/>
                </a:cubicBezTo>
                <a:cubicBezTo>
                  <a:pt x="125" y="368"/>
                  <a:pt x="125" y="368"/>
                  <a:pt x="125" y="368"/>
                </a:cubicBezTo>
                <a:lnTo>
                  <a:pt x="67" y="368"/>
                </a:lnTo>
                <a:close/>
                <a:moveTo>
                  <a:pt x="51" y="472"/>
                </a:moveTo>
                <a:cubicBezTo>
                  <a:pt x="51" y="444"/>
                  <a:pt x="69" y="425"/>
                  <a:pt x="95" y="425"/>
                </a:cubicBezTo>
                <a:cubicBezTo>
                  <a:pt x="121" y="425"/>
                  <a:pt x="139" y="444"/>
                  <a:pt x="139" y="472"/>
                </a:cubicBezTo>
                <a:cubicBezTo>
                  <a:pt x="139" y="498"/>
                  <a:pt x="122" y="518"/>
                  <a:pt x="94" y="518"/>
                </a:cubicBezTo>
                <a:cubicBezTo>
                  <a:pt x="68" y="518"/>
                  <a:pt x="51" y="498"/>
                  <a:pt x="51" y="472"/>
                </a:cubicBez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en-US" sz="1013">
              <a:solidFill>
                <a:schemeClr val="tx1">
                  <a:lumMod val="75000"/>
                  <a:lumOff val="25000"/>
                </a:schemeClr>
              </a:solidFill>
            </a:endParaRPr>
          </a:p>
        </p:txBody>
      </p:sp>
      <p:sp>
        <p:nvSpPr>
          <p:cNvPr id="39" name="Freeform 34">
            <a:extLst>
              <a:ext uri="{FF2B5EF4-FFF2-40B4-BE49-F238E27FC236}">
                <a16:creationId xmlns:a16="http://schemas.microsoft.com/office/drawing/2014/main" id="{4F864749-7B3E-46F2-8A42-31C2015BD8AE}"/>
              </a:ext>
            </a:extLst>
          </p:cNvPr>
          <p:cNvSpPr>
            <a:spLocks noEditPoints="1"/>
          </p:cNvSpPr>
          <p:nvPr/>
        </p:nvSpPr>
        <p:spPr bwMode="auto">
          <a:xfrm rot="1535943">
            <a:off x="6334308" y="1988520"/>
            <a:ext cx="158462" cy="352207"/>
          </a:xfrm>
          <a:custGeom>
            <a:avLst/>
            <a:gdLst>
              <a:gd name="T0" fmla="*/ 67 w 231"/>
              <a:gd name="T1" fmla="*/ 368 h 518"/>
              <a:gd name="T2" fmla="*/ 65 w 231"/>
              <a:gd name="T3" fmla="*/ 348 h 518"/>
              <a:gd name="T4" fmla="*/ 112 w 231"/>
              <a:gd name="T5" fmla="*/ 220 h 518"/>
              <a:gd name="T6" fmla="*/ 164 w 231"/>
              <a:gd name="T7" fmla="*/ 118 h 518"/>
              <a:gd name="T8" fmla="*/ 93 w 231"/>
              <a:gd name="T9" fmla="*/ 54 h 518"/>
              <a:gd name="T10" fmla="*/ 18 w 231"/>
              <a:gd name="T11" fmla="*/ 77 h 518"/>
              <a:gd name="T12" fmla="*/ 0 w 231"/>
              <a:gd name="T13" fmla="*/ 30 h 518"/>
              <a:gd name="T14" fmla="*/ 106 w 231"/>
              <a:gd name="T15" fmla="*/ 0 h 518"/>
              <a:gd name="T16" fmla="*/ 231 w 231"/>
              <a:gd name="T17" fmla="*/ 110 h 518"/>
              <a:gd name="T18" fmla="*/ 167 w 231"/>
              <a:gd name="T19" fmla="*/ 239 h 518"/>
              <a:gd name="T20" fmla="*/ 124 w 231"/>
              <a:gd name="T21" fmla="*/ 348 h 518"/>
              <a:gd name="T22" fmla="*/ 125 w 231"/>
              <a:gd name="T23" fmla="*/ 368 h 518"/>
              <a:gd name="T24" fmla="*/ 67 w 231"/>
              <a:gd name="T25" fmla="*/ 368 h 518"/>
              <a:gd name="T26" fmla="*/ 51 w 231"/>
              <a:gd name="T27" fmla="*/ 472 h 518"/>
              <a:gd name="T28" fmla="*/ 95 w 231"/>
              <a:gd name="T29" fmla="*/ 425 h 518"/>
              <a:gd name="T30" fmla="*/ 139 w 231"/>
              <a:gd name="T31" fmla="*/ 472 h 518"/>
              <a:gd name="T32" fmla="*/ 94 w 231"/>
              <a:gd name="T33" fmla="*/ 518 h 518"/>
              <a:gd name="T34" fmla="*/ 51 w 231"/>
              <a:gd name="T35" fmla="*/ 47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518">
                <a:moveTo>
                  <a:pt x="67" y="368"/>
                </a:moveTo>
                <a:cubicBezTo>
                  <a:pt x="65" y="348"/>
                  <a:pt x="65" y="348"/>
                  <a:pt x="65" y="348"/>
                </a:cubicBezTo>
                <a:cubicBezTo>
                  <a:pt x="61" y="308"/>
                  <a:pt x="74" y="264"/>
                  <a:pt x="112" y="220"/>
                </a:cubicBezTo>
                <a:cubicBezTo>
                  <a:pt x="145" y="180"/>
                  <a:pt x="164" y="151"/>
                  <a:pt x="164" y="118"/>
                </a:cubicBezTo>
                <a:cubicBezTo>
                  <a:pt x="164" y="80"/>
                  <a:pt x="140" y="54"/>
                  <a:pt x="93" y="54"/>
                </a:cubicBezTo>
                <a:cubicBezTo>
                  <a:pt x="66" y="54"/>
                  <a:pt x="36" y="63"/>
                  <a:pt x="18" y="77"/>
                </a:cubicBezTo>
                <a:cubicBezTo>
                  <a:pt x="0" y="30"/>
                  <a:pt x="0" y="30"/>
                  <a:pt x="0" y="30"/>
                </a:cubicBezTo>
                <a:cubicBezTo>
                  <a:pt x="25" y="12"/>
                  <a:pt x="67" y="0"/>
                  <a:pt x="106" y="0"/>
                </a:cubicBezTo>
                <a:cubicBezTo>
                  <a:pt x="192" y="0"/>
                  <a:pt x="231" y="53"/>
                  <a:pt x="231" y="110"/>
                </a:cubicBezTo>
                <a:cubicBezTo>
                  <a:pt x="231" y="160"/>
                  <a:pt x="202" y="197"/>
                  <a:pt x="167" y="239"/>
                </a:cubicBezTo>
                <a:cubicBezTo>
                  <a:pt x="134" y="278"/>
                  <a:pt x="122" y="310"/>
                  <a:pt x="124" y="348"/>
                </a:cubicBezTo>
                <a:cubicBezTo>
                  <a:pt x="125" y="368"/>
                  <a:pt x="125" y="368"/>
                  <a:pt x="125" y="368"/>
                </a:cubicBezTo>
                <a:lnTo>
                  <a:pt x="67" y="368"/>
                </a:lnTo>
                <a:close/>
                <a:moveTo>
                  <a:pt x="51" y="472"/>
                </a:moveTo>
                <a:cubicBezTo>
                  <a:pt x="51" y="444"/>
                  <a:pt x="69" y="425"/>
                  <a:pt x="95" y="425"/>
                </a:cubicBezTo>
                <a:cubicBezTo>
                  <a:pt x="121" y="425"/>
                  <a:pt x="139" y="444"/>
                  <a:pt x="139" y="472"/>
                </a:cubicBezTo>
                <a:cubicBezTo>
                  <a:pt x="139" y="498"/>
                  <a:pt x="122" y="518"/>
                  <a:pt x="94" y="518"/>
                </a:cubicBezTo>
                <a:cubicBezTo>
                  <a:pt x="68" y="518"/>
                  <a:pt x="51" y="498"/>
                  <a:pt x="51" y="472"/>
                </a:cubicBez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en-US" sz="1013">
              <a:solidFill>
                <a:schemeClr val="tx1">
                  <a:lumMod val="75000"/>
                  <a:lumOff val="25000"/>
                </a:schemeClr>
              </a:solidFill>
            </a:endParaRPr>
          </a:p>
        </p:txBody>
      </p:sp>
      <p:sp>
        <p:nvSpPr>
          <p:cNvPr id="40" name="Freeform 34">
            <a:extLst>
              <a:ext uri="{FF2B5EF4-FFF2-40B4-BE49-F238E27FC236}">
                <a16:creationId xmlns:a16="http://schemas.microsoft.com/office/drawing/2014/main" id="{CF5363CC-B830-4044-A2D6-46349EC739A5}"/>
              </a:ext>
            </a:extLst>
          </p:cNvPr>
          <p:cNvSpPr>
            <a:spLocks noEditPoints="1"/>
          </p:cNvSpPr>
          <p:nvPr/>
        </p:nvSpPr>
        <p:spPr bwMode="auto">
          <a:xfrm rot="19420229">
            <a:off x="5320115" y="1940187"/>
            <a:ext cx="158462" cy="352207"/>
          </a:xfrm>
          <a:custGeom>
            <a:avLst/>
            <a:gdLst>
              <a:gd name="T0" fmla="*/ 67 w 231"/>
              <a:gd name="T1" fmla="*/ 368 h 518"/>
              <a:gd name="T2" fmla="*/ 65 w 231"/>
              <a:gd name="T3" fmla="*/ 348 h 518"/>
              <a:gd name="T4" fmla="*/ 112 w 231"/>
              <a:gd name="T5" fmla="*/ 220 h 518"/>
              <a:gd name="T6" fmla="*/ 164 w 231"/>
              <a:gd name="T7" fmla="*/ 118 h 518"/>
              <a:gd name="T8" fmla="*/ 93 w 231"/>
              <a:gd name="T9" fmla="*/ 54 h 518"/>
              <a:gd name="T10" fmla="*/ 18 w 231"/>
              <a:gd name="T11" fmla="*/ 77 h 518"/>
              <a:gd name="T12" fmla="*/ 0 w 231"/>
              <a:gd name="T13" fmla="*/ 30 h 518"/>
              <a:gd name="T14" fmla="*/ 106 w 231"/>
              <a:gd name="T15" fmla="*/ 0 h 518"/>
              <a:gd name="T16" fmla="*/ 231 w 231"/>
              <a:gd name="T17" fmla="*/ 110 h 518"/>
              <a:gd name="T18" fmla="*/ 167 w 231"/>
              <a:gd name="T19" fmla="*/ 239 h 518"/>
              <a:gd name="T20" fmla="*/ 124 w 231"/>
              <a:gd name="T21" fmla="*/ 348 h 518"/>
              <a:gd name="T22" fmla="*/ 125 w 231"/>
              <a:gd name="T23" fmla="*/ 368 h 518"/>
              <a:gd name="T24" fmla="*/ 67 w 231"/>
              <a:gd name="T25" fmla="*/ 368 h 518"/>
              <a:gd name="T26" fmla="*/ 51 w 231"/>
              <a:gd name="T27" fmla="*/ 472 h 518"/>
              <a:gd name="T28" fmla="*/ 95 w 231"/>
              <a:gd name="T29" fmla="*/ 425 h 518"/>
              <a:gd name="T30" fmla="*/ 139 w 231"/>
              <a:gd name="T31" fmla="*/ 472 h 518"/>
              <a:gd name="T32" fmla="*/ 94 w 231"/>
              <a:gd name="T33" fmla="*/ 518 h 518"/>
              <a:gd name="T34" fmla="*/ 51 w 231"/>
              <a:gd name="T35" fmla="*/ 47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518">
                <a:moveTo>
                  <a:pt x="67" y="368"/>
                </a:moveTo>
                <a:cubicBezTo>
                  <a:pt x="65" y="348"/>
                  <a:pt x="65" y="348"/>
                  <a:pt x="65" y="348"/>
                </a:cubicBezTo>
                <a:cubicBezTo>
                  <a:pt x="61" y="308"/>
                  <a:pt x="74" y="264"/>
                  <a:pt x="112" y="220"/>
                </a:cubicBezTo>
                <a:cubicBezTo>
                  <a:pt x="145" y="180"/>
                  <a:pt x="164" y="151"/>
                  <a:pt x="164" y="118"/>
                </a:cubicBezTo>
                <a:cubicBezTo>
                  <a:pt x="164" y="80"/>
                  <a:pt x="140" y="54"/>
                  <a:pt x="93" y="54"/>
                </a:cubicBezTo>
                <a:cubicBezTo>
                  <a:pt x="66" y="54"/>
                  <a:pt x="36" y="63"/>
                  <a:pt x="18" y="77"/>
                </a:cubicBezTo>
                <a:cubicBezTo>
                  <a:pt x="0" y="30"/>
                  <a:pt x="0" y="30"/>
                  <a:pt x="0" y="30"/>
                </a:cubicBezTo>
                <a:cubicBezTo>
                  <a:pt x="25" y="12"/>
                  <a:pt x="67" y="0"/>
                  <a:pt x="106" y="0"/>
                </a:cubicBezTo>
                <a:cubicBezTo>
                  <a:pt x="192" y="0"/>
                  <a:pt x="231" y="53"/>
                  <a:pt x="231" y="110"/>
                </a:cubicBezTo>
                <a:cubicBezTo>
                  <a:pt x="231" y="160"/>
                  <a:pt x="202" y="197"/>
                  <a:pt x="167" y="239"/>
                </a:cubicBezTo>
                <a:cubicBezTo>
                  <a:pt x="134" y="278"/>
                  <a:pt x="122" y="310"/>
                  <a:pt x="124" y="348"/>
                </a:cubicBezTo>
                <a:cubicBezTo>
                  <a:pt x="125" y="368"/>
                  <a:pt x="125" y="368"/>
                  <a:pt x="125" y="368"/>
                </a:cubicBezTo>
                <a:lnTo>
                  <a:pt x="67" y="368"/>
                </a:lnTo>
                <a:close/>
                <a:moveTo>
                  <a:pt x="51" y="472"/>
                </a:moveTo>
                <a:cubicBezTo>
                  <a:pt x="51" y="444"/>
                  <a:pt x="69" y="425"/>
                  <a:pt x="95" y="425"/>
                </a:cubicBezTo>
                <a:cubicBezTo>
                  <a:pt x="121" y="425"/>
                  <a:pt x="139" y="444"/>
                  <a:pt x="139" y="472"/>
                </a:cubicBezTo>
                <a:cubicBezTo>
                  <a:pt x="139" y="498"/>
                  <a:pt x="122" y="518"/>
                  <a:pt x="94" y="518"/>
                </a:cubicBezTo>
                <a:cubicBezTo>
                  <a:pt x="68" y="518"/>
                  <a:pt x="51" y="498"/>
                  <a:pt x="51" y="472"/>
                </a:cubicBez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en-US" sz="1013">
              <a:solidFill>
                <a:schemeClr val="tx1">
                  <a:lumMod val="75000"/>
                  <a:lumOff val="25000"/>
                </a:schemeClr>
              </a:solidFill>
            </a:endParaRPr>
          </a:p>
        </p:txBody>
      </p:sp>
      <p:sp>
        <p:nvSpPr>
          <p:cNvPr id="41" name="TextBox 63">
            <a:extLst>
              <a:ext uri="{FF2B5EF4-FFF2-40B4-BE49-F238E27FC236}">
                <a16:creationId xmlns:a16="http://schemas.microsoft.com/office/drawing/2014/main" id="{8D57248D-88DC-452A-8F7F-A8A017E00234}"/>
              </a:ext>
            </a:extLst>
          </p:cNvPr>
          <p:cNvSpPr txBox="1"/>
          <p:nvPr/>
        </p:nvSpPr>
        <p:spPr>
          <a:xfrm>
            <a:off x="6450733" y="1347354"/>
            <a:ext cx="1063112" cy="276999"/>
          </a:xfrm>
          <a:prstGeom prst="rect">
            <a:avLst/>
          </a:prstGeom>
          <a:noFill/>
        </p:spPr>
        <p:txBody>
          <a:bodyPr wrap="none" rtlCol="0">
            <a:spAutoFit/>
          </a:bodyPr>
          <a:lstStyle/>
          <a:p>
            <a:pPr algn="ctr"/>
            <a:r>
              <a:rPr lang="pl-PL" sz="1200" b="1" dirty="0">
                <a:solidFill>
                  <a:schemeClr val="bg1"/>
                </a:solidFill>
                <a:latin typeface="Raleway" panose="020B0003030101060003" pitchFamily="34" charset="0"/>
              </a:rPr>
              <a:t>Public </a:t>
            </a:r>
            <a:r>
              <a:rPr lang="pl-PL" sz="1200" b="1" dirty="0" err="1">
                <a:solidFill>
                  <a:schemeClr val="bg1"/>
                </a:solidFill>
                <a:latin typeface="Raleway" panose="020B0003030101060003" pitchFamily="34" charset="0"/>
              </a:rPr>
              <a:t>cloud</a:t>
            </a:r>
            <a:endParaRPr lang="id-ID" sz="1200" b="1" dirty="0">
              <a:solidFill>
                <a:schemeClr val="bg1"/>
              </a:solidFill>
              <a:latin typeface="Raleway" panose="020B0003030101060003" pitchFamily="34" charset="0"/>
            </a:endParaRPr>
          </a:p>
        </p:txBody>
      </p:sp>
      <p:sp>
        <p:nvSpPr>
          <p:cNvPr id="42" name="TextBox 101">
            <a:extLst>
              <a:ext uri="{FF2B5EF4-FFF2-40B4-BE49-F238E27FC236}">
                <a16:creationId xmlns:a16="http://schemas.microsoft.com/office/drawing/2014/main" id="{38FC69E4-0693-4FD1-BA50-00113830EE22}"/>
              </a:ext>
            </a:extLst>
          </p:cNvPr>
          <p:cNvSpPr txBox="1"/>
          <p:nvPr/>
        </p:nvSpPr>
        <p:spPr>
          <a:xfrm>
            <a:off x="1834235" y="1423971"/>
            <a:ext cx="1854998" cy="307777"/>
          </a:xfrm>
          <a:prstGeom prst="rect">
            <a:avLst/>
          </a:prstGeom>
          <a:noFill/>
        </p:spPr>
        <p:txBody>
          <a:bodyPr wrap="square" rtlCol="0">
            <a:spAutoFit/>
          </a:bodyPr>
          <a:lstStyle/>
          <a:p>
            <a:pPr algn="ctr"/>
            <a:r>
              <a:rPr lang="pl-PL" sz="1400" b="1" dirty="0">
                <a:solidFill>
                  <a:schemeClr val="tx1">
                    <a:lumMod val="75000"/>
                    <a:lumOff val="25000"/>
                  </a:schemeClr>
                </a:solidFill>
                <a:latin typeface="+mj-lt"/>
              </a:rPr>
              <a:t>On-</a:t>
            </a:r>
            <a:r>
              <a:rPr lang="pl-PL" sz="1400" b="1" dirty="0" err="1">
                <a:solidFill>
                  <a:schemeClr val="tx1">
                    <a:lumMod val="75000"/>
                    <a:lumOff val="25000"/>
                  </a:schemeClr>
                </a:solidFill>
                <a:latin typeface="+mj-lt"/>
              </a:rPr>
              <a:t>Prem</a:t>
            </a:r>
            <a:r>
              <a:rPr lang="pl-PL" sz="1400" b="1" dirty="0">
                <a:solidFill>
                  <a:schemeClr val="tx1">
                    <a:lumMod val="75000"/>
                    <a:lumOff val="25000"/>
                  </a:schemeClr>
                </a:solidFill>
                <a:latin typeface="+mj-lt"/>
              </a:rPr>
              <a:t> + </a:t>
            </a:r>
            <a:r>
              <a:rPr lang="pl-PL" sz="1400" b="1" dirty="0" err="1">
                <a:solidFill>
                  <a:schemeClr val="tx1">
                    <a:lumMod val="75000"/>
                    <a:lumOff val="25000"/>
                  </a:schemeClr>
                </a:solidFill>
                <a:latin typeface="+mj-lt"/>
              </a:rPr>
              <a:t>Cloud</a:t>
            </a:r>
            <a:endParaRPr lang="id-ID" sz="1400" b="1" dirty="0">
              <a:solidFill>
                <a:schemeClr val="tx1">
                  <a:lumMod val="75000"/>
                  <a:lumOff val="25000"/>
                </a:schemeClr>
              </a:solidFill>
              <a:latin typeface="+mj-lt"/>
            </a:endParaRPr>
          </a:p>
        </p:txBody>
      </p:sp>
      <p:sp>
        <p:nvSpPr>
          <p:cNvPr id="43" name="Rectangle 102">
            <a:extLst>
              <a:ext uri="{FF2B5EF4-FFF2-40B4-BE49-F238E27FC236}">
                <a16:creationId xmlns:a16="http://schemas.microsoft.com/office/drawing/2014/main" id="{2703BE36-1E14-4CA3-BE90-247A82BDBBFF}"/>
              </a:ext>
            </a:extLst>
          </p:cNvPr>
          <p:cNvSpPr/>
          <p:nvPr/>
        </p:nvSpPr>
        <p:spPr>
          <a:xfrm>
            <a:off x="1648099" y="2112846"/>
            <a:ext cx="2460719" cy="1815882"/>
          </a:xfrm>
          <a:prstGeom prst="rect">
            <a:avLst/>
          </a:prstGeom>
        </p:spPr>
        <p:txBody>
          <a:bodyPr wrap="square">
            <a:spAutoFit/>
          </a:bodyPr>
          <a:lstStyle/>
          <a:p>
            <a:r>
              <a:rPr lang="pl-PL" sz="1400" dirty="0">
                <a:latin typeface="Calibri Light" panose="020F0302020204030204" pitchFamily="34" charset="0"/>
                <a:cs typeface="Calibri Light" panose="020F0302020204030204" pitchFamily="34" charset="0"/>
              </a:rPr>
              <a:t>Usługi obliczeniowe oferowane za pośrednictwem Internetu lub prywatnej sieci wewnętrznej wyłącznie wybranym użytkownikom, a nie ogółowi społeczeństwa. Nazywana także chmurą wewnętrzną lub korporacyjną</a:t>
            </a:r>
            <a:r>
              <a:rPr lang="en-US" sz="1400" dirty="0">
                <a:solidFill>
                  <a:schemeClr val="tx1">
                    <a:lumMod val="50000"/>
                    <a:lumOff val="50000"/>
                  </a:schemeClr>
                </a:solidFill>
                <a:latin typeface="Calibri Light" panose="020F0302020204030204" pitchFamily="34" charset="0"/>
              </a:rPr>
              <a:t> </a:t>
            </a:r>
            <a:endParaRPr lang="en-US" sz="1400" b="1" dirty="0">
              <a:solidFill>
                <a:schemeClr val="tx1">
                  <a:lumMod val="50000"/>
                  <a:lumOff val="50000"/>
                </a:schemeClr>
              </a:solidFill>
              <a:latin typeface="Calibri Light" panose="020F0302020204030204" pitchFamily="34" charset="0"/>
            </a:endParaRPr>
          </a:p>
        </p:txBody>
      </p:sp>
    </p:spTree>
    <p:extLst>
      <p:ext uri="{BB962C8B-B14F-4D97-AF65-F5344CB8AC3E}">
        <p14:creationId xmlns:p14="http://schemas.microsoft.com/office/powerpoint/2010/main" val="3714104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5">
            <a:extLst>
              <a:ext uri="{FF2B5EF4-FFF2-40B4-BE49-F238E27FC236}">
                <a16:creationId xmlns:a16="http://schemas.microsoft.com/office/drawing/2014/main" id="{2C60A07D-6E40-4E5D-B33D-49A6A90D7C24}"/>
              </a:ext>
            </a:extLst>
          </p:cNvPr>
          <p:cNvSpPr/>
          <p:nvPr/>
        </p:nvSpPr>
        <p:spPr>
          <a:xfrm>
            <a:off x="5720774" y="1163063"/>
            <a:ext cx="963409" cy="963409"/>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27" name="Oval 5">
            <a:extLst>
              <a:ext uri="{FF2B5EF4-FFF2-40B4-BE49-F238E27FC236}">
                <a16:creationId xmlns:a16="http://schemas.microsoft.com/office/drawing/2014/main" id="{4D36F767-28F9-4C6C-ACB2-BB890374481E}"/>
              </a:ext>
            </a:extLst>
          </p:cNvPr>
          <p:cNvSpPr/>
          <p:nvPr/>
        </p:nvSpPr>
        <p:spPr>
          <a:xfrm>
            <a:off x="8621481" y="1146131"/>
            <a:ext cx="963409" cy="963409"/>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25" name="Oval 5">
            <a:extLst>
              <a:ext uri="{FF2B5EF4-FFF2-40B4-BE49-F238E27FC236}">
                <a16:creationId xmlns:a16="http://schemas.microsoft.com/office/drawing/2014/main" id="{F1100E49-F09D-400F-BD46-B1E098B31271}"/>
              </a:ext>
            </a:extLst>
          </p:cNvPr>
          <p:cNvSpPr/>
          <p:nvPr/>
        </p:nvSpPr>
        <p:spPr>
          <a:xfrm>
            <a:off x="2743363" y="1175405"/>
            <a:ext cx="963409" cy="963409"/>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pic>
        <p:nvPicPr>
          <p:cNvPr id="22" name="Grafika 9">
            <a:extLst>
              <a:ext uri="{FF2B5EF4-FFF2-40B4-BE49-F238E27FC236}">
                <a16:creationId xmlns:a16="http://schemas.microsoft.com/office/drawing/2014/main" id="{FC197291-8391-4859-800C-2B3D521738D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0594" y="1195710"/>
            <a:ext cx="808946" cy="808946"/>
          </a:xfrm>
          <a:prstGeom prst="rect">
            <a:avLst/>
          </a:prstGeom>
        </p:spPr>
      </p:pic>
      <p:sp>
        <p:nvSpPr>
          <p:cNvPr id="2" name="Title 1">
            <a:extLst>
              <a:ext uri="{FF2B5EF4-FFF2-40B4-BE49-F238E27FC236}">
                <a16:creationId xmlns:a16="http://schemas.microsoft.com/office/drawing/2014/main" id="{64CFB9DE-FD3A-42A7-9282-E4555BBEEF46}"/>
              </a:ext>
            </a:extLst>
          </p:cNvPr>
          <p:cNvSpPr>
            <a:spLocks noGrp="1"/>
          </p:cNvSpPr>
          <p:nvPr>
            <p:ph type="title"/>
          </p:nvPr>
        </p:nvSpPr>
        <p:spPr>
          <a:xfrm>
            <a:off x="1066800" y="261373"/>
            <a:ext cx="10058400" cy="1371600"/>
          </a:xfrm>
        </p:spPr>
        <p:txBody>
          <a:bodyPr/>
          <a:lstStyle/>
          <a:p>
            <a:r>
              <a:rPr lang="pl-PL" dirty="0"/>
              <a:t>Typy chmur</a:t>
            </a:r>
          </a:p>
        </p:txBody>
      </p:sp>
      <p:cxnSp>
        <p:nvCxnSpPr>
          <p:cNvPr id="4" name="Łącznik prosty 17">
            <a:extLst>
              <a:ext uri="{FF2B5EF4-FFF2-40B4-BE49-F238E27FC236}">
                <a16:creationId xmlns:a16="http://schemas.microsoft.com/office/drawing/2014/main" id="{CFC36458-B392-42FF-A869-7323F4607748}"/>
              </a:ext>
            </a:extLst>
          </p:cNvPr>
          <p:cNvCxnSpPr>
            <a:cxnSpLocks/>
          </p:cNvCxnSpPr>
          <p:nvPr/>
        </p:nvCxnSpPr>
        <p:spPr>
          <a:xfrm>
            <a:off x="3244844" y="3174523"/>
            <a:ext cx="0" cy="2736304"/>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Prostokąt: zaokrąglone rogi 18">
            <a:extLst>
              <a:ext uri="{FF2B5EF4-FFF2-40B4-BE49-F238E27FC236}">
                <a16:creationId xmlns:a16="http://schemas.microsoft.com/office/drawing/2014/main" id="{7B795B25-9D3F-47BE-AED5-561E15291687}"/>
              </a:ext>
            </a:extLst>
          </p:cNvPr>
          <p:cNvSpPr/>
          <p:nvPr/>
        </p:nvSpPr>
        <p:spPr>
          <a:xfrm>
            <a:off x="1929947" y="2148845"/>
            <a:ext cx="2629793" cy="1080120"/>
          </a:xfrm>
          <a:prstGeom prst="roundRect">
            <a:avLst>
              <a:gd name="adj" fmla="val 3522"/>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defTabSz="914400"/>
            <a:r>
              <a:rPr lang="pl-PL" b="1" dirty="0">
                <a:solidFill>
                  <a:srgbClr val="0E6EDF"/>
                </a:solidFill>
                <a:latin typeface="+mj-lt"/>
                <a:ea typeface="Open Sans" panose="020B0606030504020204" pitchFamily="34" charset="0"/>
                <a:cs typeface="Open Sans" panose="020B0606030504020204" pitchFamily="34" charset="0"/>
              </a:rPr>
              <a:t>Prywatna</a:t>
            </a:r>
            <a:endParaRPr lang="pl-PL" b="1" dirty="0">
              <a:solidFill>
                <a:srgbClr val="FF3A89"/>
              </a:solidFill>
              <a:latin typeface="+mj-lt"/>
              <a:ea typeface="Open Sans" panose="020B0606030504020204" pitchFamily="34" charset="0"/>
              <a:cs typeface="Open Sans" panose="020B0606030504020204" pitchFamily="34" charset="0"/>
            </a:endParaRPr>
          </a:p>
          <a:p>
            <a:pPr algn="ctr" defTabSz="914400">
              <a:spcBef>
                <a:spcPts val="600"/>
              </a:spcBef>
            </a:pP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Tylko wybrani użytkownicy</a:t>
            </a:r>
            <a:endParaRPr lang="da-DK" sz="1200" dirty="0">
              <a:solidFill>
                <a:schemeClr val="tx1">
                  <a:lumMod val="65000"/>
                  <a:lumOff val="35000"/>
                </a:schemeClr>
              </a:solidFill>
              <a:latin typeface="+mj-lt"/>
              <a:ea typeface="Open Sans" panose="020B0606030504020204" pitchFamily="34" charset="0"/>
              <a:cs typeface="Open Sans" panose="020B0606030504020204" pitchFamily="34" charset="0"/>
            </a:endParaRPr>
          </a:p>
          <a:p>
            <a:pPr algn="ctr"/>
            <a:endParaRPr lang="pl-PL" sz="1200" dirty="0">
              <a:latin typeface="+mj-lt"/>
            </a:endParaRPr>
          </a:p>
        </p:txBody>
      </p:sp>
      <p:sp>
        <p:nvSpPr>
          <p:cNvPr id="6" name="Rectangle: Rounded Corners 12">
            <a:extLst>
              <a:ext uri="{FF2B5EF4-FFF2-40B4-BE49-F238E27FC236}">
                <a16:creationId xmlns:a16="http://schemas.microsoft.com/office/drawing/2014/main" id="{478BA47A-981B-4251-80F5-684322898F8B}"/>
              </a:ext>
            </a:extLst>
          </p:cNvPr>
          <p:cNvSpPr/>
          <p:nvPr/>
        </p:nvSpPr>
        <p:spPr>
          <a:xfrm>
            <a:off x="1929947" y="3390547"/>
            <a:ext cx="2629793" cy="1656184"/>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438150" indent="-171450">
              <a:spcBef>
                <a:spcPts val="600"/>
              </a:spcBef>
              <a:buFont typeface="Arial" panose="020B0604020202020204" pitchFamily="34" charset="0"/>
              <a:buChar char="•"/>
            </a:pPr>
            <a:r>
              <a:rPr lang="pl-PL" sz="1200" dirty="0">
                <a:solidFill>
                  <a:schemeClr val="tx1">
                    <a:lumMod val="75000"/>
                    <a:lumOff val="25000"/>
                  </a:schemeClr>
                </a:solidFill>
              </a:rPr>
              <a:t>Zarządzanie infrastrukturą</a:t>
            </a:r>
          </a:p>
          <a:p>
            <a:pPr marL="438150" indent="-171450">
              <a:spcBef>
                <a:spcPts val="600"/>
              </a:spcBef>
              <a:buFont typeface="Arial" panose="020B0604020202020204" pitchFamily="34" charset="0"/>
              <a:buChar char="•"/>
            </a:pPr>
            <a:r>
              <a:rPr lang="pl-PL" sz="1200" dirty="0">
                <a:solidFill>
                  <a:schemeClr val="tx1">
                    <a:lumMod val="75000"/>
                    <a:lumOff val="25000"/>
                  </a:schemeClr>
                </a:solidFill>
              </a:rPr>
              <a:t>Dane na wewnętrznych serwerach</a:t>
            </a:r>
            <a:endParaRPr lang="id-ID" sz="1200" dirty="0">
              <a:solidFill>
                <a:schemeClr val="tx1">
                  <a:lumMod val="75000"/>
                  <a:lumOff val="25000"/>
                </a:schemeClr>
              </a:solidFill>
            </a:endParaRPr>
          </a:p>
        </p:txBody>
      </p:sp>
      <p:sp>
        <p:nvSpPr>
          <p:cNvPr id="7" name="Rectangle: Rounded Corners 12">
            <a:extLst>
              <a:ext uri="{FF2B5EF4-FFF2-40B4-BE49-F238E27FC236}">
                <a16:creationId xmlns:a16="http://schemas.microsoft.com/office/drawing/2014/main" id="{9621AB7B-5E81-4A4E-AADC-EA5361A6A4FA}"/>
              </a:ext>
            </a:extLst>
          </p:cNvPr>
          <p:cNvSpPr/>
          <p:nvPr/>
        </p:nvSpPr>
        <p:spPr>
          <a:xfrm>
            <a:off x="1929947" y="5178564"/>
            <a:ext cx="2629793" cy="1308328"/>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576000" rIns="180000" rtlCol="0" anchor="t"/>
          <a:lstStyle/>
          <a:p>
            <a:pPr marL="438150" indent="-171450">
              <a:spcBef>
                <a:spcPts val="600"/>
              </a:spcBef>
              <a:buFont typeface="Arial" panose="020B0604020202020204" pitchFamily="34" charset="0"/>
              <a:buChar char="•"/>
            </a:pPr>
            <a:r>
              <a:rPr lang="pl-PL" sz="1200" dirty="0">
                <a:solidFill>
                  <a:schemeClr val="tx1">
                    <a:lumMod val="75000"/>
                    <a:lumOff val="25000"/>
                  </a:schemeClr>
                </a:solidFill>
              </a:rPr>
              <a:t>Koszty związane z serwerami i specjalistami</a:t>
            </a:r>
            <a:endParaRPr lang="id-ID" sz="1200" dirty="0">
              <a:solidFill>
                <a:schemeClr val="tx1">
                  <a:lumMod val="75000"/>
                  <a:lumOff val="25000"/>
                </a:schemeClr>
              </a:solidFill>
            </a:endParaRPr>
          </a:p>
        </p:txBody>
      </p:sp>
      <p:sp>
        <p:nvSpPr>
          <p:cNvPr id="8" name="Krzyż 4">
            <a:extLst>
              <a:ext uri="{FF2B5EF4-FFF2-40B4-BE49-F238E27FC236}">
                <a16:creationId xmlns:a16="http://schemas.microsoft.com/office/drawing/2014/main" id="{9C2CD896-1E46-418A-92D5-24B574F1620F}"/>
              </a:ext>
            </a:extLst>
          </p:cNvPr>
          <p:cNvSpPr/>
          <p:nvPr/>
        </p:nvSpPr>
        <p:spPr>
          <a:xfrm>
            <a:off x="3100827" y="3578859"/>
            <a:ext cx="288032" cy="288032"/>
          </a:xfrm>
          <a:prstGeom prst="plus">
            <a:avLst>
              <a:gd name="adj" fmla="val 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rostokąt 7">
            <a:extLst>
              <a:ext uri="{FF2B5EF4-FFF2-40B4-BE49-F238E27FC236}">
                <a16:creationId xmlns:a16="http://schemas.microsoft.com/office/drawing/2014/main" id="{CC4E3B0E-FA45-40E0-9BAE-87500951C70A}"/>
              </a:ext>
            </a:extLst>
          </p:cNvPr>
          <p:cNvSpPr/>
          <p:nvPr/>
        </p:nvSpPr>
        <p:spPr>
          <a:xfrm>
            <a:off x="3100827" y="5478779"/>
            <a:ext cx="288032" cy="54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Łącznik prosty 28">
            <a:extLst>
              <a:ext uri="{FF2B5EF4-FFF2-40B4-BE49-F238E27FC236}">
                <a16:creationId xmlns:a16="http://schemas.microsoft.com/office/drawing/2014/main" id="{BBCB238D-A96B-434B-929C-36681006C833}"/>
              </a:ext>
            </a:extLst>
          </p:cNvPr>
          <p:cNvCxnSpPr>
            <a:cxnSpLocks/>
          </p:cNvCxnSpPr>
          <p:nvPr/>
        </p:nvCxnSpPr>
        <p:spPr>
          <a:xfrm>
            <a:off x="6186390" y="3174523"/>
            <a:ext cx="0" cy="2736304"/>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 name="Prostokąt: zaokrąglone rogi 29">
            <a:extLst>
              <a:ext uri="{FF2B5EF4-FFF2-40B4-BE49-F238E27FC236}">
                <a16:creationId xmlns:a16="http://schemas.microsoft.com/office/drawing/2014/main" id="{52477773-FEFA-4F73-8B11-AFF6E82DC0C3}"/>
              </a:ext>
            </a:extLst>
          </p:cNvPr>
          <p:cNvSpPr/>
          <p:nvPr/>
        </p:nvSpPr>
        <p:spPr>
          <a:xfrm>
            <a:off x="4871493" y="2148845"/>
            <a:ext cx="2629793" cy="1080120"/>
          </a:xfrm>
          <a:prstGeom prst="roundRect">
            <a:avLst>
              <a:gd name="adj" fmla="val 3522"/>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defTabSz="914400"/>
            <a:r>
              <a:rPr lang="pl-PL" b="1" dirty="0">
                <a:solidFill>
                  <a:srgbClr val="0E6EDF"/>
                </a:solidFill>
                <a:latin typeface="+mj-lt"/>
                <a:ea typeface="Open Sans" panose="020B0606030504020204" pitchFamily="34" charset="0"/>
                <a:cs typeface="Open Sans" panose="020B0606030504020204" pitchFamily="34" charset="0"/>
              </a:rPr>
              <a:t>Publiczna</a:t>
            </a:r>
            <a:endParaRPr lang="pl-PL" b="1" dirty="0">
              <a:solidFill>
                <a:srgbClr val="FF3A89"/>
              </a:solidFill>
              <a:latin typeface="+mj-lt"/>
              <a:ea typeface="Open Sans" panose="020B0606030504020204" pitchFamily="34" charset="0"/>
              <a:cs typeface="Open Sans" panose="020B0606030504020204" pitchFamily="34" charset="0"/>
            </a:endParaRPr>
          </a:p>
          <a:p>
            <a:pPr algn="ctr" defTabSz="914400">
              <a:spcBef>
                <a:spcPts val="600"/>
              </a:spcBef>
            </a:pP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Każdy może zakupić usługę</a:t>
            </a:r>
          </a:p>
        </p:txBody>
      </p:sp>
      <p:sp>
        <p:nvSpPr>
          <p:cNvPr id="12" name="Rectangle: Rounded Corners 12">
            <a:extLst>
              <a:ext uri="{FF2B5EF4-FFF2-40B4-BE49-F238E27FC236}">
                <a16:creationId xmlns:a16="http://schemas.microsoft.com/office/drawing/2014/main" id="{3EEF7EDA-4C44-4026-B242-EFAC36AED4C1}"/>
              </a:ext>
            </a:extLst>
          </p:cNvPr>
          <p:cNvSpPr/>
          <p:nvPr/>
        </p:nvSpPr>
        <p:spPr>
          <a:xfrm>
            <a:off x="4871493" y="3390547"/>
            <a:ext cx="2629793" cy="1656184"/>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438150" indent="-171450">
              <a:spcBef>
                <a:spcPts val="600"/>
              </a:spcBef>
              <a:buFont typeface="Arial" panose="020B0604020202020204" pitchFamily="34" charset="0"/>
              <a:buChar char="•"/>
            </a:pPr>
            <a:r>
              <a:rPr lang="pl-PL" sz="1200" dirty="0">
                <a:solidFill>
                  <a:schemeClr val="tx1">
                    <a:lumMod val="75000"/>
                    <a:lumOff val="25000"/>
                  </a:schemeClr>
                </a:solidFill>
              </a:rPr>
              <a:t>Oszczędności</a:t>
            </a:r>
          </a:p>
          <a:p>
            <a:pPr marL="438150" indent="-171450">
              <a:spcBef>
                <a:spcPts val="600"/>
              </a:spcBef>
              <a:buFont typeface="Arial" panose="020B0604020202020204" pitchFamily="34" charset="0"/>
              <a:buChar char="•"/>
            </a:pPr>
            <a:r>
              <a:rPr lang="pl-PL" sz="1200" dirty="0">
                <a:solidFill>
                  <a:schemeClr val="tx1">
                    <a:lumMod val="75000"/>
                    <a:lumOff val="25000"/>
                  </a:schemeClr>
                </a:solidFill>
              </a:rPr>
              <a:t>Bezpieczeństwo</a:t>
            </a:r>
          </a:p>
          <a:p>
            <a:pPr marL="438150" indent="-171450">
              <a:spcBef>
                <a:spcPts val="600"/>
              </a:spcBef>
              <a:buFont typeface="Arial" panose="020B0604020202020204" pitchFamily="34" charset="0"/>
              <a:buChar char="•"/>
            </a:pPr>
            <a:r>
              <a:rPr lang="pl-PL" sz="1200" dirty="0">
                <a:solidFill>
                  <a:schemeClr val="tx1">
                    <a:lumMod val="75000"/>
                    <a:lumOff val="25000"/>
                  </a:schemeClr>
                </a:solidFill>
              </a:rPr>
              <a:t>Brak infrastruktury</a:t>
            </a:r>
            <a:endParaRPr lang="id-ID" sz="1200" dirty="0">
              <a:solidFill>
                <a:schemeClr val="tx1">
                  <a:lumMod val="75000"/>
                  <a:lumOff val="25000"/>
                </a:schemeClr>
              </a:solidFill>
            </a:endParaRPr>
          </a:p>
        </p:txBody>
      </p:sp>
      <p:sp>
        <p:nvSpPr>
          <p:cNvPr id="13" name="Rectangle: Rounded Corners 12">
            <a:extLst>
              <a:ext uri="{FF2B5EF4-FFF2-40B4-BE49-F238E27FC236}">
                <a16:creationId xmlns:a16="http://schemas.microsoft.com/office/drawing/2014/main" id="{152A9C16-F502-4E76-87A3-62A4533C90A6}"/>
              </a:ext>
            </a:extLst>
          </p:cNvPr>
          <p:cNvSpPr/>
          <p:nvPr/>
        </p:nvSpPr>
        <p:spPr>
          <a:xfrm>
            <a:off x="4871493" y="5178564"/>
            <a:ext cx="2629793" cy="1308328"/>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576000" rIns="180000" rtlCol="0" anchor="t"/>
          <a:lstStyle/>
          <a:p>
            <a:pPr marL="438150" indent="-171450">
              <a:spcBef>
                <a:spcPts val="600"/>
              </a:spcBef>
              <a:buFont typeface="Arial" panose="020B0604020202020204" pitchFamily="34" charset="0"/>
              <a:buChar char="•"/>
            </a:pPr>
            <a:r>
              <a:rPr lang="pl-PL" sz="1200" dirty="0">
                <a:solidFill>
                  <a:schemeClr val="tx1">
                    <a:lumMod val="75000"/>
                    <a:lumOff val="25000"/>
                  </a:schemeClr>
                </a:solidFill>
              </a:rPr>
              <a:t> Dane udostępniane na zewnątrz</a:t>
            </a:r>
            <a:endParaRPr lang="id-ID" sz="1200" dirty="0">
              <a:solidFill>
                <a:schemeClr val="tx1">
                  <a:lumMod val="75000"/>
                  <a:lumOff val="25000"/>
                </a:schemeClr>
              </a:solidFill>
            </a:endParaRPr>
          </a:p>
        </p:txBody>
      </p:sp>
      <p:sp>
        <p:nvSpPr>
          <p:cNvPr id="14" name="Krzyż 32">
            <a:extLst>
              <a:ext uri="{FF2B5EF4-FFF2-40B4-BE49-F238E27FC236}">
                <a16:creationId xmlns:a16="http://schemas.microsoft.com/office/drawing/2014/main" id="{EA2BC367-7BE2-4AD6-ABA8-FC6EFAB18305}"/>
              </a:ext>
            </a:extLst>
          </p:cNvPr>
          <p:cNvSpPr/>
          <p:nvPr/>
        </p:nvSpPr>
        <p:spPr>
          <a:xfrm>
            <a:off x="6042373" y="3578859"/>
            <a:ext cx="288032" cy="288032"/>
          </a:xfrm>
          <a:prstGeom prst="plus">
            <a:avLst>
              <a:gd name="adj" fmla="val 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rostokąt 33">
            <a:extLst>
              <a:ext uri="{FF2B5EF4-FFF2-40B4-BE49-F238E27FC236}">
                <a16:creationId xmlns:a16="http://schemas.microsoft.com/office/drawing/2014/main" id="{C9169D52-97A2-44E4-BCFA-CC4492C56136}"/>
              </a:ext>
            </a:extLst>
          </p:cNvPr>
          <p:cNvSpPr/>
          <p:nvPr/>
        </p:nvSpPr>
        <p:spPr>
          <a:xfrm>
            <a:off x="6042373" y="5478779"/>
            <a:ext cx="288032" cy="54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Łącznik prosty 34">
            <a:extLst>
              <a:ext uri="{FF2B5EF4-FFF2-40B4-BE49-F238E27FC236}">
                <a16:creationId xmlns:a16="http://schemas.microsoft.com/office/drawing/2014/main" id="{603C47C9-0A94-44A3-B13D-8DE08C1F6F83}"/>
              </a:ext>
            </a:extLst>
          </p:cNvPr>
          <p:cNvCxnSpPr>
            <a:cxnSpLocks/>
          </p:cNvCxnSpPr>
          <p:nvPr/>
        </p:nvCxnSpPr>
        <p:spPr>
          <a:xfrm>
            <a:off x="9111205" y="3174523"/>
            <a:ext cx="0" cy="2736304"/>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Prostokąt: zaokrąglone rogi 35">
            <a:extLst>
              <a:ext uri="{FF2B5EF4-FFF2-40B4-BE49-F238E27FC236}">
                <a16:creationId xmlns:a16="http://schemas.microsoft.com/office/drawing/2014/main" id="{6CB3D47F-D0E2-4D5B-86FF-A7994233A9DB}"/>
              </a:ext>
            </a:extLst>
          </p:cNvPr>
          <p:cNvSpPr/>
          <p:nvPr/>
        </p:nvSpPr>
        <p:spPr>
          <a:xfrm>
            <a:off x="7796308" y="2148845"/>
            <a:ext cx="2629793" cy="1080120"/>
          </a:xfrm>
          <a:prstGeom prst="roundRect">
            <a:avLst>
              <a:gd name="adj" fmla="val 3522"/>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defTabSz="914400">
              <a:spcBef>
                <a:spcPts val="600"/>
              </a:spcBef>
            </a:pPr>
            <a:r>
              <a:rPr lang="pl-PL" b="1" dirty="0">
                <a:solidFill>
                  <a:srgbClr val="0E6EDF"/>
                </a:solidFill>
                <a:latin typeface="+mj-lt"/>
                <a:ea typeface="Open Sans" panose="020B0606030504020204" pitchFamily="34" charset="0"/>
                <a:cs typeface="Open Sans" panose="020B0606030504020204" pitchFamily="34" charset="0"/>
              </a:rPr>
              <a:t>Hybrydowa</a:t>
            </a:r>
            <a:endParaRPr lang="pl-PL" b="1" dirty="0">
              <a:solidFill>
                <a:srgbClr val="FF3A89"/>
              </a:solidFill>
              <a:latin typeface="+mj-lt"/>
              <a:ea typeface="Open Sans" panose="020B0606030504020204" pitchFamily="34" charset="0"/>
              <a:cs typeface="Open Sans" panose="020B0606030504020204" pitchFamily="34" charset="0"/>
            </a:endParaRPr>
          </a:p>
          <a:p>
            <a:pPr algn="ctr" defTabSz="914400">
              <a:lnSpc>
                <a:spcPts val="1200"/>
              </a:lnSpc>
              <a:spcBef>
                <a:spcPts val="600"/>
              </a:spcBef>
            </a:pP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Tylko wybrani użytkownicy, </a:t>
            </a:r>
          </a:p>
          <a:p>
            <a:pPr algn="ctr" defTabSz="914400">
              <a:lnSpc>
                <a:spcPts val="1200"/>
              </a:lnSpc>
              <a:spcBef>
                <a:spcPts val="0"/>
              </a:spcBef>
            </a:pP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ale część usług przeniesiona</a:t>
            </a:r>
          </a:p>
          <a:p>
            <a:pPr algn="ctr" defTabSz="914400">
              <a:lnSpc>
                <a:spcPts val="1200"/>
              </a:lnSpc>
              <a:spcBef>
                <a:spcPts val="0"/>
              </a:spcBef>
            </a:pPr>
            <a:r>
              <a:rPr lang="pl-PL" sz="1200" dirty="0">
                <a:solidFill>
                  <a:schemeClr val="tx1">
                    <a:lumMod val="65000"/>
                    <a:lumOff val="35000"/>
                  </a:schemeClr>
                </a:solidFill>
                <a:latin typeface="+mj-lt"/>
                <a:ea typeface="Open Sans" panose="020B0606030504020204" pitchFamily="34" charset="0"/>
                <a:cs typeface="Open Sans" panose="020B0606030504020204" pitchFamily="34" charset="0"/>
              </a:rPr>
              <a:t>do chmury publicznej</a:t>
            </a:r>
          </a:p>
          <a:p>
            <a:pPr algn="ctr" defTabSz="914400">
              <a:lnSpc>
                <a:spcPct val="150000"/>
              </a:lnSpc>
              <a:spcBef>
                <a:spcPts val="600"/>
              </a:spcBef>
            </a:pPr>
            <a:endParaRPr lang="pl-PL" sz="1200" dirty="0">
              <a:solidFill>
                <a:schemeClr val="tx1">
                  <a:lumMod val="65000"/>
                  <a:lumOff val="35000"/>
                </a:schemeClr>
              </a:solidFill>
              <a:latin typeface="+mj-lt"/>
              <a:ea typeface="Open Sans" panose="020B0606030504020204" pitchFamily="34" charset="0"/>
              <a:cs typeface="Open Sans" panose="020B0606030504020204" pitchFamily="34" charset="0"/>
            </a:endParaRPr>
          </a:p>
          <a:p>
            <a:pPr algn="ctr">
              <a:spcBef>
                <a:spcPts val="600"/>
              </a:spcBef>
            </a:pPr>
            <a:endParaRPr lang="pl-PL" sz="1200" dirty="0">
              <a:latin typeface="+mj-lt"/>
            </a:endParaRPr>
          </a:p>
        </p:txBody>
      </p:sp>
      <p:sp>
        <p:nvSpPr>
          <p:cNvPr id="18" name="Rectangle: Rounded Corners 12">
            <a:extLst>
              <a:ext uri="{FF2B5EF4-FFF2-40B4-BE49-F238E27FC236}">
                <a16:creationId xmlns:a16="http://schemas.microsoft.com/office/drawing/2014/main" id="{23896DD7-378A-4DBC-BC6E-8F7C12887AFB}"/>
              </a:ext>
            </a:extLst>
          </p:cNvPr>
          <p:cNvSpPr/>
          <p:nvPr/>
        </p:nvSpPr>
        <p:spPr>
          <a:xfrm>
            <a:off x="7796308" y="3390547"/>
            <a:ext cx="2629793" cy="1656184"/>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438150" indent="-171450">
              <a:spcBef>
                <a:spcPts val="600"/>
              </a:spcBef>
              <a:buFont typeface="Arial" panose="020B0604020202020204" pitchFamily="34" charset="0"/>
              <a:buChar char="•"/>
            </a:pPr>
            <a:r>
              <a:rPr lang="pl-PL" sz="1200" dirty="0">
                <a:solidFill>
                  <a:schemeClr val="tx1">
                    <a:lumMod val="75000"/>
                    <a:lumOff val="25000"/>
                  </a:schemeClr>
                </a:solidFill>
              </a:rPr>
              <a:t>Zalety obu rozwiązań</a:t>
            </a:r>
            <a:endParaRPr lang="id-ID" sz="1200" dirty="0">
              <a:solidFill>
                <a:schemeClr val="tx1">
                  <a:lumMod val="75000"/>
                  <a:lumOff val="25000"/>
                </a:schemeClr>
              </a:solidFill>
            </a:endParaRPr>
          </a:p>
        </p:txBody>
      </p:sp>
      <p:sp>
        <p:nvSpPr>
          <p:cNvPr id="19" name="Rectangle: Rounded Corners 12">
            <a:extLst>
              <a:ext uri="{FF2B5EF4-FFF2-40B4-BE49-F238E27FC236}">
                <a16:creationId xmlns:a16="http://schemas.microsoft.com/office/drawing/2014/main" id="{35BC2918-BD25-456B-B19B-A2F29DE3C46A}"/>
              </a:ext>
            </a:extLst>
          </p:cNvPr>
          <p:cNvSpPr/>
          <p:nvPr/>
        </p:nvSpPr>
        <p:spPr>
          <a:xfrm>
            <a:off x="7796308" y="5178564"/>
            <a:ext cx="2629793" cy="1308328"/>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576000" rIns="180000" rtlCol="0" anchor="t"/>
          <a:lstStyle/>
          <a:p>
            <a:pPr marL="438150" indent="-171450">
              <a:spcBef>
                <a:spcPts val="600"/>
              </a:spcBef>
              <a:buFont typeface="Arial" panose="020B0604020202020204" pitchFamily="34" charset="0"/>
              <a:buChar char="•"/>
            </a:pPr>
            <a:r>
              <a:rPr lang="pl-PL" sz="1200" dirty="0">
                <a:solidFill>
                  <a:schemeClr val="tx1">
                    <a:lumMod val="75000"/>
                    <a:lumOff val="25000"/>
                  </a:schemeClr>
                </a:solidFill>
              </a:rPr>
              <a:t>Koszty związane z serwerami i specjalistami</a:t>
            </a:r>
            <a:endParaRPr lang="id-ID" sz="1200" dirty="0">
              <a:solidFill>
                <a:schemeClr val="tx1">
                  <a:lumMod val="75000"/>
                  <a:lumOff val="25000"/>
                </a:schemeClr>
              </a:solidFill>
            </a:endParaRPr>
          </a:p>
        </p:txBody>
      </p:sp>
      <p:sp>
        <p:nvSpPr>
          <p:cNvPr id="20" name="Krzyż 38">
            <a:extLst>
              <a:ext uri="{FF2B5EF4-FFF2-40B4-BE49-F238E27FC236}">
                <a16:creationId xmlns:a16="http://schemas.microsoft.com/office/drawing/2014/main" id="{63AC9AAB-F378-4979-B96C-F7FF2CF9FCF4}"/>
              </a:ext>
            </a:extLst>
          </p:cNvPr>
          <p:cNvSpPr/>
          <p:nvPr/>
        </p:nvSpPr>
        <p:spPr>
          <a:xfrm>
            <a:off x="8967188" y="3578859"/>
            <a:ext cx="288032" cy="288032"/>
          </a:xfrm>
          <a:prstGeom prst="plus">
            <a:avLst>
              <a:gd name="adj" fmla="val 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Prostokąt 39">
            <a:extLst>
              <a:ext uri="{FF2B5EF4-FFF2-40B4-BE49-F238E27FC236}">
                <a16:creationId xmlns:a16="http://schemas.microsoft.com/office/drawing/2014/main" id="{49DA6E85-BA76-43B9-8808-87FF862F235A}"/>
              </a:ext>
            </a:extLst>
          </p:cNvPr>
          <p:cNvSpPr/>
          <p:nvPr/>
        </p:nvSpPr>
        <p:spPr>
          <a:xfrm>
            <a:off x="8967188" y="5478779"/>
            <a:ext cx="288032" cy="54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fika 11">
            <a:extLst>
              <a:ext uri="{FF2B5EF4-FFF2-40B4-BE49-F238E27FC236}">
                <a16:creationId xmlns:a16="http://schemas.microsoft.com/office/drawing/2014/main" id="{01FAC44A-EDA2-4171-82F6-AEA9C9A7DA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7478" y="1330822"/>
            <a:ext cx="810000" cy="537891"/>
          </a:xfrm>
          <a:prstGeom prst="rect">
            <a:avLst/>
          </a:prstGeom>
        </p:spPr>
      </p:pic>
      <p:pic>
        <p:nvPicPr>
          <p:cNvPr id="24" name="Grafika 13">
            <a:extLst>
              <a:ext uri="{FF2B5EF4-FFF2-40B4-BE49-F238E27FC236}">
                <a16:creationId xmlns:a16="http://schemas.microsoft.com/office/drawing/2014/main" id="{5CB759F8-60B7-4CF6-A924-47CF1E84CC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06204" y="1319983"/>
            <a:ext cx="810000" cy="539473"/>
          </a:xfrm>
          <a:prstGeom prst="rect">
            <a:avLst/>
          </a:prstGeom>
        </p:spPr>
      </p:pic>
    </p:spTree>
    <p:extLst>
      <p:ext uri="{BB962C8B-B14F-4D97-AF65-F5344CB8AC3E}">
        <p14:creationId xmlns:p14="http://schemas.microsoft.com/office/powerpoint/2010/main" val="1920607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FDE54-DEC7-490F-9E8C-CF9F559B03C5}"/>
              </a:ext>
            </a:extLst>
          </p:cNvPr>
          <p:cNvSpPr>
            <a:spLocks noGrp="1"/>
          </p:cNvSpPr>
          <p:nvPr>
            <p:ph type="title"/>
          </p:nvPr>
        </p:nvSpPr>
        <p:spPr>
          <a:xfrm>
            <a:off x="1066800" y="507380"/>
            <a:ext cx="10058400" cy="1371600"/>
          </a:xfrm>
        </p:spPr>
        <p:txBody>
          <a:bodyPr/>
          <a:lstStyle/>
          <a:p>
            <a:r>
              <a:rPr lang="pl-PL" dirty="0"/>
              <a:t>Zalety usług chmurowych</a:t>
            </a:r>
          </a:p>
        </p:txBody>
      </p:sp>
      <p:sp>
        <p:nvSpPr>
          <p:cNvPr id="4" name="Rectangle: Rounded Corners 12">
            <a:extLst>
              <a:ext uri="{FF2B5EF4-FFF2-40B4-BE49-F238E27FC236}">
                <a16:creationId xmlns:a16="http://schemas.microsoft.com/office/drawing/2014/main" id="{38695EC4-72E1-4F78-B5A1-6E85C6F193C1}"/>
              </a:ext>
            </a:extLst>
          </p:cNvPr>
          <p:cNvSpPr/>
          <p:nvPr/>
        </p:nvSpPr>
        <p:spPr>
          <a:xfrm>
            <a:off x="1913981" y="4561895"/>
            <a:ext cx="1966390" cy="1835649"/>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5" name="Rectangle: Rounded Corners 12">
            <a:extLst>
              <a:ext uri="{FF2B5EF4-FFF2-40B4-BE49-F238E27FC236}">
                <a16:creationId xmlns:a16="http://schemas.microsoft.com/office/drawing/2014/main" id="{2924B351-5F1A-4CA7-A4D1-7CA240A449E6}"/>
              </a:ext>
            </a:extLst>
          </p:cNvPr>
          <p:cNvSpPr/>
          <p:nvPr/>
        </p:nvSpPr>
        <p:spPr>
          <a:xfrm>
            <a:off x="4006116" y="4561895"/>
            <a:ext cx="1966390" cy="1835649"/>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6" name="Rectangle: Rounded Corners 12">
            <a:extLst>
              <a:ext uri="{FF2B5EF4-FFF2-40B4-BE49-F238E27FC236}">
                <a16:creationId xmlns:a16="http://schemas.microsoft.com/office/drawing/2014/main" id="{3A4760DD-7B35-44F2-927C-334E44E397F1}"/>
              </a:ext>
            </a:extLst>
          </p:cNvPr>
          <p:cNvSpPr/>
          <p:nvPr/>
        </p:nvSpPr>
        <p:spPr>
          <a:xfrm>
            <a:off x="6096000" y="4561895"/>
            <a:ext cx="1966390" cy="1835649"/>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7" name="Rectangle: Rounded Corners 12">
            <a:extLst>
              <a:ext uri="{FF2B5EF4-FFF2-40B4-BE49-F238E27FC236}">
                <a16:creationId xmlns:a16="http://schemas.microsoft.com/office/drawing/2014/main" id="{C385A025-2813-47AD-859C-E2770D11DB83}"/>
              </a:ext>
            </a:extLst>
          </p:cNvPr>
          <p:cNvSpPr/>
          <p:nvPr/>
        </p:nvSpPr>
        <p:spPr>
          <a:xfrm>
            <a:off x="1919185" y="2014194"/>
            <a:ext cx="1966390" cy="1956612"/>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8" name="Rectangle: Rounded Corners 12">
            <a:extLst>
              <a:ext uri="{FF2B5EF4-FFF2-40B4-BE49-F238E27FC236}">
                <a16:creationId xmlns:a16="http://schemas.microsoft.com/office/drawing/2014/main" id="{66595CED-E2C5-4A68-9625-6D9FC0C5580E}"/>
              </a:ext>
            </a:extLst>
          </p:cNvPr>
          <p:cNvSpPr/>
          <p:nvPr/>
        </p:nvSpPr>
        <p:spPr>
          <a:xfrm>
            <a:off x="4006116" y="2014194"/>
            <a:ext cx="1966390" cy="1956612"/>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9" name="Rectangle: Rounded Corners 12">
            <a:extLst>
              <a:ext uri="{FF2B5EF4-FFF2-40B4-BE49-F238E27FC236}">
                <a16:creationId xmlns:a16="http://schemas.microsoft.com/office/drawing/2014/main" id="{5D46993B-A707-40F2-91E0-99953E76A1C2}"/>
              </a:ext>
            </a:extLst>
          </p:cNvPr>
          <p:cNvSpPr/>
          <p:nvPr/>
        </p:nvSpPr>
        <p:spPr>
          <a:xfrm>
            <a:off x="6096000" y="2014194"/>
            <a:ext cx="1966390" cy="1963479"/>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10" name="Rectangle: Rounded Corners 12">
            <a:extLst>
              <a:ext uri="{FF2B5EF4-FFF2-40B4-BE49-F238E27FC236}">
                <a16:creationId xmlns:a16="http://schemas.microsoft.com/office/drawing/2014/main" id="{6344E794-48F5-47A0-8AED-C02185F72E6B}"/>
              </a:ext>
            </a:extLst>
          </p:cNvPr>
          <p:cNvSpPr/>
          <p:nvPr/>
        </p:nvSpPr>
        <p:spPr>
          <a:xfrm>
            <a:off x="8187494" y="2014194"/>
            <a:ext cx="1966390" cy="1963479"/>
          </a:xfrm>
          <a:prstGeom prst="roundRect">
            <a:avLst>
              <a:gd name="adj" fmla="val 3018"/>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11" name="TextBox 36">
            <a:extLst>
              <a:ext uri="{FF2B5EF4-FFF2-40B4-BE49-F238E27FC236}">
                <a16:creationId xmlns:a16="http://schemas.microsoft.com/office/drawing/2014/main" id="{AFAB4218-C4D7-443D-8CF6-74EA1FE23543}"/>
              </a:ext>
            </a:extLst>
          </p:cNvPr>
          <p:cNvSpPr txBox="1"/>
          <p:nvPr/>
        </p:nvSpPr>
        <p:spPr>
          <a:xfrm>
            <a:off x="6489930" y="2554845"/>
            <a:ext cx="1000467" cy="307777"/>
          </a:xfrm>
          <a:prstGeom prst="rect">
            <a:avLst/>
          </a:prstGeom>
          <a:noFill/>
        </p:spPr>
        <p:txBody>
          <a:bodyPr wrap="none" rtlCol="0">
            <a:spAutoFit/>
          </a:bodyPr>
          <a:lstStyle/>
          <a:p>
            <a:r>
              <a:rPr lang="pl-PL" sz="1400" b="1">
                <a:solidFill>
                  <a:srgbClr val="0E6EDF"/>
                </a:solidFill>
                <a:ea typeface="Raleway" panose="020B0003030101060003" pitchFamily="2" charset="0"/>
              </a:rPr>
              <a:t>ELASTICITY</a:t>
            </a:r>
            <a:endParaRPr lang="id-ID" sz="1400" b="1" dirty="0">
              <a:solidFill>
                <a:srgbClr val="0E6EDF"/>
              </a:solidFill>
              <a:ea typeface="Raleway" panose="020B0003030101060003" pitchFamily="2" charset="0"/>
            </a:endParaRPr>
          </a:p>
        </p:txBody>
      </p:sp>
      <p:sp>
        <p:nvSpPr>
          <p:cNvPr id="12" name="TextBox 37">
            <a:extLst>
              <a:ext uri="{FF2B5EF4-FFF2-40B4-BE49-F238E27FC236}">
                <a16:creationId xmlns:a16="http://schemas.microsoft.com/office/drawing/2014/main" id="{F232B16D-3304-4ACD-BCEB-D62856B1DE2C}"/>
              </a:ext>
            </a:extLst>
          </p:cNvPr>
          <p:cNvSpPr txBox="1"/>
          <p:nvPr/>
        </p:nvSpPr>
        <p:spPr>
          <a:xfrm>
            <a:off x="6198140" y="2883144"/>
            <a:ext cx="1800767" cy="738664"/>
          </a:xfrm>
          <a:prstGeom prst="rect">
            <a:avLst/>
          </a:prstGeom>
          <a:noFill/>
        </p:spPr>
        <p:txBody>
          <a:bodyPr wrap="square" rtlCol="0">
            <a:spAutoFit/>
          </a:bodyPr>
          <a:lstStyle/>
          <a:p>
            <a:r>
              <a:rPr lang="pl-PL" sz="1050" dirty="0">
                <a:solidFill>
                  <a:schemeClr val="tx1">
                    <a:lumMod val="75000"/>
                    <a:lumOff val="25000"/>
                  </a:schemeClr>
                </a:solidFill>
              </a:rPr>
              <a:t>Zdolność do dynamicznego lub automatycznego zwiększania lub zmniejszania zasobów w razie potrzeby.</a:t>
            </a:r>
            <a:endParaRPr lang="en-US" sz="1050" b="1" dirty="0">
              <a:solidFill>
                <a:schemeClr val="tx1">
                  <a:lumMod val="75000"/>
                  <a:lumOff val="25000"/>
                </a:schemeClr>
              </a:solidFill>
              <a:latin typeface="Signika Negative" pitchFamily="2" charset="0"/>
            </a:endParaRPr>
          </a:p>
        </p:txBody>
      </p:sp>
      <p:sp>
        <p:nvSpPr>
          <p:cNvPr id="13" name="TextBox 40">
            <a:extLst>
              <a:ext uri="{FF2B5EF4-FFF2-40B4-BE49-F238E27FC236}">
                <a16:creationId xmlns:a16="http://schemas.microsoft.com/office/drawing/2014/main" id="{64428AD4-078B-4160-A17E-70DB29D3A389}"/>
              </a:ext>
            </a:extLst>
          </p:cNvPr>
          <p:cNvSpPr txBox="1"/>
          <p:nvPr/>
        </p:nvSpPr>
        <p:spPr>
          <a:xfrm>
            <a:off x="8791707" y="2554845"/>
            <a:ext cx="757964" cy="307777"/>
          </a:xfrm>
          <a:prstGeom prst="rect">
            <a:avLst/>
          </a:prstGeom>
          <a:noFill/>
        </p:spPr>
        <p:txBody>
          <a:bodyPr wrap="none" rtlCol="0">
            <a:spAutoFit/>
          </a:bodyPr>
          <a:lstStyle/>
          <a:p>
            <a:r>
              <a:rPr lang="pl-PL" sz="1400" b="1">
                <a:solidFill>
                  <a:srgbClr val="0E6EDF"/>
                </a:solidFill>
                <a:ea typeface="Raleway" panose="020B0003030101060003" pitchFamily="2" charset="0"/>
              </a:rPr>
              <a:t>AGILITY</a:t>
            </a:r>
            <a:endParaRPr lang="id-ID" sz="1400" b="1" dirty="0">
              <a:solidFill>
                <a:srgbClr val="0E6EDF"/>
              </a:solidFill>
              <a:ea typeface="Raleway" panose="020B0003030101060003" pitchFamily="2" charset="0"/>
            </a:endParaRPr>
          </a:p>
        </p:txBody>
      </p:sp>
      <p:sp>
        <p:nvSpPr>
          <p:cNvPr id="14" name="TextBox 41">
            <a:extLst>
              <a:ext uri="{FF2B5EF4-FFF2-40B4-BE49-F238E27FC236}">
                <a16:creationId xmlns:a16="http://schemas.microsoft.com/office/drawing/2014/main" id="{C2DAAC86-B643-440A-B2E0-D7114D5ED9F8}"/>
              </a:ext>
            </a:extLst>
          </p:cNvPr>
          <p:cNvSpPr txBox="1"/>
          <p:nvPr/>
        </p:nvSpPr>
        <p:spPr>
          <a:xfrm>
            <a:off x="8274525" y="2883144"/>
            <a:ext cx="1735343" cy="738664"/>
          </a:xfrm>
          <a:prstGeom prst="rect">
            <a:avLst/>
          </a:prstGeom>
          <a:noFill/>
        </p:spPr>
        <p:txBody>
          <a:bodyPr wrap="square" rtlCol="0">
            <a:spAutoFit/>
          </a:bodyPr>
          <a:lstStyle/>
          <a:p>
            <a:r>
              <a:rPr lang="pl-PL" sz="1050" dirty="0">
                <a:solidFill>
                  <a:schemeClr val="tx1">
                    <a:lumMod val="75000"/>
                    <a:lumOff val="25000"/>
                  </a:schemeClr>
                </a:solidFill>
              </a:rPr>
              <a:t>Zdolność do szybkiego reagowania. Usługi chmurowe  mogą szybko dodawać i usuwać zasoby.</a:t>
            </a:r>
            <a:endParaRPr lang="en-US" sz="1050" b="1" dirty="0">
              <a:solidFill>
                <a:schemeClr val="tx1">
                  <a:lumMod val="75000"/>
                  <a:lumOff val="25000"/>
                </a:schemeClr>
              </a:solidFill>
              <a:latin typeface="Signika Negative" pitchFamily="2" charset="0"/>
            </a:endParaRPr>
          </a:p>
        </p:txBody>
      </p:sp>
      <p:sp>
        <p:nvSpPr>
          <p:cNvPr id="15" name="TextBox 34">
            <a:extLst>
              <a:ext uri="{FF2B5EF4-FFF2-40B4-BE49-F238E27FC236}">
                <a16:creationId xmlns:a16="http://schemas.microsoft.com/office/drawing/2014/main" id="{CEFA3A18-5186-48FB-A040-620152513E08}"/>
              </a:ext>
            </a:extLst>
          </p:cNvPr>
          <p:cNvSpPr txBox="1"/>
          <p:nvPr/>
        </p:nvSpPr>
        <p:spPr>
          <a:xfrm>
            <a:off x="4166729" y="5219141"/>
            <a:ext cx="1568186" cy="307777"/>
          </a:xfrm>
          <a:prstGeom prst="rect">
            <a:avLst/>
          </a:prstGeom>
          <a:noFill/>
        </p:spPr>
        <p:txBody>
          <a:bodyPr wrap="none" rtlCol="0">
            <a:spAutoFit/>
          </a:bodyPr>
          <a:lstStyle/>
          <a:p>
            <a:r>
              <a:rPr lang="pl-PL" sz="1400" b="1">
                <a:solidFill>
                  <a:srgbClr val="0E6EDF"/>
                </a:solidFill>
                <a:ea typeface="Raleway" panose="020B0003030101060003" pitchFamily="2" charset="0"/>
              </a:rPr>
              <a:t>PREDICTIVE COSTS</a:t>
            </a:r>
            <a:endParaRPr lang="id-ID" sz="1400" b="1" dirty="0">
              <a:solidFill>
                <a:srgbClr val="0E6EDF"/>
              </a:solidFill>
              <a:ea typeface="Raleway" panose="020B0003030101060003" pitchFamily="2" charset="0"/>
            </a:endParaRPr>
          </a:p>
        </p:txBody>
      </p:sp>
      <p:sp>
        <p:nvSpPr>
          <p:cNvPr id="16" name="TextBox 35">
            <a:extLst>
              <a:ext uri="{FF2B5EF4-FFF2-40B4-BE49-F238E27FC236}">
                <a16:creationId xmlns:a16="http://schemas.microsoft.com/office/drawing/2014/main" id="{94ABF1D2-2E44-4EDD-B2F9-B531F4E4A266}"/>
              </a:ext>
            </a:extLst>
          </p:cNvPr>
          <p:cNvSpPr txBox="1"/>
          <p:nvPr/>
        </p:nvSpPr>
        <p:spPr>
          <a:xfrm>
            <a:off x="4175994" y="5594212"/>
            <a:ext cx="1703070" cy="577081"/>
          </a:xfrm>
          <a:prstGeom prst="rect">
            <a:avLst/>
          </a:prstGeom>
          <a:noFill/>
        </p:spPr>
        <p:txBody>
          <a:bodyPr wrap="square" rtlCol="0">
            <a:spAutoFit/>
          </a:bodyPr>
          <a:lstStyle/>
          <a:p>
            <a:r>
              <a:rPr lang="pl-PL" sz="1050" dirty="0">
                <a:solidFill>
                  <a:schemeClr val="tx1">
                    <a:lumMod val="75000"/>
                    <a:lumOff val="25000"/>
                  </a:schemeClr>
                </a:solidFill>
              </a:rPr>
              <a:t>Zdolność do określenia ponoszonych kosztów dla działania usługi. </a:t>
            </a:r>
            <a:endParaRPr lang="en-US" sz="1050" b="1" dirty="0">
              <a:solidFill>
                <a:schemeClr val="tx1">
                  <a:lumMod val="75000"/>
                  <a:lumOff val="25000"/>
                </a:schemeClr>
              </a:solidFill>
              <a:latin typeface="Signika Negative" pitchFamily="2" charset="0"/>
            </a:endParaRPr>
          </a:p>
        </p:txBody>
      </p:sp>
      <p:sp>
        <p:nvSpPr>
          <p:cNvPr id="17" name="TextBox 38">
            <a:extLst>
              <a:ext uri="{FF2B5EF4-FFF2-40B4-BE49-F238E27FC236}">
                <a16:creationId xmlns:a16="http://schemas.microsoft.com/office/drawing/2014/main" id="{EA6AD846-DF88-4648-AC55-8C5803AFAA4B}"/>
              </a:ext>
            </a:extLst>
          </p:cNvPr>
          <p:cNvSpPr txBox="1"/>
          <p:nvPr/>
        </p:nvSpPr>
        <p:spPr>
          <a:xfrm>
            <a:off x="6232006" y="5219141"/>
            <a:ext cx="1722074" cy="307777"/>
          </a:xfrm>
          <a:prstGeom prst="rect">
            <a:avLst/>
          </a:prstGeom>
          <a:noFill/>
        </p:spPr>
        <p:txBody>
          <a:bodyPr wrap="none" rtlCol="0">
            <a:spAutoFit/>
          </a:bodyPr>
          <a:lstStyle/>
          <a:p>
            <a:r>
              <a:rPr lang="pl-PL" sz="1400" b="1">
                <a:solidFill>
                  <a:srgbClr val="0E6EDF"/>
                </a:solidFill>
                <a:ea typeface="Raleway" panose="020B0003030101060003" pitchFamily="2" charset="0"/>
              </a:rPr>
              <a:t>DISASTER RECOVERY</a:t>
            </a:r>
            <a:endParaRPr lang="id-ID" sz="1400" b="1" dirty="0">
              <a:solidFill>
                <a:srgbClr val="0E6EDF"/>
              </a:solidFill>
              <a:ea typeface="Raleway" panose="020B0003030101060003" pitchFamily="2" charset="0"/>
            </a:endParaRPr>
          </a:p>
        </p:txBody>
      </p:sp>
      <p:sp>
        <p:nvSpPr>
          <p:cNvPr id="18" name="TextBox 39">
            <a:extLst>
              <a:ext uri="{FF2B5EF4-FFF2-40B4-BE49-F238E27FC236}">
                <a16:creationId xmlns:a16="http://schemas.microsoft.com/office/drawing/2014/main" id="{16423D9B-01DE-42B5-BC0C-3E836A5FD9A9}"/>
              </a:ext>
            </a:extLst>
          </p:cNvPr>
          <p:cNvSpPr txBox="1"/>
          <p:nvPr/>
        </p:nvSpPr>
        <p:spPr>
          <a:xfrm>
            <a:off x="6257056" y="5594212"/>
            <a:ext cx="1703070" cy="577081"/>
          </a:xfrm>
          <a:prstGeom prst="rect">
            <a:avLst/>
          </a:prstGeom>
          <a:noFill/>
        </p:spPr>
        <p:txBody>
          <a:bodyPr wrap="square" rtlCol="0">
            <a:spAutoFit/>
          </a:bodyPr>
          <a:lstStyle/>
          <a:p>
            <a:r>
              <a:rPr lang="pl-PL" sz="1050" dirty="0">
                <a:solidFill>
                  <a:schemeClr val="tx1">
                    <a:lumMod val="75000"/>
                    <a:lumOff val="25000"/>
                  </a:schemeClr>
                </a:solidFill>
              </a:rPr>
              <a:t>Zdolność automatycznego uruchomienia usługi po awarii centrum danych</a:t>
            </a:r>
            <a:endParaRPr lang="en-US" sz="1050" b="1" dirty="0">
              <a:solidFill>
                <a:schemeClr val="tx1">
                  <a:lumMod val="75000"/>
                  <a:lumOff val="25000"/>
                </a:schemeClr>
              </a:solidFill>
              <a:latin typeface="Signika Negative" pitchFamily="2" charset="0"/>
            </a:endParaRPr>
          </a:p>
        </p:txBody>
      </p:sp>
      <p:sp>
        <p:nvSpPr>
          <p:cNvPr id="19" name="TextBox 32">
            <a:extLst>
              <a:ext uri="{FF2B5EF4-FFF2-40B4-BE49-F238E27FC236}">
                <a16:creationId xmlns:a16="http://schemas.microsoft.com/office/drawing/2014/main" id="{D6833257-E37D-4851-8BE7-AA09C2C91A66}"/>
              </a:ext>
            </a:extLst>
          </p:cNvPr>
          <p:cNvSpPr txBox="1"/>
          <p:nvPr/>
        </p:nvSpPr>
        <p:spPr>
          <a:xfrm>
            <a:off x="4391465" y="2554845"/>
            <a:ext cx="1111203" cy="307777"/>
          </a:xfrm>
          <a:prstGeom prst="rect">
            <a:avLst/>
          </a:prstGeom>
          <a:noFill/>
        </p:spPr>
        <p:txBody>
          <a:bodyPr wrap="none" rtlCol="0">
            <a:spAutoFit/>
          </a:bodyPr>
          <a:lstStyle/>
          <a:p>
            <a:r>
              <a:rPr lang="pl-PL" sz="1400" b="1">
                <a:solidFill>
                  <a:srgbClr val="0E6EDF"/>
                </a:solidFill>
                <a:ea typeface="Raleway" panose="020B0003030101060003" pitchFamily="2" charset="0"/>
              </a:rPr>
              <a:t>SCALABILITY</a:t>
            </a:r>
            <a:endParaRPr lang="id-ID" sz="1400" b="1" dirty="0">
              <a:solidFill>
                <a:srgbClr val="0E6EDF"/>
              </a:solidFill>
              <a:ea typeface="Raleway" panose="020B0003030101060003" pitchFamily="2" charset="0"/>
            </a:endParaRPr>
          </a:p>
        </p:txBody>
      </p:sp>
      <p:sp>
        <p:nvSpPr>
          <p:cNvPr id="20" name="TextBox 33">
            <a:extLst>
              <a:ext uri="{FF2B5EF4-FFF2-40B4-BE49-F238E27FC236}">
                <a16:creationId xmlns:a16="http://schemas.microsoft.com/office/drawing/2014/main" id="{7A5C28A9-712A-433A-B3B8-0DAA1B658B5C}"/>
              </a:ext>
            </a:extLst>
          </p:cNvPr>
          <p:cNvSpPr txBox="1"/>
          <p:nvPr/>
        </p:nvSpPr>
        <p:spPr>
          <a:xfrm>
            <a:off x="4117079" y="2883144"/>
            <a:ext cx="1703070" cy="577081"/>
          </a:xfrm>
          <a:prstGeom prst="rect">
            <a:avLst/>
          </a:prstGeom>
          <a:noFill/>
        </p:spPr>
        <p:txBody>
          <a:bodyPr wrap="square" rtlCol="0">
            <a:spAutoFit/>
          </a:bodyPr>
          <a:lstStyle/>
          <a:p>
            <a:r>
              <a:rPr lang="pl-PL" sz="1050" dirty="0">
                <a:solidFill>
                  <a:schemeClr val="tx1">
                    <a:lumMod val="75000"/>
                    <a:lumOff val="25000"/>
                  </a:schemeClr>
                </a:solidFill>
                <a:latin typeface="Signika Negative" pitchFamily="2" charset="0"/>
              </a:rPr>
              <a:t>Zdolność do zwiększania lub zmniejszania zasobów w zależności od obciążenia.</a:t>
            </a:r>
            <a:endParaRPr lang="en-US" sz="1050" dirty="0">
              <a:solidFill>
                <a:schemeClr val="tx1">
                  <a:lumMod val="75000"/>
                  <a:lumOff val="25000"/>
                </a:schemeClr>
              </a:solidFill>
              <a:latin typeface="Signika Negative" pitchFamily="2" charset="0"/>
            </a:endParaRPr>
          </a:p>
        </p:txBody>
      </p:sp>
      <p:sp>
        <p:nvSpPr>
          <p:cNvPr id="21" name="TextBox 28">
            <a:extLst>
              <a:ext uri="{FF2B5EF4-FFF2-40B4-BE49-F238E27FC236}">
                <a16:creationId xmlns:a16="http://schemas.microsoft.com/office/drawing/2014/main" id="{4E3EBF56-914C-4A9F-B342-49FC2E07CE8F}"/>
              </a:ext>
            </a:extLst>
          </p:cNvPr>
          <p:cNvSpPr txBox="1"/>
          <p:nvPr/>
        </p:nvSpPr>
        <p:spPr>
          <a:xfrm>
            <a:off x="2099692" y="2554845"/>
            <a:ext cx="1605376" cy="307777"/>
          </a:xfrm>
          <a:prstGeom prst="rect">
            <a:avLst/>
          </a:prstGeom>
          <a:noFill/>
        </p:spPr>
        <p:txBody>
          <a:bodyPr wrap="none" rtlCol="0">
            <a:spAutoFit/>
          </a:bodyPr>
          <a:lstStyle/>
          <a:p>
            <a:r>
              <a:rPr lang="pl-PL" sz="1400" b="1">
                <a:solidFill>
                  <a:srgbClr val="0E6EDF"/>
                </a:solidFill>
                <a:ea typeface="Raleway" panose="020B0003030101060003" pitchFamily="2" charset="0"/>
              </a:rPr>
              <a:t>HIGH AVAILABILITY</a:t>
            </a:r>
            <a:endParaRPr lang="id-ID" sz="1400" b="1" dirty="0">
              <a:solidFill>
                <a:srgbClr val="0E6EDF"/>
              </a:solidFill>
              <a:ea typeface="Raleway" panose="020B0003030101060003" pitchFamily="2" charset="0"/>
            </a:endParaRPr>
          </a:p>
        </p:txBody>
      </p:sp>
      <p:sp>
        <p:nvSpPr>
          <p:cNvPr id="22" name="TextBox 29">
            <a:extLst>
              <a:ext uri="{FF2B5EF4-FFF2-40B4-BE49-F238E27FC236}">
                <a16:creationId xmlns:a16="http://schemas.microsoft.com/office/drawing/2014/main" id="{6626545E-1A5B-4758-9AC6-16FB93AC274F}"/>
              </a:ext>
            </a:extLst>
          </p:cNvPr>
          <p:cNvSpPr txBox="1"/>
          <p:nvPr/>
        </p:nvSpPr>
        <p:spPr>
          <a:xfrm>
            <a:off x="2016980" y="2883144"/>
            <a:ext cx="1703070" cy="738664"/>
          </a:xfrm>
          <a:prstGeom prst="rect">
            <a:avLst/>
          </a:prstGeom>
          <a:noFill/>
        </p:spPr>
        <p:txBody>
          <a:bodyPr wrap="square" rtlCol="0">
            <a:spAutoFit/>
          </a:bodyPr>
          <a:lstStyle/>
          <a:p>
            <a:r>
              <a:rPr lang="pl-PL" sz="1050" dirty="0">
                <a:solidFill>
                  <a:schemeClr val="tx1">
                    <a:lumMod val="75000"/>
                    <a:lumOff val="25000"/>
                  </a:schemeClr>
                </a:solidFill>
              </a:rPr>
              <a:t>Zdolność do utrzymywania działania usługi przez długi czas przy krótkich okresach niedostępności.</a:t>
            </a:r>
            <a:endParaRPr lang="en-US" sz="1050" b="1" dirty="0">
              <a:solidFill>
                <a:schemeClr val="tx1">
                  <a:lumMod val="75000"/>
                  <a:lumOff val="25000"/>
                </a:schemeClr>
              </a:solidFill>
              <a:latin typeface="Signika Negative" pitchFamily="2" charset="0"/>
            </a:endParaRPr>
          </a:p>
        </p:txBody>
      </p:sp>
      <p:sp>
        <p:nvSpPr>
          <p:cNvPr id="23" name="TextBox 30">
            <a:extLst>
              <a:ext uri="{FF2B5EF4-FFF2-40B4-BE49-F238E27FC236}">
                <a16:creationId xmlns:a16="http://schemas.microsoft.com/office/drawing/2014/main" id="{81EA27A6-BF0A-41F6-B326-196300D70966}"/>
              </a:ext>
            </a:extLst>
          </p:cNvPr>
          <p:cNvSpPr txBox="1"/>
          <p:nvPr/>
        </p:nvSpPr>
        <p:spPr>
          <a:xfrm>
            <a:off x="2187709" y="5219141"/>
            <a:ext cx="1549655" cy="307777"/>
          </a:xfrm>
          <a:prstGeom prst="rect">
            <a:avLst/>
          </a:prstGeom>
          <a:noFill/>
        </p:spPr>
        <p:txBody>
          <a:bodyPr wrap="none" rtlCol="0">
            <a:spAutoFit/>
          </a:bodyPr>
          <a:lstStyle/>
          <a:p>
            <a:r>
              <a:rPr lang="pl-PL" sz="1400" b="1">
                <a:solidFill>
                  <a:srgbClr val="0E6EDF"/>
                </a:solidFill>
                <a:ea typeface="Raleway" panose="020B0003030101060003" pitchFamily="2" charset="0"/>
              </a:rPr>
              <a:t>FAULT TOLERANCE</a:t>
            </a:r>
            <a:endParaRPr lang="id-ID" sz="1400" b="1" dirty="0">
              <a:solidFill>
                <a:srgbClr val="0E6EDF"/>
              </a:solidFill>
              <a:ea typeface="Raleway" panose="020B0003030101060003" pitchFamily="2" charset="0"/>
            </a:endParaRPr>
          </a:p>
        </p:txBody>
      </p:sp>
      <p:sp>
        <p:nvSpPr>
          <p:cNvPr id="24" name="TextBox 31">
            <a:extLst>
              <a:ext uri="{FF2B5EF4-FFF2-40B4-BE49-F238E27FC236}">
                <a16:creationId xmlns:a16="http://schemas.microsoft.com/office/drawing/2014/main" id="{897C292C-3B6C-41EE-9A8A-B2C776ED6E1A}"/>
              </a:ext>
            </a:extLst>
          </p:cNvPr>
          <p:cNvSpPr txBox="1"/>
          <p:nvPr/>
        </p:nvSpPr>
        <p:spPr>
          <a:xfrm>
            <a:off x="2187709" y="5594212"/>
            <a:ext cx="1703070" cy="577081"/>
          </a:xfrm>
          <a:prstGeom prst="rect">
            <a:avLst/>
          </a:prstGeom>
          <a:noFill/>
        </p:spPr>
        <p:txBody>
          <a:bodyPr wrap="square" rtlCol="0">
            <a:spAutoFit/>
          </a:bodyPr>
          <a:lstStyle/>
          <a:p>
            <a:r>
              <a:rPr lang="pl-PL" sz="1050" dirty="0">
                <a:solidFill>
                  <a:schemeClr val="tx1">
                    <a:lumMod val="75000"/>
                    <a:lumOff val="25000"/>
                  </a:schemeClr>
                </a:solidFill>
              </a:rPr>
              <a:t>Zdolność do utrzymania działania usługi mimo uszkodzenia sprzętu.</a:t>
            </a:r>
            <a:endParaRPr lang="en-US" sz="1050" b="1" dirty="0">
              <a:solidFill>
                <a:schemeClr val="tx1">
                  <a:lumMod val="75000"/>
                  <a:lumOff val="25000"/>
                </a:schemeClr>
              </a:solidFill>
              <a:latin typeface="Signika Negative" pitchFamily="2" charset="0"/>
            </a:endParaRPr>
          </a:p>
        </p:txBody>
      </p:sp>
      <p:sp>
        <p:nvSpPr>
          <p:cNvPr id="26" name="Oval 5">
            <a:extLst>
              <a:ext uri="{FF2B5EF4-FFF2-40B4-BE49-F238E27FC236}">
                <a16:creationId xmlns:a16="http://schemas.microsoft.com/office/drawing/2014/main" id="{5B24B256-8710-4D54-BD08-B78550BD2658}"/>
              </a:ext>
            </a:extLst>
          </p:cNvPr>
          <p:cNvSpPr/>
          <p:nvPr/>
        </p:nvSpPr>
        <p:spPr>
          <a:xfrm>
            <a:off x="4555059" y="4139021"/>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grpSp>
        <p:nvGrpSpPr>
          <p:cNvPr id="27" name="Grupa 96">
            <a:extLst>
              <a:ext uri="{FF2B5EF4-FFF2-40B4-BE49-F238E27FC236}">
                <a16:creationId xmlns:a16="http://schemas.microsoft.com/office/drawing/2014/main" id="{4633EE1D-82BD-4768-AF3E-AC9FA2F6218F}"/>
              </a:ext>
            </a:extLst>
          </p:cNvPr>
          <p:cNvGrpSpPr/>
          <p:nvPr/>
        </p:nvGrpSpPr>
        <p:grpSpPr>
          <a:xfrm>
            <a:off x="4731395" y="4270407"/>
            <a:ext cx="503190" cy="574009"/>
            <a:chOff x="6792913" y="5962650"/>
            <a:chExt cx="428625" cy="488950"/>
          </a:xfrm>
          <a:solidFill>
            <a:schemeClr val="accent2"/>
          </a:solidFill>
        </p:grpSpPr>
        <p:sp>
          <p:nvSpPr>
            <p:cNvPr id="28" name="Freeform 99">
              <a:extLst>
                <a:ext uri="{FF2B5EF4-FFF2-40B4-BE49-F238E27FC236}">
                  <a16:creationId xmlns:a16="http://schemas.microsoft.com/office/drawing/2014/main" id="{93E39E63-8CE8-4B3E-BE76-30AA3EDB351B}"/>
                </a:ext>
              </a:extLst>
            </p:cNvPr>
            <p:cNvSpPr>
              <a:spLocks/>
            </p:cNvSpPr>
            <p:nvPr/>
          </p:nvSpPr>
          <p:spPr bwMode="auto">
            <a:xfrm>
              <a:off x="6961188" y="5986463"/>
              <a:ext cx="90488" cy="44450"/>
            </a:xfrm>
            <a:custGeom>
              <a:avLst/>
              <a:gdLst>
                <a:gd name="T0" fmla="*/ 331 w 630"/>
                <a:gd name="T1" fmla="*/ 3 h 312"/>
                <a:gd name="T2" fmla="*/ 355 w 630"/>
                <a:gd name="T3" fmla="*/ 20 h 312"/>
                <a:gd name="T4" fmla="*/ 365 w 630"/>
                <a:gd name="T5" fmla="*/ 49 h 312"/>
                <a:gd name="T6" fmla="*/ 355 w 630"/>
                <a:gd name="T7" fmla="*/ 79 h 312"/>
                <a:gd name="T8" fmla="*/ 331 w 630"/>
                <a:gd name="T9" fmla="*/ 97 h 312"/>
                <a:gd name="T10" fmla="*/ 273 w 630"/>
                <a:gd name="T11" fmla="*/ 101 h 312"/>
                <a:gd name="T12" fmla="*/ 202 w 630"/>
                <a:gd name="T13" fmla="*/ 110 h 312"/>
                <a:gd name="T14" fmla="*/ 149 w 630"/>
                <a:gd name="T15" fmla="*/ 125 h 312"/>
                <a:gd name="T16" fmla="*/ 115 w 630"/>
                <a:gd name="T17" fmla="*/ 142 h 312"/>
                <a:gd name="T18" fmla="*/ 100 w 630"/>
                <a:gd name="T19" fmla="*/ 155 h 312"/>
                <a:gd name="T20" fmla="*/ 115 w 630"/>
                <a:gd name="T21" fmla="*/ 170 h 312"/>
                <a:gd name="T22" fmla="*/ 149 w 630"/>
                <a:gd name="T23" fmla="*/ 186 h 312"/>
                <a:gd name="T24" fmla="*/ 202 w 630"/>
                <a:gd name="T25" fmla="*/ 202 h 312"/>
                <a:gd name="T26" fmla="*/ 273 w 630"/>
                <a:gd name="T27" fmla="*/ 211 h 312"/>
                <a:gd name="T28" fmla="*/ 358 w 630"/>
                <a:gd name="T29" fmla="*/ 211 h 312"/>
                <a:gd name="T30" fmla="*/ 429 w 630"/>
                <a:gd name="T31" fmla="*/ 201 h 312"/>
                <a:gd name="T32" fmla="*/ 482 w 630"/>
                <a:gd name="T33" fmla="*/ 185 h 312"/>
                <a:gd name="T34" fmla="*/ 515 w 630"/>
                <a:gd name="T35" fmla="*/ 169 h 312"/>
                <a:gd name="T36" fmla="*/ 531 w 630"/>
                <a:gd name="T37" fmla="*/ 154 h 312"/>
                <a:gd name="T38" fmla="*/ 540 w 630"/>
                <a:gd name="T39" fmla="*/ 125 h 312"/>
                <a:gd name="T40" fmla="*/ 565 w 630"/>
                <a:gd name="T41" fmla="*/ 109 h 312"/>
                <a:gd name="T42" fmla="*/ 596 w 630"/>
                <a:gd name="T43" fmla="*/ 109 h 312"/>
                <a:gd name="T44" fmla="*/ 621 w 630"/>
                <a:gd name="T45" fmla="*/ 126 h 312"/>
                <a:gd name="T46" fmla="*/ 630 w 630"/>
                <a:gd name="T47" fmla="*/ 155 h 312"/>
                <a:gd name="T48" fmla="*/ 628 w 630"/>
                <a:gd name="T49" fmla="*/ 178 h 312"/>
                <a:gd name="T50" fmla="*/ 615 w 630"/>
                <a:gd name="T51" fmla="*/ 206 h 312"/>
                <a:gd name="T52" fmla="*/ 592 w 630"/>
                <a:gd name="T53" fmla="*/ 236 h 312"/>
                <a:gd name="T54" fmla="*/ 549 w 630"/>
                <a:gd name="T55" fmla="*/ 263 h 312"/>
                <a:gd name="T56" fmla="*/ 486 w 630"/>
                <a:gd name="T57" fmla="*/ 289 h 312"/>
                <a:gd name="T58" fmla="*/ 405 w 630"/>
                <a:gd name="T59" fmla="*/ 306 h 312"/>
                <a:gd name="T60" fmla="*/ 314 w 630"/>
                <a:gd name="T61" fmla="*/ 312 h 312"/>
                <a:gd name="T62" fmla="*/ 225 w 630"/>
                <a:gd name="T63" fmla="*/ 306 h 312"/>
                <a:gd name="T64" fmla="*/ 144 w 630"/>
                <a:gd name="T65" fmla="*/ 289 h 312"/>
                <a:gd name="T66" fmla="*/ 79 w 630"/>
                <a:gd name="T67" fmla="*/ 263 h 312"/>
                <a:gd name="T68" fmla="*/ 38 w 630"/>
                <a:gd name="T69" fmla="*/ 236 h 312"/>
                <a:gd name="T70" fmla="*/ 13 w 630"/>
                <a:gd name="T71" fmla="*/ 206 h 312"/>
                <a:gd name="T72" fmla="*/ 2 w 630"/>
                <a:gd name="T73" fmla="*/ 178 h 312"/>
                <a:gd name="T74" fmla="*/ 0 w 630"/>
                <a:gd name="T75" fmla="*/ 155 h 312"/>
                <a:gd name="T76" fmla="*/ 2 w 630"/>
                <a:gd name="T77" fmla="*/ 134 h 312"/>
                <a:gd name="T78" fmla="*/ 13 w 630"/>
                <a:gd name="T79" fmla="*/ 106 h 312"/>
                <a:gd name="T80" fmla="*/ 38 w 630"/>
                <a:gd name="T81" fmla="*/ 76 h 312"/>
                <a:gd name="T82" fmla="*/ 79 w 630"/>
                <a:gd name="T83" fmla="*/ 48 h 312"/>
                <a:gd name="T84" fmla="*/ 144 w 630"/>
                <a:gd name="T85" fmla="*/ 22 h 312"/>
                <a:gd name="T86" fmla="*/ 225 w 630"/>
                <a:gd name="T87" fmla="*/ 6 h 312"/>
                <a:gd name="T88" fmla="*/ 314 w 630"/>
                <a:gd name="T8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0" h="312">
                  <a:moveTo>
                    <a:pt x="314" y="0"/>
                  </a:moveTo>
                  <a:lnTo>
                    <a:pt x="331" y="3"/>
                  </a:lnTo>
                  <a:lnTo>
                    <a:pt x="344" y="9"/>
                  </a:lnTo>
                  <a:lnTo>
                    <a:pt x="355" y="20"/>
                  </a:lnTo>
                  <a:lnTo>
                    <a:pt x="362" y="34"/>
                  </a:lnTo>
                  <a:lnTo>
                    <a:pt x="365" y="49"/>
                  </a:lnTo>
                  <a:lnTo>
                    <a:pt x="362" y="66"/>
                  </a:lnTo>
                  <a:lnTo>
                    <a:pt x="355" y="79"/>
                  </a:lnTo>
                  <a:lnTo>
                    <a:pt x="344" y="89"/>
                  </a:lnTo>
                  <a:lnTo>
                    <a:pt x="331" y="97"/>
                  </a:lnTo>
                  <a:lnTo>
                    <a:pt x="314" y="100"/>
                  </a:lnTo>
                  <a:lnTo>
                    <a:pt x="273" y="101"/>
                  </a:lnTo>
                  <a:lnTo>
                    <a:pt x="235" y="105"/>
                  </a:lnTo>
                  <a:lnTo>
                    <a:pt x="202" y="110"/>
                  </a:lnTo>
                  <a:lnTo>
                    <a:pt x="174" y="117"/>
                  </a:lnTo>
                  <a:lnTo>
                    <a:pt x="149" y="125"/>
                  </a:lnTo>
                  <a:lnTo>
                    <a:pt x="130" y="134"/>
                  </a:lnTo>
                  <a:lnTo>
                    <a:pt x="115" y="142"/>
                  </a:lnTo>
                  <a:lnTo>
                    <a:pt x="105" y="149"/>
                  </a:lnTo>
                  <a:lnTo>
                    <a:pt x="100" y="155"/>
                  </a:lnTo>
                  <a:lnTo>
                    <a:pt x="105" y="162"/>
                  </a:lnTo>
                  <a:lnTo>
                    <a:pt x="115" y="170"/>
                  </a:lnTo>
                  <a:lnTo>
                    <a:pt x="130" y="178"/>
                  </a:lnTo>
                  <a:lnTo>
                    <a:pt x="149" y="186"/>
                  </a:lnTo>
                  <a:lnTo>
                    <a:pt x="174" y="194"/>
                  </a:lnTo>
                  <a:lnTo>
                    <a:pt x="202" y="202"/>
                  </a:lnTo>
                  <a:lnTo>
                    <a:pt x="235" y="207"/>
                  </a:lnTo>
                  <a:lnTo>
                    <a:pt x="273" y="211"/>
                  </a:lnTo>
                  <a:lnTo>
                    <a:pt x="314" y="212"/>
                  </a:lnTo>
                  <a:lnTo>
                    <a:pt x="358" y="211"/>
                  </a:lnTo>
                  <a:lnTo>
                    <a:pt x="396" y="207"/>
                  </a:lnTo>
                  <a:lnTo>
                    <a:pt x="429" y="201"/>
                  </a:lnTo>
                  <a:lnTo>
                    <a:pt x="458" y="193"/>
                  </a:lnTo>
                  <a:lnTo>
                    <a:pt x="482" y="185"/>
                  </a:lnTo>
                  <a:lnTo>
                    <a:pt x="501" y="177"/>
                  </a:lnTo>
                  <a:lnTo>
                    <a:pt x="515" y="169"/>
                  </a:lnTo>
                  <a:lnTo>
                    <a:pt x="526" y="161"/>
                  </a:lnTo>
                  <a:lnTo>
                    <a:pt x="531" y="154"/>
                  </a:lnTo>
                  <a:lnTo>
                    <a:pt x="533" y="139"/>
                  </a:lnTo>
                  <a:lnTo>
                    <a:pt x="540" y="125"/>
                  </a:lnTo>
                  <a:lnTo>
                    <a:pt x="552" y="115"/>
                  </a:lnTo>
                  <a:lnTo>
                    <a:pt x="565" y="109"/>
                  </a:lnTo>
                  <a:lnTo>
                    <a:pt x="580" y="106"/>
                  </a:lnTo>
                  <a:lnTo>
                    <a:pt x="596" y="109"/>
                  </a:lnTo>
                  <a:lnTo>
                    <a:pt x="609" y="115"/>
                  </a:lnTo>
                  <a:lnTo>
                    <a:pt x="621" y="126"/>
                  </a:lnTo>
                  <a:lnTo>
                    <a:pt x="628" y="140"/>
                  </a:lnTo>
                  <a:lnTo>
                    <a:pt x="630" y="155"/>
                  </a:lnTo>
                  <a:lnTo>
                    <a:pt x="630" y="167"/>
                  </a:lnTo>
                  <a:lnTo>
                    <a:pt x="628" y="178"/>
                  </a:lnTo>
                  <a:lnTo>
                    <a:pt x="623" y="191"/>
                  </a:lnTo>
                  <a:lnTo>
                    <a:pt x="615" y="206"/>
                  </a:lnTo>
                  <a:lnTo>
                    <a:pt x="605" y="220"/>
                  </a:lnTo>
                  <a:lnTo>
                    <a:pt x="592" y="236"/>
                  </a:lnTo>
                  <a:lnTo>
                    <a:pt x="573" y="250"/>
                  </a:lnTo>
                  <a:lnTo>
                    <a:pt x="549" y="263"/>
                  </a:lnTo>
                  <a:lnTo>
                    <a:pt x="521" y="277"/>
                  </a:lnTo>
                  <a:lnTo>
                    <a:pt x="486" y="289"/>
                  </a:lnTo>
                  <a:lnTo>
                    <a:pt x="446" y="298"/>
                  </a:lnTo>
                  <a:lnTo>
                    <a:pt x="405" y="306"/>
                  </a:lnTo>
                  <a:lnTo>
                    <a:pt x="361" y="310"/>
                  </a:lnTo>
                  <a:lnTo>
                    <a:pt x="314" y="312"/>
                  </a:lnTo>
                  <a:lnTo>
                    <a:pt x="269" y="310"/>
                  </a:lnTo>
                  <a:lnTo>
                    <a:pt x="225" y="306"/>
                  </a:lnTo>
                  <a:lnTo>
                    <a:pt x="183" y="298"/>
                  </a:lnTo>
                  <a:lnTo>
                    <a:pt x="144" y="289"/>
                  </a:lnTo>
                  <a:lnTo>
                    <a:pt x="108" y="277"/>
                  </a:lnTo>
                  <a:lnTo>
                    <a:pt x="79" y="263"/>
                  </a:lnTo>
                  <a:lnTo>
                    <a:pt x="57" y="250"/>
                  </a:lnTo>
                  <a:lnTo>
                    <a:pt x="38" y="236"/>
                  </a:lnTo>
                  <a:lnTo>
                    <a:pt x="24" y="220"/>
                  </a:lnTo>
                  <a:lnTo>
                    <a:pt x="13" y="206"/>
                  </a:lnTo>
                  <a:lnTo>
                    <a:pt x="7" y="191"/>
                  </a:lnTo>
                  <a:lnTo>
                    <a:pt x="2" y="178"/>
                  </a:lnTo>
                  <a:lnTo>
                    <a:pt x="0" y="167"/>
                  </a:lnTo>
                  <a:lnTo>
                    <a:pt x="0" y="155"/>
                  </a:lnTo>
                  <a:lnTo>
                    <a:pt x="0" y="145"/>
                  </a:lnTo>
                  <a:lnTo>
                    <a:pt x="2" y="134"/>
                  </a:lnTo>
                  <a:lnTo>
                    <a:pt x="7" y="120"/>
                  </a:lnTo>
                  <a:lnTo>
                    <a:pt x="13" y="106"/>
                  </a:lnTo>
                  <a:lnTo>
                    <a:pt x="24" y="91"/>
                  </a:lnTo>
                  <a:lnTo>
                    <a:pt x="38" y="76"/>
                  </a:lnTo>
                  <a:lnTo>
                    <a:pt x="57" y="61"/>
                  </a:lnTo>
                  <a:lnTo>
                    <a:pt x="79" y="48"/>
                  </a:lnTo>
                  <a:lnTo>
                    <a:pt x="108" y="35"/>
                  </a:lnTo>
                  <a:lnTo>
                    <a:pt x="144" y="22"/>
                  </a:lnTo>
                  <a:lnTo>
                    <a:pt x="183" y="13"/>
                  </a:lnTo>
                  <a:lnTo>
                    <a:pt x="225" y="6"/>
                  </a:lnTo>
                  <a:lnTo>
                    <a:pt x="269" y="2"/>
                  </a:lnTo>
                  <a:lnTo>
                    <a:pt x="3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29" name="Freeform 100">
              <a:extLst>
                <a:ext uri="{FF2B5EF4-FFF2-40B4-BE49-F238E27FC236}">
                  <a16:creationId xmlns:a16="http://schemas.microsoft.com/office/drawing/2014/main" id="{A074492A-441C-4EAD-BA35-F6C11EFC7020}"/>
                </a:ext>
              </a:extLst>
            </p:cNvPr>
            <p:cNvSpPr>
              <a:spLocks noEditPoints="1"/>
            </p:cNvSpPr>
            <p:nvPr/>
          </p:nvSpPr>
          <p:spPr bwMode="auto">
            <a:xfrm>
              <a:off x="6792913" y="5962650"/>
              <a:ext cx="428625" cy="488950"/>
            </a:xfrm>
            <a:custGeom>
              <a:avLst/>
              <a:gdLst>
                <a:gd name="T0" fmla="*/ 2219 w 2968"/>
                <a:gd name="T1" fmla="*/ 2088 h 3389"/>
                <a:gd name="T2" fmla="*/ 2440 w 2968"/>
                <a:gd name="T3" fmla="*/ 2328 h 3389"/>
                <a:gd name="T4" fmla="*/ 2580 w 2968"/>
                <a:gd name="T5" fmla="*/ 2519 h 3389"/>
                <a:gd name="T6" fmla="*/ 2591 w 2968"/>
                <a:gd name="T7" fmla="*/ 2674 h 3389"/>
                <a:gd name="T8" fmla="*/ 2540 w 2968"/>
                <a:gd name="T9" fmla="*/ 2858 h 3389"/>
                <a:gd name="T10" fmla="*/ 2319 w 2968"/>
                <a:gd name="T11" fmla="*/ 3068 h 3389"/>
                <a:gd name="T12" fmla="*/ 2130 w 2968"/>
                <a:gd name="T13" fmla="*/ 3221 h 3389"/>
                <a:gd name="T14" fmla="*/ 2868 w 2968"/>
                <a:gd name="T15" fmla="*/ 3074 h 3389"/>
                <a:gd name="T16" fmla="*/ 2713 w 2968"/>
                <a:gd name="T17" fmla="*/ 2869 h 3389"/>
                <a:gd name="T18" fmla="*/ 2857 w 2968"/>
                <a:gd name="T19" fmla="*/ 2484 h 3389"/>
                <a:gd name="T20" fmla="*/ 2733 w 2968"/>
                <a:gd name="T21" fmla="*/ 2253 h 3389"/>
                <a:gd name="T22" fmla="*/ 2824 w 2968"/>
                <a:gd name="T23" fmla="*/ 1893 h 3389"/>
                <a:gd name="T24" fmla="*/ 2066 w 2968"/>
                <a:gd name="T25" fmla="*/ 1486 h 3389"/>
                <a:gd name="T26" fmla="*/ 2813 w 2968"/>
                <a:gd name="T27" fmla="*/ 1486 h 3389"/>
                <a:gd name="T28" fmla="*/ 668 w 2968"/>
                <a:gd name="T29" fmla="*/ 1671 h 3389"/>
                <a:gd name="T30" fmla="*/ 679 w 2968"/>
                <a:gd name="T31" fmla="*/ 1825 h 3389"/>
                <a:gd name="T32" fmla="*/ 628 w 2968"/>
                <a:gd name="T33" fmla="*/ 2010 h 3389"/>
                <a:gd name="T34" fmla="*/ 407 w 2968"/>
                <a:gd name="T35" fmla="*/ 2220 h 3389"/>
                <a:gd name="T36" fmla="*/ 217 w 2968"/>
                <a:gd name="T37" fmla="*/ 2371 h 3389"/>
                <a:gd name="T38" fmla="*/ 113 w 2968"/>
                <a:gd name="T39" fmla="*/ 2490 h 3389"/>
                <a:gd name="T40" fmla="*/ 134 w 2968"/>
                <a:gd name="T41" fmla="*/ 2648 h 3389"/>
                <a:gd name="T42" fmla="*/ 307 w 2968"/>
                <a:gd name="T43" fmla="*/ 2937 h 3389"/>
                <a:gd name="T44" fmla="*/ 528 w 2968"/>
                <a:gd name="T45" fmla="*/ 3177 h 3389"/>
                <a:gd name="T46" fmla="*/ 942 w 2968"/>
                <a:gd name="T47" fmla="*/ 3126 h 3389"/>
                <a:gd name="T48" fmla="*/ 821 w 2968"/>
                <a:gd name="T49" fmla="*/ 2889 h 3389"/>
                <a:gd name="T50" fmla="*/ 911 w 2968"/>
                <a:gd name="T51" fmla="*/ 2530 h 3389"/>
                <a:gd name="T52" fmla="*/ 846 w 2968"/>
                <a:gd name="T53" fmla="*/ 2260 h 3389"/>
                <a:gd name="T54" fmla="*/ 858 w 2968"/>
                <a:gd name="T55" fmla="*/ 1934 h 3389"/>
                <a:gd name="T56" fmla="*/ 869 w 2968"/>
                <a:gd name="T57" fmla="*/ 1618 h 3389"/>
                <a:gd name="T58" fmla="*/ 307 w 2968"/>
                <a:gd name="T59" fmla="*/ 1450 h 3389"/>
                <a:gd name="T60" fmla="*/ 648 w 2968"/>
                <a:gd name="T61" fmla="*/ 1370 h 3389"/>
                <a:gd name="T62" fmla="*/ 1259 w 2968"/>
                <a:gd name="T63" fmla="*/ 710 h 3389"/>
                <a:gd name="T64" fmla="*/ 1110 w 2968"/>
                <a:gd name="T65" fmla="*/ 842 h 3389"/>
                <a:gd name="T66" fmla="*/ 1056 w 2968"/>
                <a:gd name="T67" fmla="*/ 952 h 3389"/>
                <a:gd name="T68" fmla="*/ 1169 w 2968"/>
                <a:gd name="T69" fmla="*/ 1206 h 3389"/>
                <a:gd name="T70" fmla="*/ 1369 w 2968"/>
                <a:gd name="T71" fmla="*/ 1472 h 3389"/>
                <a:gd name="T72" fmla="*/ 1596 w 2968"/>
                <a:gd name="T73" fmla="*/ 1684 h 3389"/>
                <a:gd name="T74" fmla="*/ 1639 w 2968"/>
                <a:gd name="T75" fmla="*/ 1856 h 3389"/>
                <a:gd name="T76" fmla="*/ 1614 w 2968"/>
                <a:gd name="T77" fmla="*/ 2016 h 3389"/>
                <a:gd name="T78" fmla="*/ 1483 w 2968"/>
                <a:gd name="T79" fmla="*/ 2228 h 3389"/>
                <a:gd name="T80" fmla="*/ 1259 w 2968"/>
                <a:gd name="T81" fmla="*/ 2407 h 3389"/>
                <a:gd name="T82" fmla="*/ 1110 w 2968"/>
                <a:gd name="T83" fmla="*/ 2539 h 3389"/>
                <a:gd name="T84" fmla="*/ 1056 w 2968"/>
                <a:gd name="T85" fmla="*/ 2649 h 3389"/>
                <a:gd name="T86" fmla="*/ 1169 w 2968"/>
                <a:gd name="T87" fmla="*/ 2904 h 3389"/>
                <a:gd name="T88" fmla="*/ 1369 w 2968"/>
                <a:gd name="T89" fmla="*/ 3169 h 3389"/>
                <a:gd name="T90" fmla="*/ 1912 w 2968"/>
                <a:gd name="T91" fmla="*/ 3074 h 3389"/>
                <a:gd name="T92" fmla="*/ 1758 w 2968"/>
                <a:gd name="T93" fmla="*/ 2870 h 3389"/>
                <a:gd name="T94" fmla="*/ 1901 w 2968"/>
                <a:gd name="T95" fmla="*/ 2484 h 3389"/>
                <a:gd name="T96" fmla="*/ 1776 w 2968"/>
                <a:gd name="T97" fmla="*/ 2253 h 3389"/>
                <a:gd name="T98" fmla="*/ 1867 w 2968"/>
                <a:gd name="T99" fmla="*/ 1893 h 3389"/>
                <a:gd name="T100" fmla="*/ 1802 w 2968"/>
                <a:gd name="T101" fmla="*/ 1623 h 3389"/>
                <a:gd name="T102" fmla="*/ 1814 w 2968"/>
                <a:gd name="T103" fmla="*/ 1298 h 3389"/>
                <a:gd name="T104" fmla="*/ 1825 w 2968"/>
                <a:gd name="T105" fmla="*/ 982 h 3389"/>
                <a:gd name="T106" fmla="*/ 1767 w 2968"/>
                <a:gd name="T107" fmla="*/ 689 h 3389"/>
                <a:gd name="T108" fmla="*/ 1259 w 2968"/>
                <a:gd name="T109" fmla="*/ 132 h 3389"/>
                <a:gd name="T110" fmla="*/ 1912 w 2968"/>
                <a:gd name="T111" fmla="*/ 314 h 3389"/>
                <a:gd name="T112" fmla="*/ 2126 w 2968"/>
                <a:gd name="T113" fmla="*/ 1334 h 3389"/>
                <a:gd name="T114" fmla="*/ 2949 w 2968"/>
                <a:gd name="T115" fmla="*/ 3158 h 3389"/>
                <a:gd name="T116" fmla="*/ 2468 w 2968"/>
                <a:gd name="T117" fmla="*/ 3389 h 3389"/>
                <a:gd name="T118" fmla="*/ 978 w 2968"/>
                <a:gd name="T119" fmla="*/ 3240 h 3389"/>
                <a:gd name="T120" fmla="*/ 135 w 2968"/>
                <a:gd name="T121" fmla="*/ 952 h 3389"/>
                <a:gd name="T122" fmla="*/ 1426 w 2968"/>
                <a:gd name="T123" fmla="*/ 1 h 3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8" h="3389">
                  <a:moveTo>
                    <a:pt x="2011" y="1775"/>
                  </a:moveTo>
                  <a:lnTo>
                    <a:pt x="2011" y="1801"/>
                  </a:lnTo>
                  <a:lnTo>
                    <a:pt x="2015" y="1826"/>
                  </a:lnTo>
                  <a:lnTo>
                    <a:pt x="2026" y="1852"/>
                  </a:lnTo>
                  <a:lnTo>
                    <a:pt x="2042" y="1878"/>
                  </a:lnTo>
                  <a:lnTo>
                    <a:pt x="2066" y="1902"/>
                  </a:lnTo>
                  <a:lnTo>
                    <a:pt x="2095" y="1926"/>
                  </a:lnTo>
                  <a:lnTo>
                    <a:pt x="2130" y="1947"/>
                  </a:lnTo>
                  <a:lnTo>
                    <a:pt x="2170" y="1966"/>
                  </a:lnTo>
                  <a:lnTo>
                    <a:pt x="2215" y="1983"/>
                  </a:lnTo>
                  <a:lnTo>
                    <a:pt x="2265" y="1997"/>
                  </a:lnTo>
                  <a:lnTo>
                    <a:pt x="2319" y="2008"/>
                  </a:lnTo>
                  <a:lnTo>
                    <a:pt x="2377" y="2014"/>
                  </a:lnTo>
                  <a:lnTo>
                    <a:pt x="2440" y="2016"/>
                  </a:lnTo>
                  <a:lnTo>
                    <a:pt x="2491" y="2015"/>
                  </a:lnTo>
                  <a:lnTo>
                    <a:pt x="2540" y="2010"/>
                  </a:lnTo>
                  <a:lnTo>
                    <a:pt x="2556" y="2011"/>
                  </a:lnTo>
                  <a:lnTo>
                    <a:pt x="2570" y="2016"/>
                  </a:lnTo>
                  <a:lnTo>
                    <a:pt x="2582" y="2025"/>
                  </a:lnTo>
                  <a:lnTo>
                    <a:pt x="2591" y="2037"/>
                  </a:lnTo>
                  <a:lnTo>
                    <a:pt x="2596" y="2053"/>
                  </a:lnTo>
                  <a:lnTo>
                    <a:pt x="2595" y="2068"/>
                  </a:lnTo>
                  <a:lnTo>
                    <a:pt x="2590" y="2083"/>
                  </a:lnTo>
                  <a:lnTo>
                    <a:pt x="2580" y="2095"/>
                  </a:lnTo>
                  <a:lnTo>
                    <a:pt x="2568" y="2104"/>
                  </a:lnTo>
                  <a:lnTo>
                    <a:pt x="2552" y="2108"/>
                  </a:lnTo>
                  <a:lnTo>
                    <a:pt x="2497" y="2114"/>
                  </a:lnTo>
                  <a:lnTo>
                    <a:pt x="2440" y="2116"/>
                  </a:lnTo>
                  <a:lnTo>
                    <a:pt x="2381" y="2114"/>
                  </a:lnTo>
                  <a:lnTo>
                    <a:pt x="2325" y="2108"/>
                  </a:lnTo>
                  <a:lnTo>
                    <a:pt x="2271" y="2099"/>
                  </a:lnTo>
                  <a:lnTo>
                    <a:pt x="2219" y="2088"/>
                  </a:lnTo>
                  <a:lnTo>
                    <a:pt x="2171" y="2072"/>
                  </a:lnTo>
                  <a:lnTo>
                    <a:pt x="2126" y="2055"/>
                  </a:lnTo>
                  <a:lnTo>
                    <a:pt x="2083" y="2034"/>
                  </a:lnTo>
                  <a:lnTo>
                    <a:pt x="2045" y="2012"/>
                  </a:lnTo>
                  <a:lnTo>
                    <a:pt x="2011" y="1987"/>
                  </a:lnTo>
                  <a:lnTo>
                    <a:pt x="2011" y="2013"/>
                  </a:lnTo>
                  <a:lnTo>
                    <a:pt x="2015" y="2038"/>
                  </a:lnTo>
                  <a:lnTo>
                    <a:pt x="2026" y="2064"/>
                  </a:lnTo>
                  <a:lnTo>
                    <a:pt x="2042" y="2090"/>
                  </a:lnTo>
                  <a:lnTo>
                    <a:pt x="2066" y="2115"/>
                  </a:lnTo>
                  <a:lnTo>
                    <a:pt x="2095" y="2138"/>
                  </a:lnTo>
                  <a:lnTo>
                    <a:pt x="2130" y="2159"/>
                  </a:lnTo>
                  <a:lnTo>
                    <a:pt x="2170" y="2179"/>
                  </a:lnTo>
                  <a:lnTo>
                    <a:pt x="2215" y="2195"/>
                  </a:lnTo>
                  <a:lnTo>
                    <a:pt x="2265" y="2209"/>
                  </a:lnTo>
                  <a:lnTo>
                    <a:pt x="2319" y="2220"/>
                  </a:lnTo>
                  <a:lnTo>
                    <a:pt x="2377" y="2226"/>
                  </a:lnTo>
                  <a:lnTo>
                    <a:pt x="2440" y="2228"/>
                  </a:lnTo>
                  <a:lnTo>
                    <a:pt x="2491" y="2227"/>
                  </a:lnTo>
                  <a:lnTo>
                    <a:pt x="2540" y="2222"/>
                  </a:lnTo>
                  <a:lnTo>
                    <a:pt x="2556" y="2223"/>
                  </a:lnTo>
                  <a:lnTo>
                    <a:pt x="2570" y="2228"/>
                  </a:lnTo>
                  <a:lnTo>
                    <a:pt x="2582" y="2237"/>
                  </a:lnTo>
                  <a:lnTo>
                    <a:pt x="2591" y="2250"/>
                  </a:lnTo>
                  <a:lnTo>
                    <a:pt x="2596" y="2265"/>
                  </a:lnTo>
                  <a:lnTo>
                    <a:pt x="2595" y="2280"/>
                  </a:lnTo>
                  <a:lnTo>
                    <a:pt x="2590" y="2295"/>
                  </a:lnTo>
                  <a:lnTo>
                    <a:pt x="2580" y="2307"/>
                  </a:lnTo>
                  <a:lnTo>
                    <a:pt x="2568" y="2317"/>
                  </a:lnTo>
                  <a:lnTo>
                    <a:pt x="2552" y="2321"/>
                  </a:lnTo>
                  <a:lnTo>
                    <a:pt x="2497" y="2326"/>
                  </a:lnTo>
                  <a:lnTo>
                    <a:pt x="2440" y="2328"/>
                  </a:lnTo>
                  <a:lnTo>
                    <a:pt x="2381" y="2326"/>
                  </a:lnTo>
                  <a:lnTo>
                    <a:pt x="2325" y="2321"/>
                  </a:lnTo>
                  <a:lnTo>
                    <a:pt x="2271" y="2311"/>
                  </a:lnTo>
                  <a:lnTo>
                    <a:pt x="2219" y="2300"/>
                  </a:lnTo>
                  <a:lnTo>
                    <a:pt x="2171" y="2285"/>
                  </a:lnTo>
                  <a:lnTo>
                    <a:pt x="2126" y="2267"/>
                  </a:lnTo>
                  <a:lnTo>
                    <a:pt x="2083" y="2246"/>
                  </a:lnTo>
                  <a:lnTo>
                    <a:pt x="2045" y="2224"/>
                  </a:lnTo>
                  <a:lnTo>
                    <a:pt x="2011" y="2199"/>
                  </a:lnTo>
                  <a:lnTo>
                    <a:pt x="2011" y="2225"/>
                  </a:lnTo>
                  <a:lnTo>
                    <a:pt x="2015" y="2251"/>
                  </a:lnTo>
                  <a:lnTo>
                    <a:pt x="2026" y="2276"/>
                  </a:lnTo>
                  <a:lnTo>
                    <a:pt x="2042" y="2302"/>
                  </a:lnTo>
                  <a:lnTo>
                    <a:pt x="2066" y="2327"/>
                  </a:lnTo>
                  <a:lnTo>
                    <a:pt x="2095" y="2351"/>
                  </a:lnTo>
                  <a:lnTo>
                    <a:pt x="2130" y="2371"/>
                  </a:lnTo>
                  <a:lnTo>
                    <a:pt x="2170" y="2391"/>
                  </a:lnTo>
                  <a:lnTo>
                    <a:pt x="2215" y="2407"/>
                  </a:lnTo>
                  <a:lnTo>
                    <a:pt x="2265" y="2422"/>
                  </a:lnTo>
                  <a:lnTo>
                    <a:pt x="2319" y="2432"/>
                  </a:lnTo>
                  <a:lnTo>
                    <a:pt x="2377" y="2438"/>
                  </a:lnTo>
                  <a:lnTo>
                    <a:pt x="2440" y="2440"/>
                  </a:lnTo>
                  <a:lnTo>
                    <a:pt x="2491" y="2439"/>
                  </a:lnTo>
                  <a:lnTo>
                    <a:pt x="2540" y="2434"/>
                  </a:lnTo>
                  <a:lnTo>
                    <a:pt x="2556" y="2435"/>
                  </a:lnTo>
                  <a:lnTo>
                    <a:pt x="2570" y="2440"/>
                  </a:lnTo>
                  <a:lnTo>
                    <a:pt x="2582" y="2449"/>
                  </a:lnTo>
                  <a:lnTo>
                    <a:pt x="2591" y="2462"/>
                  </a:lnTo>
                  <a:lnTo>
                    <a:pt x="2596" y="2477"/>
                  </a:lnTo>
                  <a:lnTo>
                    <a:pt x="2595" y="2493"/>
                  </a:lnTo>
                  <a:lnTo>
                    <a:pt x="2590" y="2508"/>
                  </a:lnTo>
                  <a:lnTo>
                    <a:pt x="2580" y="2519"/>
                  </a:lnTo>
                  <a:lnTo>
                    <a:pt x="2568" y="2529"/>
                  </a:lnTo>
                  <a:lnTo>
                    <a:pt x="2552" y="2533"/>
                  </a:lnTo>
                  <a:lnTo>
                    <a:pt x="2497" y="2538"/>
                  </a:lnTo>
                  <a:lnTo>
                    <a:pt x="2440" y="2540"/>
                  </a:lnTo>
                  <a:lnTo>
                    <a:pt x="2381" y="2538"/>
                  </a:lnTo>
                  <a:lnTo>
                    <a:pt x="2325" y="2533"/>
                  </a:lnTo>
                  <a:lnTo>
                    <a:pt x="2271" y="2524"/>
                  </a:lnTo>
                  <a:lnTo>
                    <a:pt x="2219" y="2512"/>
                  </a:lnTo>
                  <a:lnTo>
                    <a:pt x="2171" y="2497"/>
                  </a:lnTo>
                  <a:lnTo>
                    <a:pt x="2126" y="2479"/>
                  </a:lnTo>
                  <a:lnTo>
                    <a:pt x="2083" y="2459"/>
                  </a:lnTo>
                  <a:lnTo>
                    <a:pt x="2045" y="2436"/>
                  </a:lnTo>
                  <a:lnTo>
                    <a:pt x="2011" y="2411"/>
                  </a:lnTo>
                  <a:lnTo>
                    <a:pt x="2011" y="2437"/>
                  </a:lnTo>
                  <a:lnTo>
                    <a:pt x="2015" y="2463"/>
                  </a:lnTo>
                  <a:lnTo>
                    <a:pt x="2026" y="2490"/>
                  </a:lnTo>
                  <a:lnTo>
                    <a:pt x="2042" y="2514"/>
                  </a:lnTo>
                  <a:lnTo>
                    <a:pt x="2066" y="2539"/>
                  </a:lnTo>
                  <a:lnTo>
                    <a:pt x="2095" y="2563"/>
                  </a:lnTo>
                  <a:lnTo>
                    <a:pt x="2130" y="2583"/>
                  </a:lnTo>
                  <a:lnTo>
                    <a:pt x="2170" y="2603"/>
                  </a:lnTo>
                  <a:lnTo>
                    <a:pt x="2215" y="2619"/>
                  </a:lnTo>
                  <a:lnTo>
                    <a:pt x="2265" y="2634"/>
                  </a:lnTo>
                  <a:lnTo>
                    <a:pt x="2319" y="2644"/>
                  </a:lnTo>
                  <a:lnTo>
                    <a:pt x="2377" y="2650"/>
                  </a:lnTo>
                  <a:lnTo>
                    <a:pt x="2440" y="2652"/>
                  </a:lnTo>
                  <a:lnTo>
                    <a:pt x="2491" y="2651"/>
                  </a:lnTo>
                  <a:lnTo>
                    <a:pt x="2540" y="2646"/>
                  </a:lnTo>
                  <a:lnTo>
                    <a:pt x="2556" y="2647"/>
                  </a:lnTo>
                  <a:lnTo>
                    <a:pt x="2570" y="2652"/>
                  </a:lnTo>
                  <a:lnTo>
                    <a:pt x="2582" y="2662"/>
                  </a:lnTo>
                  <a:lnTo>
                    <a:pt x="2591" y="2674"/>
                  </a:lnTo>
                  <a:lnTo>
                    <a:pt x="2596" y="2689"/>
                  </a:lnTo>
                  <a:lnTo>
                    <a:pt x="2595" y="2706"/>
                  </a:lnTo>
                  <a:lnTo>
                    <a:pt x="2590" y="2720"/>
                  </a:lnTo>
                  <a:lnTo>
                    <a:pt x="2580" y="2732"/>
                  </a:lnTo>
                  <a:lnTo>
                    <a:pt x="2568" y="2741"/>
                  </a:lnTo>
                  <a:lnTo>
                    <a:pt x="2552" y="2745"/>
                  </a:lnTo>
                  <a:lnTo>
                    <a:pt x="2497" y="2750"/>
                  </a:lnTo>
                  <a:lnTo>
                    <a:pt x="2440" y="2752"/>
                  </a:lnTo>
                  <a:lnTo>
                    <a:pt x="2381" y="2750"/>
                  </a:lnTo>
                  <a:lnTo>
                    <a:pt x="2325" y="2745"/>
                  </a:lnTo>
                  <a:lnTo>
                    <a:pt x="2271" y="2736"/>
                  </a:lnTo>
                  <a:lnTo>
                    <a:pt x="2219" y="2724"/>
                  </a:lnTo>
                  <a:lnTo>
                    <a:pt x="2171" y="2709"/>
                  </a:lnTo>
                  <a:lnTo>
                    <a:pt x="2126" y="2691"/>
                  </a:lnTo>
                  <a:lnTo>
                    <a:pt x="2083" y="2671"/>
                  </a:lnTo>
                  <a:lnTo>
                    <a:pt x="2045" y="2648"/>
                  </a:lnTo>
                  <a:lnTo>
                    <a:pt x="2011" y="2623"/>
                  </a:lnTo>
                  <a:lnTo>
                    <a:pt x="2011" y="2649"/>
                  </a:lnTo>
                  <a:lnTo>
                    <a:pt x="2015" y="2675"/>
                  </a:lnTo>
                  <a:lnTo>
                    <a:pt x="2026" y="2702"/>
                  </a:lnTo>
                  <a:lnTo>
                    <a:pt x="2042" y="2726"/>
                  </a:lnTo>
                  <a:lnTo>
                    <a:pt x="2066" y="2751"/>
                  </a:lnTo>
                  <a:lnTo>
                    <a:pt x="2095" y="2775"/>
                  </a:lnTo>
                  <a:lnTo>
                    <a:pt x="2130" y="2797"/>
                  </a:lnTo>
                  <a:lnTo>
                    <a:pt x="2170" y="2815"/>
                  </a:lnTo>
                  <a:lnTo>
                    <a:pt x="2215" y="2832"/>
                  </a:lnTo>
                  <a:lnTo>
                    <a:pt x="2265" y="2846"/>
                  </a:lnTo>
                  <a:lnTo>
                    <a:pt x="2319" y="2856"/>
                  </a:lnTo>
                  <a:lnTo>
                    <a:pt x="2377" y="2862"/>
                  </a:lnTo>
                  <a:lnTo>
                    <a:pt x="2440" y="2864"/>
                  </a:lnTo>
                  <a:lnTo>
                    <a:pt x="2491" y="2863"/>
                  </a:lnTo>
                  <a:lnTo>
                    <a:pt x="2540" y="2858"/>
                  </a:lnTo>
                  <a:lnTo>
                    <a:pt x="2556" y="2859"/>
                  </a:lnTo>
                  <a:lnTo>
                    <a:pt x="2570" y="2864"/>
                  </a:lnTo>
                  <a:lnTo>
                    <a:pt x="2582" y="2874"/>
                  </a:lnTo>
                  <a:lnTo>
                    <a:pt x="2591" y="2886"/>
                  </a:lnTo>
                  <a:lnTo>
                    <a:pt x="2596" y="2902"/>
                  </a:lnTo>
                  <a:lnTo>
                    <a:pt x="2595" y="2918"/>
                  </a:lnTo>
                  <a:lnTo>
                    <a:pt x="2590" y="2932"/>
                  </a:lnTo>
                  <a:lnTo>
                    <a:pt x="2580" y="2944"/>
                  </a:lnTo>
                  <a:lnTo>
                    <a:pt x="2568" y="2953"/>
                  </a:lnTo>
                  <a:lnTo>
                    <a:pt x="2552" y="2957"/>
                  </a:lnTo>
                  <a:lnTo>
                    <a:pt x="2497" y="2962"/>
                  </a:lnTo>
                  <a:lnTo>
                    <a:pt x="2440" y="2964"/>
                  </a:lnTo>
                  <a:lnTo>
                    <a:pt x="2381" y="2962"/>
                  </a:lnTo>
                  <a:lnTo>
                    <a:pt x="2325" y="2957"/>
                  </a:lnTo>
                  <a:lnTo>
                    <a:pt x="2271" y="2948"/>
                  </a:lnTo>
                  <a:lnTo>
                    <a:pt x="2219" y="2937"/>
                  </a:lnTo>
                  <a:lnTo>
                    <a:pt x="2171" y="2921"/>
                  </a:lnTo>
                  <a:lnTo>
                    <a:pt x="2126" y="2904"/>
                  </a:lnTo>
                  <a:lnTo>
                    <a:pt x="2083" y="2883"/>
                  </a:lnTo>
                  <a:lnTo>
                    <a:pt x="2045" y="2860"/>
                  </a:lnTo>
                  <a:lnTo>
                    <a:pt x="2011" y="2836"/>
                  </a:lnTo>
                  <a:lnTo>
                    <a:pt x="2011" y="2861"/>
                  </a:lnTo>
                  <a:lnTo>
                    <a:pt x="2015" y="2887"/>
                  </a:lnTo>
                  <a:lnTo>
                    <a:pt x="2026" y="2914"/>
                  </a:lnTo>
                  <a:lnTo>
                    <a:pt x="2042" y="2939"/>
                  </a:lnTo>
                  <a:lnTo>
                    <a:pt x="2066" y="2963"/>
                  </a:lnTo>
                  <a:lnTo>
                    <a:pt x="2095" y="2987"/>
                  </a:lnTo>
                  <a:lnTo>
                    <a:pt x="2130" y="3009"/>
                  </a:lnTo>
                  <a:lnTo>
                    <a:pt x="2170" y="3027"/>
                  </a:lnTo>
                  <a:lnTo>
                    <a:pt x="2215" y="3045"/>
                  </a:lnTo>
                  <a:lnTo>
                    <a:pt x="2265" y="3058"/>
                  </a:lnTo>
                  <a:lnTo>
                    <a:pt x="2319" y="3068"/>
                  </a:lnTo>
                  <a:lnTo>
                    <a:pt x="2377" y="3075"/>
                  </a:lnTo>
                  <a:lnTo>
                    <a:pt x="2440" y="3077"/>
                  </a:lnTo>
                  <a:lnTo>
                    <a:pt x="2491" y="3076"/>
                  </a:lnTo>
                  <a:lnTo>
                    <a:pt x="2540" y="3070"/>
                  </a:lnTo>
                  <a:lnTo>
                    <a:pt x="2556" y="3072"/>
                  </a:lnTo>
                  <a:lnTo>
                    <a:pt x="2570" y="3077"/>
                  </a:lnTo>
                  <a:lnTo>
                    <a:pt x="2582" y="3086"/>
                  </a:lnTo>
                  <a:lnTo>
                    <a:pt x="2591" y="3098"/>
                  </a:lnTo>
                  <a:lnTo>
                    <a:pt x="2596" y="3114"/>
                  </a:lnTo>
                  <a:lnTo>
                    <a:pt x="2595" y="3130"/>
                  </a:lnTo>
                  <a:lnTo>
                    <a:pt x="2590" y="3145"/>
                  </a:lnTo>
                  <a:lnTo>
                    <a:pt x="2580" y="3156"/>
                  </a:lnTo>
                  <a:lnTo>
                    <a:pt x="2568" y="3165"/>
                  </a:lnTo>
                  <a:lnTo>
                    <a:pt x="2552" y="3169"/>
                  </a:lnTo>
                  <a:lnTo>
                    <a:pt x="2497" y="3175"/>
                  </a:lnTo>
                  <a:lnTo>
                    <a:pt x="2440" y="3177"/>
                  </a:lnTo>
                  <a:lnTo>
                    <a:pt x="2381" y="3175"/>
                  </a:lnTo>
                  <a:lnTo>
                    <a:pt x="2325" y="3169"/>
                  </a:lnTo>
                  <a:lnTo>
                    <a:pt x="2271" y="3160"/>
                  </a:lnTo>
                  <a:lnTo>
                    <a:pt x="2219" y="3149"/>
                  </a:lnTo>
                  <a:lnTo>
                    <a:pt x="2171" y="3133"/>
                  </a:lnTo>
                  <a:lnTo>
                    <a:pt x="2126" y="3116"/>
                  </a:lnTo>
                  <a:lnTo>
                    <a:pt x="2083" y="3095"/>
                  </a:lnTo>
                  <a:lnTo>
                    <a:pt x="2045" y="3073"/>
                  </a:lnTo>
                  <a:lnTo>
                    <a:pt x="2011" y="3048"/>
                  </a:lnTo>
                  <a:lnTo>
                    <a:pt x="2011" y="3074"/>
                  </a:lnTo>
                  <a:lnTo>
                    <a:pt x="2015" y="3099"/>
                  </a:lnTo>
                  <a:lnTo>
                    <a:pt x="2026" y="3126"/>
                  </a:lnTo>
                  <a:lnTo>
                    <a:pt x="2042" y="3151"/>
                  </a:lnTo>
                  <a:lnTo>
                    <a:pt x="2066" y="3176"/>
                  </a:lnTo>
                  <a:lnTo>
                    <a:pt x="2095" y="3199"/>
                  </a:lnTo>
                  <a:lnTo>
                    <a:pt x="2130" y="3221"/>
                  </a:lnTo>
                  <a:lnTo>
                    <a:pt x="2170" y="3239"/>
                  </a:lnTo>
                  <a:lnTo>
                    <a:pt x="2215" y="3257"/>
                  </a:lnTo>
                  <a:lnTo>
                    <a:pt x="2265" y="3270"/>
                  </a:lnTo>
                  <a:lnTo>
                    <a:pt x="2319" y="3281"/>
                  </a:lnTo>
                  <a:lnTo>
                    <a:pt x="2377" y="3287"/>
                  </a:lnTo>
                  <a:lnTo>
                    <a:pt x="2440" y="3289"/>
                  </a:lnTo>
                  <a:lnTo>
                    <a:pt x="2491" y="3288"/>
                  </a:lnTo>
                  <a:lnTo>
                    <a:pt x="2540" y="3283"/>
                  </a:lnTo>
                  <a:lnTo>
                    <a:pt x="2543" y="3283"/>
                  </a:lnTo>
                  <a:lnTo>
                    <a:pt x="2596" y="3274"/>
                  </a:lnTo>
                  <a:lnTo>
                    <a:pt x="2645" y="3262"/>
                  </a:lnTo>
                  <a:lnTo>
                    <a:pt x="2690" y="3248"/>
                  </a:lnTo>
                  <a:lnTo>
                    <a:pt x="2730" y="3230"/>
                  </a:lnTo>
                  <a:lnTo>
                    <a:pt x="2736" y="3227"/>
                  </a:lnTo>
                  <a:lnTo>
                    <a:pt x="2770" y="3207"/>
                  </a:lnTo>
                  <a:lnTo>
                    <a:pt x="2800" y="3188"/>
                  </a:lnTo>
                  <a:lnTo>
                    <a:pt x="2824" y="3165"/>
                  </a:lnTo>
                  <a:lnTo>
                    <a:pt x="2825" y="3164"/>
                  </a:lnTo>
                  <a:lnTo>
                    <a:pt x="2832" y="3158"/>
                  </a:lnTo>
                  <a:lnTo>
                    <a:pt x="2835" y="3153"/>
                  </a:lnTo>
                  <a:lnTo>
                    <a:pt x="2838" y="3150"/>
                  </a:lnTo>
                  <a:lnTo>
                    <a:pt x="2843" y="3143"/>
                  </a:lnTo>
                  <a:lnTo>
                    <a:pt x="2844" y="3141"/>
                  </a:lnTo>
                  <a:lnTo>
                    <a:pt x="2850" y="3132"/>
                  </a:lnTo>
                  <a:lnTo>
                    <a:pt x="2850" y="3132"/>
                  </a:lnTo>
                  <a:lnTo>
                    <a:pt x="2858" y="3118"/>
                  </a:lnTo>
                  <a:lnTo>
                    <a:pt x="2864" y="3103"/>
                  </a:lnTo>
                  <a:lnTo>
                    <a:pt x="2864" y="3102"/>
                  </a:lnTo>
                  <a:lnTo>
                    <a:pt x="2866" y="3093"/>
                  </a:lnTo>
                  <a:lnTo>
                    <a:pt x="2866" y="3090"/>
                  </a:lnTo>
                  <a:lnTo>
                    <a:pt x="2867" y="3084"/>
                  </a:lnTo>
                  <a:lnTo>
                    <a:pt x="2868" y="3074"/>
                  </a:lnTo>
                  <a:lnTo>
                    <a:pt x="2868" y="3048"/>
                  </a:lnTo>
                  <a:lnTo>
                    <a:pt x="2841" y="3067"/>
                  </a:lnTo>
                  <a:lnTo>
                    <a:pt x="2812" y="3087"/>
                  </a:lnTo>
                  <a:lnTo>
                    <a:pt x="2780" y="3103"/>
                  </a:lnTo>
                  <a:lnTo>
                    <a:pt x="2770" y="3108"/>
                  </a:lnTo>
                  <a:lnTo>
                    <a:pt x="2759" y="3109"/>
                  </a:lnTo>
                  <a:lnTo>
                    <a:pt x="2745" y="3108"/>
                  </a:lnTo>
                  <a:lnTo>
                    <a:pt x="2733" y="3101"/>
                  </a:lnTo>
                  <a:lnTo>
                    <a:pt x="2722" y="3093"/>
                  </a:lnTo>
                  <a:lnTo>
                    <a:pt x="2713" y="3082"/>
                  </a:lnTo>
                  <a:lnTo>
                    <a:pt x="2709" y="3066"/>
                  </a:lnTo>
                  <a:lnTo>
                    <a:pt x="2709" y="3051"/>
                  </a:lnTo>
                  <a:lnTo>
                    <a:pt x="2714" y="3037"/>
                  </a:lnTo>
                  <a:lnTo>
                    <a:pt x="2724" y="3024"/>
                  </a:lnTo>
                  <a:lnTo>
                    <a:pt x="2736" y="3015"/>
                  </a:lnTo>
                  <a:lnTo>
                    <a:pt x="2770" y="2996"/>
                  </a:lnTo>
                  <a:lnTo>
                    <a:pt x="2799" y="2976"/>
                  </a:lnTo>
                  <a:lnTo>
                    <a:pt x="2824" y="2954"/>
                  </a:lnTo>
                  <a:lnTo>
                    <a:pt x="2842" y="2932"/>
                  </a:lnTo>
                  <a:lnTo>
                    <a:pt x="2857" y="2909"/>
                  </a:lnTo>
                  <a:lnTo>
                    <a:pt x="2865" y="2885"/>
                  </a:lnTo>
                  <a:lnTo>
                    <a:pt x="2868" y="2861"/>
                  </a:lnTo>
                  <a:lnTo>
                    <a:pt x="2868" y="2836"/>
                  </a:lnTo>
                  <a:lnTo>
                    <a:pt x="2841" y="2855"/>
                  </a:lnTo>
                  <a:lnTo>
                    <a:pt x="2812" y="2874"/>
                  </a:lnTo>
                  <a:lnTo>
                    <a:pt x="2780" y="2891"/>
                  </a:lnTo>
                  <a:lnTo>
                    <a:pt x="2770" y="2895"/>
                  </a:lnTo>
                  <a:lnTo>
                    <a:pt x="2759" y="2896"/>
                  </a:lnTo>
                  <a:lnTo>
                    <a:pt x="2745" y="2895"/>
                  </a:lnTo>
                  <a:lnTo>
                    <a:pt x="2733" y="2889"/>
                  </a:lnTo>
                  <a:lnTo>
                    <a:pt x="2722" y="2881"/>
                  </a:lnTo>
                  <a:lnTo>
                    <a:pt x="2713" y="2869"/>
                  </a:lnTo>
                  <a:lnTo>
                    <a:pt x="2709" y="2854"/>
                  </a:lnTo>
                  <a:lnTo>
                    <a:pt x="2709" y="2839"/>
                  </a:lnTo>
                  <a:lnTo>
                    <a:pt x="2714" y="2824"/>
                  </a:lnTo>
                  <a:lnTo>
                    <a:pt x="2724" y="2812"/>
                  </a:lnTo>
                  <a:lnTo>
                    <a:pt x="2736" y="2803"/>
                  </a:lnTo>
                  <a:lnTo>
                    <a:pt x="2770" y="2784"/>
                  </a:lnTo>
                  <a:lnTo>
                    <a:pt x="2799" y="2764"/>
                  </a:lnTo>
                  <a:lnTo>
                    <a:pt x="2824" y="2742"/>
                  </a:lnTo>
                  <a:lnTo>
                    <a:pt x="2842" y="2720"/>
                  </a:lnTo>
                  <a:lnTo>
                    <a:pt x="2857" y="2697"/>
                  </a:lnTo>
                  <a:lnTo>
                    <a:pt x="2865" y="2673"/>
                  </a:lnTo>
                  <a:lnTo>
                    <a:pt x="2868" y="2649"/>
                  </a:lnTo>
                  <a:lnTo>
                    <a:pt x="2868" y="2623"/>
                  </a:lnTo>
                  <a:lnTo>
                    <a:pt x="2841" y="2643"/>
                  </a:lnTo>
                  <a:lnTo>
                    <a:pt x="2812" y="2662"/>
                  </a:lnTo>
                  <a:lnTo>
                    <a:pt x="2780" y="2679"/>
                  </a:lnTo>
                  <a:lnTo>
                    <a:pt x="2770" y="2683"/>
                  </a:lnTo>
                  <a:lnTo>
                    <a:pt x="2759" y="2684"/>
                  </a:lnTo>
                  <a:lnTo>
                    <a:pt x="2745" y="2682"/>
                  </a:lnTo>
                  <a:lnTo>
                    <a:pt x="2733" y="2677"/>
                  </a:lnTo>
                  <a:lnTo>
                    <a:pt x="2722" y="2669"/>
                  </a:lnTo>
                  <a:lnTo>
                    <a:pt x="2713" y="2656"/>
                  </a:lnTo>
                  <a:lnTo>
                    <a:pt x="2709" y="2642"/>
                  </a:lnTo>
                  <a:lnTo>
                    <a:pt x="2709" y="2627"/>
                  </a:lnTo>
                  <a:lnTo>
                    <a:pt x="2714" y="2612"/>
                  </a:lnTo>
                  <a:lnTo>
                    <a:pt x="2724" y="2600"/>
                  </a:lnTo>
                  <a:lnTo>
                    <a:pt x="2736" y="2591"/>
                  </a:lnTo>
                  <a:lnTo>
                    <a:pt x="2770" y="2572"/>
                  </a:lnTo>
                  <a:lnTo>
                    <a:pt x="2799" y="2551"/>
                  </a:lnTo>
                  <a:lnTo>
                    <a:pt x="2824" y="2530"/>
                  </a:lnTo>
                  <a:lnTo>
                    <a:pt x="2842" y="2508"/>
                  </a:lnTo>
                  <a:lnTo>
                    <a:pt x="2857" y="2484"/>
                  </a:lnTo>
                  <a:lnTo>
                    <a:pt x="2865" y="2461"/>
                  </a:lnTo>
                  <a:lnTo>
                    <a:pt x="2868" y="2437"/>
                  </a:lnTo>
                  <a:lnTo>
                    <a:pt x="2868" y="2411"/>
                  </a:lnTo>
                  <a:lnTo>
                    <a:pt x="2841" y="2431"/>
                  </a:lnTo>
                  <a:lnTo>
                    <a:pt x="2812" y="2449"/>
                  </a:lnTo>
                  <a:lnTo>
                    <a:pt x="2780" y="2467"/>
                  </a:lnTo>
                  <a:lnTo>
                    <a:pt x="2770" y="2471"/>
                  </a:lnTo>
                  <a:lnTo>
                    <a:pt x="2759" y="2472"/>
                  </a:lnTo>
                  <a:lnTo>
                    <a:pt x="2745" y="2470"/>
                  </a:lnTo>
                  <a:lnTo>
                    <a:pt x="2733" y="2465"/>
                  </a:lnTo>
                  <a:lnTo>
                    <a:pt x="2722" y="2457"/>
                  </a:lnTo>
                  <a:lnTo>
                    <a:pt x="2713" y="2444"/>
                  </a:lnTo>
                  <a:lnTo>
                    <a:pt x="2709" y="2430"/>
                  </a:lnTo>
                  <a:lnTo>
                    <a:pt x="2709" y="2414"/>
                  </a:lnTo>
                  <a:lnTo>
                    <a:pt x="2714" y="2400"/>
                  </a:lnTo>
                  <a:lnTo>
                    <a:pt x="2724" y="2388"/>
                  </a:lnTo>
                  <a:lnTo>
                    <a:pt x="2736" y="2378"/>
                  </a:lnTo>
                  <a:lnTo>
                    <a:pt x="2770" y="2360"/>
                  </a:lnTo>
                  <a:lnTo>
                    <a:pt x="2799" y="2339"/>
                  </a:lnTo>
                  <a:lnTo>
                    <a:pt x="2824" y="2318"/>
                  </a:lnTo>
                  <a:lnTo>
                    <a:pt x="2842" y="2295"/>
                  </a:lnTo>
                  <a:lnTo>
                    <a:pt x="2857" y="2272"/>
                  </a:lnTo>
                  <a:lnTo>
                    <a:pt x="2865" y="2249"/>
                  </a:lnTo>
                  <a:lnTo>
                    <a:pt x="2868" y="2225"/>
                  </a:lnTo>
                  <a:lnTo>
                    <a:pt x="2868" y="2199"/>
                  </a:lnTo>
                  <a:lnTo>
                    <a:pt x="2841" y="2219"/>
                  </a:lnTo>
                  <a:lnTo>
                    <a:pt x="2812" y="2237"/>
                  </a:lnTo>
                  <a:lnTo>
                    <a:pt x="2780" y="2255"/>
                  </a:lnTo>
                  <a:lnTo>
                    <a:pt x="2770" y="2259"/>
                  </a:lnTo>
                  <a:lnTo>
                    <a:pt x="2759" y="2260"/>
                  </a:lnTo>
                  <a:lnTo>
                    <a:pt x="2745" y="2258"/>
                  </a:lnTo>
                  <a:lnTo>
                    <a:pt x="2733" y="2253"/>
                  </a:lnTo>
                  <a:lnTo>
                    <a:pt x="2722" y="2244"/>
                  </a:lnTo>
                  <a:lnTo>
                    <a:pt x="2713" y="2232"/>
                  </a:lnTo>
                  <a:lnTo>
                    <a:pt x="2709" y="2218"/>
                  </a:lnTo>
                  <a:lnTo>
                    <a:pt x="2709" y="2202"/>
                  </a:lnTo>
                  <a:lnTo>
                    <a:pt x="2714" y="2188"/>
                  </a:lnTo>
                  <a:lnTo>
                    <a:pt x="2724" y="2175"/>
                  </a:lnTo>
                  <a:lnTo>
                    <a:pt x="2736" y="2166"/>
                  </a:lnTo>
                  <a:lnTo>
                    <a:pt x="2770" y="2147"/>
                  </a:lnTo>
                  <a:lnTo>
                    <a:pt x="2799" y="2127"/>
                  </a:lnTo>
                  <a:lnTo>
                    <a:pt x="2824" y="2105"/>
                  </a:lnTo>
                  <a:lnTo>
                    <a:pt x="2842" y="2083"/>
                  </a:lnTo>
                  <a:lnTo>
                    <a:pt x="2857" y="2060"/>
                  </a:lnTo>
                  <a:lnTo>
                    <a:pt x="2865" y="2036"/>
                  </a:lnTo>
                  <a:lnTo>
                    <a:pt x="2868" y="2013"/>
                  </a:lnTo>
                  <a:lnTo>
                    <a:pt x="2868" y="1987"/>
                  </a:lnTo>
                  <a:lnTo>
                    <a:pt x="2841" y="2007"/>
                  </a:lnTo>
                  <a:lnTo>
                    <a:pt x="2812" y="2025"/>
                  </a:lnTo>
                  <a:lnTo>
                    <a:pt x="2780" y="2043"/>
                  </a:lnTo>
                  <a:lnTo>
                    <a:pt x="2770" y="2047"/>
                  </a:lnTo>
                  <a:lnTo>
                    <a:pt x="2759" y="2048"/>
                  </a:lnTo>
                  <a:lnTo>
                    <a:pt x="2745" y="2046"/>
                  </a:lnTo>
                  <a:lnTo>
                    <a:pt x="2733" y="2040"/>
                  </a:lnTo>
                  <a:lnTo>
                    <a:pt x="2722" y="2032"/>
                  </a:lnTo>
                  <a:lnTo>
                    <a:pt x="2713" y="2020"/>
                  </a:lnTo>
                  <a:lnTo>
                    <a:pt x="2709" y="2005"/>
                  </a:lnTo>
                  <a:lnTo>
                    <a:pt x="2709" y="1990"/>
                  </a:lnTo>
                  <a:lnTo>
                    <a:pt x="2714" y="1976"/>
                  </a:lnTo>
                  <a:lnTo>
                    <a:pt x="2724" y="1963"/>
                  </a:lnTo>
                  <a:lnTo>
                    <a:pt x="2736" y="1954"/>
                  </a:lnTo>
                  <a:lnTo>
                    <a:pt x="2770" y="1934"/>
                  </a:lnTo>
                  <a:lnTo>
                    <a:pt x="2799" y="1915"/>
                  </a:lnTo>
                  <a:lnTo>
                    <a:pt x="2824" y="1893"/>
                  </a:lnTo>
                  <a:lnTo>
                    <a:pt x="2842" y="1871"/>
                  </a:lnTo>
                  <a:lnTo>
                    <a:pt x="2857" y="1848"/>
                  </a:lnTo>
                  <a:lnTo>
                    <a:pt x="2865" y="1824"/>
                  </a:lnTo>
                  <a:lnTo>
                    <a:pt x="2868" y="1801"/>
                  </a:lnTo>
                  <a:lnTo>
                    <a:pt x="2868" y="1775"/>
                  </a:lnTo>
                  <a:lnTo>
                    <a:pt x="2834" y="1799"/>
                  </a:lnTo>
                  <a:lnTo>
                    <a:pt x="2796" y="1822"/>
                  </a:lnTo>
                  <a:lnTo>
                    <a:pt x="2755" y="1843"/>
                  </a:lnTo>
                  <a:lnTo>
                    <a:pt x="2709" y="1860"/>
                  </a:lnTo>
                  <a:lnTo>
                    <a:pt x="2661" y="1876"/>
                  </a:lnTo>
                  <a:lnTo>
                    <a:pt x="2609" y="1887"/>
                  </a:lnTo>
                  <a:lnTo>
                    <a:pt x="2555" y="1896"/>
                  </a:lnTo>
                  <a:lnTo>
                    <a:pt x="2498" y="1901"/>
                  </a:lnTo>
                  <a:lnTo>
                    <a:pt x="2440" y="1904"/>
                  </a:lnTo>
                  <a:lnTo>
                    <a:pt x="2381" y="1901"/>
                  </a:lnTo>
                  <a:lnTo>
                    <a:pt x="2325" y="1896"/>
                  </a:lnTo>
                  <a:lnTo>
                    <a:pt x="2271" y="1887"/>
                  </a:lnTo>
                  <a:lnTo>
                    <a:pt x="2219" y="1876"/>
                  </a:lnTo>
                  <a:lnTo>
                    <a:pt x="2171" y="1860"/>
                  </a:lnTo>
                  <a:lnTo>
                    <a:pt x="2126" y="1843"/>
                  </a:lnTo>
                  <a:lnTo>
                    <a:pt x="2083" y="1822"/>
                  </a:lnTo>
                  <a:lnTo>
                    <a:pt x="2045" y="1799"/>
                  </a:lnTo>
                  <a:lnTo>
                    <a:pt x="2011" y="1775"/>
                  </a:lnTo>
                  <a:close/>
                  <a:moveTo>
                    <a:pt x="2440" y="1373"/>
                  </a:moveTo>
                  <a:lnTo>
                    <a:pt x="2377" y="1375"/>
                  </a:lnTo>
                  <a:lnTo>
                    <a:pt x="2319" y="1381"/>
                  </a:lnTo>
                  <a:lnTo>
                    <a:pt x="2265" y="1392"/>
                  </a:lnTo>
                  <a:lnTo>
                    <a:pt x="2215" y="1405"/>
                  </a:lnTo>
                  <a:lnTo>
                    <a:pt x="2170" y="1422"/>
                  </a:lnTo>
                  <a:lnTo>
                    <a:pt x="2130" y="1441"/>
                  </a:lnTo>
                  <a:lnTo>
                    <a:pt x="2095" y="1463"/>
                  </a:lnTo>
                  <a:lnTo>
                    <a:pt x="2066" y="1486"/>
                  </a:lnTo>
                  <a:lnTo>
                    <a:pt x="2042" y="1510"/>
                  </a:lnTo>
                  <a:lnTo>
                    <a:pt x="2026" y="1536"/>
                  </a:lnTo>
                  <a:lnTo>
                    <a:pt x="2015" y="1562"/>
                  </a:lnTo>
                  <a:lnTo>
                    <a:pt x="2011" y="1588"/>
                  </a:lnTo>
                  <a:lnTo>
                    <a:pt x="2015" y="1614"/>
                  </a:lnTo>
                  <a:lnTo>
                    <a:pt x="2026" y="1640"/>
                  </a:lnTo>
                  <a:lnTo>
                    <a:pt x="2042" y="1666"/>
                  </a:lnTo>
                  <a:lnTo>
                    <a:pt x="2066" y="1690"/>
                  </a:lnTo>
                  <a:lnTo>
                    <a:pt x="2095" y="1713"/>
                  </a:lnTo>
                  <a:lnTo>
                    <a:pt x="2130" y="1735"/>
                  </a:lnTo>
                  <a:lnTo>
                    <a:pt x="2170" y="1754"/>
                  </a:lnTo>
                  <a:lnTo>
                    <a:pt x="2215" y="1771"/>
                  </a:lnTo>
                  <a:lnTo>
                    <a:pt x="2265" y="1785"/>
                  </a:lnTo>
                  <a:lnTo>
                    <a:pt x="2319" y="1795"/>
                  </a:lnTo>
                  <a:lnTo>
                    <a:pt x="2377" y="1802"/>
                  </a:lnTo>
                  <a:lnTo>
                    <a:pt x="2440" y="1804"/>
                  </a:lnTo>
                  <a:lnTo>
                    <a:pt x="2502" y="1802"/>
                  </a:lnTo>
                  <a:lnTo>
                    <a:pt x="2561" y="1795"/>
                  </a:lnTo>
                  <a:lnTo>
                    <a:pt x="2614" y="1785"/>
                  </a:lnTo>
                  <a:lnTo>
                    <a:pt x="2665" y="1771"/>
                  </a:lnTo>
                  <a:lnTo>
                    <a:pt x="2710" y="1754"/>
                  </a:lnTo>
                  <a:lnTo>
                    <a:pt x="2749" y="1735"/>
                  </a:lnTo>
                  <a:lnTo>
                    <a:pt x="2784" y="1713"/>
                  </a:lnTo>
                  <a:lnTo>
                    <a:pt x="2813" y="1690"/>
                  </a:lnTo>
                  <a:lnTo>
                    <a:pt x="2837" y="1666"/>
                  </a:lnTo>
                  <a:lnTo>
                    <a:pt x="2853" y="1640"/>
                  </a:lnTo>
                  <a:lnTo>
                    <a:pt x="2865" y="1614"/>
                  </a:lnTo>
                  <a:lnTo>
                    <a:pt x="2868" y="1588"/>
                  </a:lnTo>
                  <a:lnTo>
                    <a:pt x="2865" y="1562"/>
                  </a:lnTo>
                  <a:lnTo>
                    <a:pt x="2853" y="1536"/>
                  </a:lnTo>
                  <a:lnTo>
                    <a:pt x="2837" y="1510"/>
                  </a:lnTo>
                  <a:lnTo>
                    <a:pt x="2813" y="1486"/>
                  </a:lnTo>
                  <a:lnTo>
                    <a:pt x="2784" y="1463"/>
                  </a:lnTo>
                  <a:lnTo>
                    <a:pt x="2749" y="1441"/>
                  </a:lnTo>
                  <a:lnTo>
                    <a:pt x="2710" y="1422"/>
                  </a:lnTo>
                  <a:lnTo>
                    <a:pt x="2665" y="1405"/>
                  </a:lnTo>
                  <a:lnTo>
                    <a:pt x="2614" y="1392"/>
                  </a:lnTo>
                  <a:lnTo>
                    <a:pt x="2561" y="1381"/>
                  </a:lnTo>
                  <a:lnTo>
                    <a:pt x="2502" y="1375"/>
                  </a:lnTo>
                  <a:lnTo>
                    <a:pt x="2440" y="1373"/>
                  </a:lnTo>
                  <a:close/>
                  <a:moveTo>
                    <a:pt x="100" y="1350"/>
                  </a:moveTo>
                  <a:lnTo>
                    <a:pt x="100" y="1376"/>
                  </a:lnTo>
                  <a:lnTo>
                    <a:pt x="103" y="1402"/>
                  </a:lnTo>
                  <a:lnTo>
                    <a:pt x="113" y="1428"/>
                  </a:lnTo>
                  <a:lnTo>
                    <a:pt x="131" y="1453"/>
                  </a:lnTo>
                  <a:lnTo>
                    <a:pt x="154" y="1478"/>
                  </a:lnTo>
                  <a:lnTo>
                    <a:pt x="183" y="1501"/>
                  </a:lnTo>
                  <a:lnTo>
                    <a:pt x="217" y="1522"/>
                  </a:lnTo>
                  <a:lnTo>
                    <a:pt x="258" y="1542"/>
                  </a:lnTo>
                  <a:lnTo>
                    <a:pt x="303" y="1558"/>
                  </a:lnTo>
                  <a:lnTo>
                    <a:pt x="353" y="1572"/>
                  </a:lnTo>
                  <a:lnTo>
                    <a:pt x="407" y="1582"/>
                  </a:lnTo>
                  <a:lnTo>
                    <a:pt x="466" y="1589"/>
                  </a:lnTo>
                  <a:lnTo>
                    <a:pt x="528" y="1591"/>
                  </a:lnTo>
                  <a:lnTo>
                    <a:pt x="578" y="1589"/>
                  </a:lnTo>
                  <a:lnTo>
                    <a:pt x="628" y="1585"/>
                  </a:lnTo>
                  <a:lnTo>
                    <a:pt x="644" y="1585"/>
                  </a:lnTo>
                  <a:lnTo>
                    <a:pt x="659" y="1591"/>
                  </a:lnTo>
                  <a:lnTo>
                    <a:pt x="670" y="1601"/>
                  </a:lnTo>
                  <a:lnTo>
                    <a:pt x="679" y="1613"/>
                  </a:lnTo>
                  <a:lnTo>
                    <a:pt x="683" y="1628"/>
                  </a:lnTo>
                  <a:lnTo>
                    <a:pt x="683" y="1644"/>
                  </a:lnTo>
                  <a:lnTo>
                    <a:pt x="677" y="1658"/>
                  </a:lnTo>
                  <a:lnTo>
                    <a:pt x="668" y="1671"/>
                  </a:lnTo>
                  <a:lnTo>
                    <a:pt x="656" y="1679"/>
                  </a:lnTo>
                  <a:lnTo>
                    <a:pt x="640" y="1684"/>
                  </a:lnTo>
                  <a:lnTo>
                    <a:pt x="584" y="1689"/>
                  </a:lnTo>
                  <a:lnTo>
                    <a:pt x="528" y="1691"/>
                  </a:lnTo>
                  <a:lnTo>
                    <a:pt x="469" y="1689"/>
                  </a:lnTo>
                  <a:lnTo>
                    <a:pt x="413" y="1684"/>
                  </a:lnTo>
                  <a:lnTo>
                    <a:pt x="359" y="1675"/>
                  </a:lnTo>
                  <a:lnTo>
                    <a:pt x="307" y="1664"/>
                  </a:lnTo>
                  <a:lnTo>
                    <a:pt x="259" y="1648"/>
                  </a:lnTo>
                  <a:lnTo>
                    <a:pt x="213" y="1631"/>
                  </a:lnTo>
                  <a:lnTo>
                    <a:pt x="172" y="1610"/>
                  </a:lnTo>
                  <a:lnTo>
                    <a:pt x="134" y="1587"/>
                  </a:lnTo>
                  <a:lnTo>
                    <a:pt x="100" y="1563"/>
                  </a:lnTo>
                  <a:lnTo>
                    <a:pt x="100" y="1588"/>
                  </a:lnTo>
                  <a:lnTo>
                    <a:pt x="103" y="1614"/>
                  </a:lnTo>
                  <a:lnTo>
                    <a:pt x="113" y="1640"/>
                  </a:lnTo>
                  <a:lnTo>
                    <a:pt x="131" y="1666"/>
                  </a:lnTo>
                  <a:lnTo>
                    <a:pt x="154" y="1690"/>
                  </a:lnTo>
                  <a:lnTo>
                    <a:pt x="183" y="1713"/>
                  </a:lnTo>
                  <a:lnTo>
                    <a:pt x="217" y="1735"/>
                  </a:lnTo>
                  <a:lnTo>
                    <a:pt x="258" y="1754"/>
                  </a:lnTo>
                  <a:lnTo>
                    <a:pt x="303" y="1771"/>
                  </a:lnTo>
                  <a:lnTo>
                    <a:pt x="353" y="1785"/>
                  </a:lnTo>
                  <a:lnTo>
                    <a:pt x="407" y="1795"/>
                  </a:lnTo>
                  <a:lnTo>
                    <a:pt x="466" y="1802"/>
                  </a:lnTo>
                  <a:lnTo>
                    <a:pt x="528" y="1804"/>
                  </a:lnTo>
                  <a:lnTo>
                    <a:pt x="578" y="1803"/>
                  </a:lnTo>
                  <a:lnTo>
                    <a:pt x="628" y="1797"/>
                  </a:lnTo>
                  <a:lnTo>
                    <a:pt x="644" y="1798"/>
                  </a:lnTo>
                  <a:lnTo>
                    <a:pt x="659" y="1804"/>
                  </a:lnTo>
                  <a:lnTo>
                    <a:pt x="670" y="1813"/>
                  </a:lnTo>
                  <a:lnTo>
                    <a:pt x="679" y="1825"/>
                  </a:lnTo>
                  <a:lnTo>
                    <a:pt x="683" y="1841"/>
                  </a:lnTo>
                  <a:lnTo>
                    <a:pt x="683" y="1856"/>
                  </a:lnTo>
                  <a:lnTo>
                    <a:pt x="677" y="1871"/>
                  </a:lnTo>
                  <a:lnTo>
                    <a:pt x="668" y="1883"/>
                  </a:lnTo>
                  <a:lnTo>
                    <a:pt x="656" y="1891"/>
                  </a:lnTo>
                  <a:lnTo>
                    <a:pt x="640" y="1896"/>
                  </a:lnTo>
                  <a:lnTo>
                    <a:pt x="584" y="1901"/>
                  </a:lnTo>
                  <a:lnTo>
                    <a:pt x="528" y="1904"/>
                  </a:lnTo>
                  <a:lnTo>
                    <a:pt x="469" y="1901"/>
                  </a:lnTo>
                  <a:lnTo>
                    <a:pt x="413" y="1896"/>
                  </a:lnTo>
                  <a:lnTo>
                    <a:pt x="359" y="1887"/>
                  </a:lnTo>
                  <a:lnTo>
                    <a:pt x="307" y="1876"/>
                  </a:lnTo>
                  <a:lnTo>
                    <a:pt x="259" y="1860"/>
                  </a:lnTo>
                  <a:lnTo>
                    <a:pt x="213" y="1843"/>
                  </a:lnTo>
                  <a:lnTo>
                    <a:pt x="172" y="1822"/>
                  </a:lnTo>
                  <a:lnTo>
                    <a:pt x="134" y="1799"/>
                  </a:lnTo>
                  <a:lnTo>
                    <a:pt x="100" y="1775"/>
                  </a:lnTo>
                  <a:lnTo>
                    <a:pt x="100" y="1801"/>
                  </a:lnTo>
                  <a:lnTo>
                    <a:pt x="103" y="1826"/>
                  </a:lnTo>
                  <a:lnTo>
                    <a:pt x="113" y="1852"/>
                  </a:lnTo>
                  <a:lnTo>
                    <a:pt x="131" y="1878"/>
                  </a:lnTo>
                  <a:lnTo>
                    <a:pt x="154" y="1902"/>
                  </a:lnTo>
                  <a:lnTo>
                    <a:pt x="183" y="1926"/>
                  </a:lnTo>
                  <a:lnTo>
                    <a:pt x="217" y="1947"/>
                  </a:lnTo>
                  <a:lnTo>
                    <a:pt x="258" y="1966"/>
                  </a:lnTo>
                  <a:lnTo>
                    <a:pt x="303" y="1983"/>
                  </a:lnTo>
                  <a:lnTo>
                    <a:pt x="353" y="1997"/>
                  </a:lnTo>
                  <a:lnTo>
                    <a:pt x="407" y="2008"/>
                  </a:lnTo>
                  <a:lnTo>
                    <a:pt x="466" y="2014"/>
                  </a:lnTo>
                  <a:lnTo>
                    <a:pt x="528" y="2016"/>
                  </a:lnTo>
                  <a:lnTo>
                    <a:pt x="578" y="2015"/>
                  </a:lnTo>
                  <a:lnTo>
                    <a:pt x="628" y="2010"/>
                  </a:lnTo>
                  <a:lnTo>
                    <a:pt x="644" y="2011"/>
                  </a:lnTo>
                  <a:lnTo>
                    <a:pt x="659" y="2016"/>
                  </a:lnTo>
                  <a:lnTo>
                    <a:pt x="670" y="2025"/>
                  </a:lnTo>
                  <a:lnTo>
                    <a:pt x="679" y="2037"/>
                  </a:lnTo>
                  <a:lnTo>
                    <a:pt x="683" y="2053"/>
                  </a:lnTo>
                  <a:lnTo>
                    <a:pt x="683" y="2068"/>
                  </a:lnTo>
                  <a:lnTo>
                    <a:pt x="677" y="2083"/>
                  </a:lnTo>
                  <a:lnTo>
                    <a:pt x="668" y="2095"/>
                  </a:lnTo>
                  <a:lnTo>
                    <a:pt x="656" y="2104"/>
                  </a:lnTo>
                  <a:lnTo>
                    <a:pt x="640" y="2108"/>
                  </a:lnTo>
                  <a:lnTo>
                    <a:pt x="584" y="2114"/>
                  </a:lnTo>
                  <a:lnTo>
                    <a:pt x="528" y="2116"/>
                  </a:lnTo>
                  <a:lnTo>
                    <a:pt x="469" y="2114"/>
                  </a:lnTo>
                  <a:lnTo>
                    <a:pt x="413" y="2108"/>
                  </a:lnTo>
                  <a:lnTo>
                    <a:pt x="359" y="2099"/>
                  </a:lnTo>
                  <a:lnTo>
                    <a:pt x="307" y="2088"/>
                  </a:lnTo>
                  <a:lnTo>
                    <a:pt x="259" y="2072"/>
                  </a:lnTo>
                  <a:lnTo>
                    <a:pt x="213" y="2055"/>
                  </a:lnTo>
                  <a:lnTo>
                    <a:pt x="172" y="2034"/>
                  </a:lnTo>
                  <a:lnTo>
                    <a:pt x="134" y="2012"/>
                  </a:lnTo>
                  <a:lnTo>
                    <a:pt x="100" y="1987"/>
                  </a:lnTo>
                  <a:lnTo>
                    <a:pt x="100" y="2013"/>
                  </a:lnTo>
                  <a:lnTo>
                    <a:pt x="103" y="2038"/>
                  </a:lnTo>
                  <a:lnTo>
                    <a:pt x="113" y="2064"/>
                  </a:lnTo>
                  <a:lnTo>
                    <a:pt x="131" y="2090"/>
                  </a:lnTo>
                  <a:lnTo>
                    <a:pt x="154" y="2115"/>
                  </a:lnTo>
                  <a:lnTo>
                    <a:pt x="183" y="2138"/>
                  </a:lnTo>
                  <a:lnTo>
                    <a:pt x="217" y="2159"/>
                  </a:lnTo>
                  <a:lnTo>
                    <a:pt x="258" y="2179"/>
                  </a:lnTo>
                  <a:lnTo>
                    <a:pt x="303" y="2195"/>
                  </a:lnTo>
                  <a:lnTo>
                    <a:pt x="353" y="2209"/>
                  </a:lnTo>
                  <a:lnTo>
                    <a:pt x="407" y="2220"/>
                  </a:lnTo>
                  <a:lnTo>
                    <a:pt x="466" y="2226"/>
                  </a:lnTo>
                  <a:lnTo>
                    <a:pt x="528" y="2228"/>
                  </a:lnTo>
                  <a:lnTo>
                    <a:pt x="578" y="2227"/>
                  </a:lnTo>
                  <a:lnTo>
                    <a:pt x="628" y="2222"/>
                  </a:lnTo>
                  <a:lnTo>
                    <a:pt x="644" y="2223"/>
                  </a:lnTo>
                  <a:lnTo>
                    <a:pt x="659" y="2228"/>
                  </a:lnTo>
                  <a:lnTo>
                    <a:pt x="670" y="2237"/>
                  </a:lnTo>
                  <a:lnTo>
                    <a:pt x="679" y="2250"/>
                  </a:lnTo>
                  <a:lnTo>
                    <a:pt x="683" y="2265"/>
                  </a:lnTo>
                  <a:lnTo>
                    <a:pt x="683" y="2280"/>
                  </a:lnTo>
                  <a:lnTo>
                    <a:pt x="677" y="2295"/>
                  </a:lnTo>
                  <a:lnTo>
                    <a:pt x="668" y="2307"/>
                  </a:lnTo>
                  <a:lnTo>
                    <a:pt x="656" y="2317"/>
                  </a:lnTo>
                  <a:lnTo>
                    <a:pt x="640" y="2321"/>
                  </a:lnTo>
                  <a:lnTo>
                    <a:pt x="584" y="2326"/>
                  </a:lnTo>
                  <a:lnTo>
                    <a:pt x="528" y="2328"/>
                  </a:lnTo>
                  <a:lnTo>
                    <a:pt x="469" y="2326"/>
                  </a:lnTo>
                  <a:lnTo>
                    <a:pt x="413" y="2321"/>
                  </a:lnTo>
                  <a:lnTo>
                    <a:pt x="359" y="2311"/>
                  </a:lnTo>
                  <a:lnTo>
                    <a:pt x="307" y="2300"/>
                  </a:lnTo>
                  <a:lnTo>
                    <a:pt x="259" y="2285"/>
                  </a:lnTo>
                  <a:lnTo>
                    <a:pt x="213" y="2267"/>
                  </a:lnTo>
                  <a:lnTo>
                    <a:pt x="172" y="2246"/>
                  </a:lnTo>
                  <a:lnTo>
                    <a:pt x="134" y="2224"/>
                  </a:lnTo>
                  <a:lnTo>
                    <a:pt x="100" y="2199"/>
                  </a:lnTo>
                  <a:lnTo>
                    <a:pt x="100" y="2225"/>
                  </a:lnTo>
                  <a:lnTo>
                    <a:pt x="103" y="2251"/>
                  </a:lnTo>
                  <a:lnTo>
                    <a:pt x="113" y="2276"/>
                  </a:lnTo>
                  <a:lnTo>
                    <a:pt x="131" y="2302"/>
                  </a:lnTo>
                  <a:lnTo>
                    <a:pt x="154" y="2327"/>
                  </a:lnTo>
                  <a:lnTo>
                    <a:pt x="183" y="2351"/>
                  </a:lnTo>
                  <a:lnTo>
                    <a:pt x="217" y="2371"/>
                  </a:lnTo>
                  <a:lnTo>
                    <a:pt x="258" y="2391"/>
                  </a:lnTo>
                  <a:lnTo>
                    <a:pt x="303" y="2407"/>
                  </a:lnTo>
                  <a:lnTo>
                    <a:pt x="353" y="2422"/>
                  </a:lnTo>
                  <a:lnTo>
                    <a:pt x="407" y="2432"/>
                  </a:lnTo>
                  <a:lnTo>
                    <a:pt x="466" y="2438"/>
                  </a:lnTo>
                  <a:lnTo>
                    <a:pt x="528" y="2440"/>
                  </a:lnTo>
                  <a:lnTo>
                    <a:pt x="578" y="2439"/>
                  </a:lnTo>
                  <a:lnTo>
                    <a:pt x="628" y="2434"/>
                  </a:lnTo>
                  <a:lnTo>
                    <a:pt x="644" y="2435"/>
                  </a:lnTo>
                  <a:lnTo>
                    <a:pt x="659" y="2440"/>
                  </a:lnTo>
                  <a:lnTo>
                    <a:pt x="670" y="2449"/>
                  </a:lnTo>
                  <a:lnTo>
                    <a:pt x="679" y="2462"/>
                  </a:lnTo>
                  <a:lnTo>
                    <a:pt x="683" y="2477"/>
                  </a:lnTo>
                  <a:lnTo>
                    <a:pt x="683" y="2493"/>
                  </a:lnTo>
                  <a:lnTo>
                    <a:pt x="677" y="2508"/>
                  </a:lnTo>
                  <a:lnTo>
                    <a:pt x="668" y="2519"/>
                  </a:lnTo>
                  <a:lnTo>
                    <a:pt x="656" y="2529"/>
                  </a:lnTo>
                  <a:lnTo>
                    <a:pt x="640" y="2533"/>
                  </a:lnTo>
                  <a:lnTo>
                    <a:pt x="584" y="2538"/>
                  </a:lnTo>
                  <a:lnTo>
                    <a:pt x="528" y="2540"/>
                  </a:lnTo>
                  <a:lnTo>
                    <a:pt x="469" y="2538"/>
                  </a:lnTo>
                  <a:lnTo>
                    <a:pt x="413" y="2533"/>
                  </a:lnTo>
                  <a:lnTo>
                    <a:pt x="359" y="2524"/>
                  </a:lnTo>
                  <a:lnTo>
                    <a:pt x="307" y="2512"/>
                  </a:lnTo>
                  <a:lnTo>
                    <a:pt x="259" y="2497"/>
                  </a:lnTo>
                  <a:lnTo>
                    <a:pt x="213" y="2479"/>
                  </a:lnTo>
                  <a:lnTo>
                    <a:pt x="172" y="2459"/>
                  </a:lnTo>
                  <a:lnTo>
                    <a:pt x="134" y="2436"/>
                  </a:lnTo>
                  <a:lnTo>
                    <a:pt x="100" y="2411"/>
                  </a:lnTo>
                  <a:lnTo>
                    <a:pt x="100" y="2437"/>
                  </a:lnTo>
                  <a:lnTo>
                    <a:pt x="103" y="2463"/>
                  </a:lnTo>
                  <a:lnTo>
                    <a:pt x="113" y="2490"/>
                  </a:lnTo>
                  <a:lnTo>
                    <a:pt x="131" y="2514"/>
                  </a:lnTo>
                  <a:lnTo>
                    <a:pt x="154" y="2539"/>
                  </a:lnTo>
                  <a:lnTo>
                    <a:pt x="183" y="2563"/>
                  </a:lnTo>
                  <a:lnTo>
                    <a:pt x="217" y="2583"/>
                  </a:lnTo>
                  <a:lnTo>
                    <a:pt x="258" y="2603"/>
                  </a:lnTo>
                  <a:lnTo>
                    <a:pt x="303" y="2619"/>
                  </a:lnTo>
                  <a:lnTo>
                    <a:pt x="353" y="2634"/>
                  </a:lnTo>
                  <a:lnTo>
                    <a:pt x="407" y="2644"/>
                  </a:lnTo>
                  <a:lnTo>
                    <a:pt x="466" y="2650"/>
                  </a:lnTo>
                  <a:lnTo>
                    <a:pt x="528" y="2652"/>
                  </a:lnTo>
                  <a:lnTo>
                    <a:pt x="578" y="2651"/>
                  </a:lnTo>
                  <a:lnTo>
                    <a:pt x="628" y="2646"/>
                  </a:lnTo>
                  <a:lnTo>
                    <a:pt x="644" y="2647"/>
                  </a:lnTo>
                  <a:lnTo>
                    <a:pt x="659" y="2652"/>
                  </a:lnTo>
                  <a:lnTo>
                    <a:pt x="670" y="2662"/>
                  </a:lnTo>
                  <a:lnTo>
                    <a:pt x="679" y="2674"/>
                  </a:lnTo>
                  <a:lnTo>
                    <a:pt x="683" y="2689"/>
                  </a:lnTo>
                  <a:lnTo>
                    <a:pt x="683" y="2706"/>
                  </a:lnTo>
                  <a:lnTo>
                    <a:pt x="677" y="2720"/>
                  </a:lnTo>
                  <a:lnTo>
                    <a:pt x="668" y="2732"/>
                  </a:lnTo>
                  <a:lnTo>
                    <a:pt x="656" y="2741"/>
                  </a:lnTo>
                  <a:lnTo>
                    <a:pt x="640" y="2745"/>
                  </a:lnTo>
                  <a:lnTo>
                    <a:pt x="584" y="2750"/>
                  </a:lnTo>
                  <a:lnTo>
                    <a:pt x="528" y="2752"/>
                  </a:lnTo>
                  <a:lnTo>
                    <a:pt x="469" y="2750"/>
                  </a:lnTo>
                  <a:lnTo>
                    <a:pt x="413" y="2745"/>
                  </a:lnTo>
                  <a:lnTo>
                    <a:pt x="359" y="2736"/>
                  </a:lnTo>
                  <a:lnTo>
                    <a:pt x="307" y="2724"/>
                  </a:lnTo>
                  <a:lnTo>
                    <a:pt x="259" y="2709"/>
                  </a:lnTo>
                  <a:lnTo>
                    <a:pt x="213" y="2691"/>
                  </a:lnTo>
                  <a:lnTo>
                    <a:pt x="172" y="2671"/>
                  </a:lnTo>
                  <a:lnTo>
                    <a:pt x="134" y="2648"/>
                  </a:lnTo>
                  <a:lnTo>
                    <a:pt x="100" y="2623"/>
                  </a:lnTo>
                  <a:lnTo>
                    <a:pt x="100" y="2649"/>
                  </a:lnTo>
                  <a:lnTo>
                    <a:pt x="103" y="2675"/>
                  </a:lnTo>
                  <a:lnTo>
                    <a:pt x="113" y="2702"/>
                  </a:lnTo>
                  <a:lnTo>
                    <a:pt x="131" y="2726"/>
                  </a:lnTo>
                  <a:lnTo>
                    <a:pt x="154" y="2751"/>
                  </a:lnTo>
                  <a:lnTo>
                    <a:pt x="183" y="2775"/>
                  </a:lnTo>
                  <a:lnTo>
                    <a:pt x="217" y="2797"/>
                  </a:lnTo>
                  <a:lnTo>
                    <a:pt x="258" y="2815"/>
                  </a:lnTo>
                  <a:lnTo>
                    <a:pt x="303" y="2832"/>
                  </a:lnTo>
                  <a:lnTo>
                    <a:pt x="353" y="2846"/>
                  </a:lnTo>
                  <a:lnTo>
                    <a:pt x="407" y="2856"/>
                  </a:lnTo>
                  <a:lnTo>
                    <a:pt x="466" y="2862"/>
                  </a:lnTo>
                  <a:lnTo>
                    <a:pt x="528" y="2864"/>
                  </a:lnTo>
                  <a:lnTo>
                    <a:pt x="578" y="2863"/>
                  </a:lnTo>
                  <a:lnTo>
                    <a:pt x="628" y="2858"/>
                  </a:lnTo>
                  <a:lnTo>
                    <a:pt x="644" y="2859"/>
                  </a:lnTo>
                  <a:lnTo>
                    <a:pt x="659" y="2864"/>
                  </a:lnTo>
                  <a:lnTo>
                    <a:pt x="670" y="2874"/>
                  </a:lnTo>
                  <a:lnTo>
                    <a:pt x="679" y="2886"/>
                  </a:lnTo>
                  <a:lnTo>
                    <a:pt x="683" y="2902"/>
                  </a:lnTo>
                  <a:lnTo>
                    <a:pt x="683" y="2918"/>
                  </a:lnTo>
                  <a:lnTo>
                    <a:pt x="677" y="2932"/>
                  </a:lnTo>
                  <a:lnTo>
                    <a:pt x="668" y="2944"/>
                  </a:lnTo>
                  <a:lnTo>
                    <a:pt x="656" y="2953"/>
                  </a:lnTo>
                  <a:lnTo>
                    <a:pt x="640" y="2957"/>
                  </a:lnTo>
                  <a:lnTo>
                    <a:pt x="584" y="2962"/>
                  </a:lnTo>
                  <a:lnTo>
                    <a:pt x="528" y="2964"/>
                  </a:lnTo>
                  <a:lnTo>
                    <a:pt x="469" y="2962"/>
                  </a:lnTo>
                  <a:lnTo>
                    <a:pt x="413" y="2957"/>
                  </a:lnTo>
                  <a:lnTo>
                    <a:pt x="359" y="2948"/>
                  </a:lnTo>
                  <a:lnTo>
                    <a:pt x="307" y="2937"/>
                  </a:lnTo>
                  <a:lnTo>
                    <a:pt x="259" y="2921"/>
                  </a:lnTo>
                  <a:lnTo>
                    <a:pt x="213" y="2904"/>
                  </a:lnTo>
                  <a:lnTo>
                    <a:pt x="172" y="2883"/>
                  </a:lnTo>
                  <a:lnTo>
                    <a:pt x="134" y="2860"/>
                  </a:lnTo>
                  <a:lnTo>
                    <a:pt x="100" y="2836"/>
                  </a:lnTo>
                  <a:lnTo>
                    <a:pt x="100" y="2861"/>
                  </a:lnTo>
                  <a:lnTo>
                    <a:pt x="103" y="2887"/>
                  </a:lnTo>
                  <a:lnTo>
                    <a:pt x="113" y="2914"/>
                  </a:lnTo>
                  <a:lnTo>
                    <a:pt x="131" y="2939"/>
                  </a:lnTo>
                  <a:lnTo>
                    <a:pt x="154" y="2963"/>
                  </a:lnTo>
                  <a:lnTo>
                    <a:pt x="183" y="2987"/>
                  </a:lnTo>
                  <a:lnTo>
                    <a:pt x="217" y="3009"/>
                  </a:lnTo>
                  <a:lnTo>
                    <a:pt x="258" y="3027"/>
                  </a:lnTo>
                  <a:lnTo>
                    <a:pt x="303" y="3045"/>
                  </a:lnTo>
                  <a:lnTo>
                    <a:pt x="353" y="3058"/>
                  </a:lnTo>
                  <a:lnTo>
                    <a:pt x="407" y="3068"/>
                  </a:lnTo>
                  <a:lnTo>
                    <a:pt x="466" y="3075"/>
                  </a:lnTo>
                  <a:lnTo>
                    <a:pt x="528" y="3077"/>
                  </a:lnTo>
                  <a:lnTo>
                    <a:pt x="578" y="3076"/>
                  </a:lnTo>
                  <a:lnTo>
                    <a:pt x="628" y="3070"/>
                  </a:lnTo>
                  <a:lnTo>
                    <a:pt x="644" y="3072"/>
                  </a:lnTo>
                  <a:lnTo>
                    <a:pt x="659" y="3077"/>
                  </a:lnTo>
                  <a:lnTo>
                    <a:pt x="670" y="3086"/>
                  </a:lnTo>
                  <a:lnTo>
                    <a:pt x="679" y="3098"/>
                  </a:lnTo>
                  <a:lnTo>
                    <a:pt x="683" y="3114"/>
                  </a:lnTo>
                  <a:lnTo>
                    <a:pt x="683" y="3130"/>
                  </a:lnTo>
                  <a:lnTo>
                    <a:pt x="677" y="3145"/>
                  </a:lnTo>
                  <a:lnTo>
                    <a:pt x="668" y="3156"/>
                  </a:lnTo>
                  <a:lnTo>
                    <a:pt x="656" y="3165"/>
                  </a:lnTo>
                  <a:lnTo>
                    <a:pt x="640" y="3169"/>
                  </a:lnTo>
                  <a:lnTo>
                    <a:pt x="584" y="3175"/>
                  </a:lnTo>
                  <a:lnTo>
                    <a:pt x="528" y="3177"/>
                  </a:lnTo>
                  <a:lnTo>
                    <a:pt x="469" y="3175"/>
                  </a:lnTo>
                  <a:lnTo>
                    <a:pt x="413" y="3169"/>
                  </a:lnTo>
                  <a:lnTo>
                    <a:pt x="359" y="3160"/>
                  </a:lnTo>
                  <a:lnTo>
                    <a:pt x="307" y="3149"/>
                  </a:lnTo>
                  <a:lnTo>
                    <a:pt x="259" y="3133"/>
                  </a:lnTo>
                  <a:lnTo>
                    <a:pt x="213" y="3116"/>
                  </a:lnTo>
                  <a:lnTo>
                    <a:pt x="172" y="3095"/>
                  </a:lnTo>
                  <a:lnTo>
                    <a:pt x="134" y="3073"/>
                  </a:lnTo>
                  <a:lnTo>
                    <a:pt x="100" y="3048"/>
                  </a:lnTo>
                  <a:lnTo>
                    <a:pt x="100" y="3074"/>
                  </a:lnTo>
                  <a:lnTo>
                    <a:pt x="103" y="3099"/>
                  </a:lnTo>
                  <a:lnTo>
                    <a:pt x="113" y="3126"/>
                  </a:lnTo>
                  <a:lnTo>
                    <a:pt x="131" y="3151"/>
                  </a:lnTo>
                  <a:lnTo>
                    <a:pt x="154" y="3176"/>
                  </a:lnTo>
                  <a:lnTo>
                    <a:pt x="183" y="3199"/>
                  </a:lnTo>
                  <a:lnTo>
                    <a:pt x="217" y="3221"/>
                  </a:lnTo>
                  <a:lnTo>
                    <a:pt x="258" y="3239"/>
                  </a:lnTo>
                  <a:lnTo>
                    <a:pt x="303" y="3257"/>
                  </a:lnTo>
                  <a:lnTo>
                    <a:pt x="353" y="3270"/>
                  </a:lnTo>
                  <a:lnTo>
                    <a:pt x="407" y="3281"/>
                  </a:lnTo>
                  <a:lnTo>
                    <a:pt x="466" y="3287"/>
                  </a:lnTo>
                  <a:lnTo>
                    <a:pt x="528" y="3289"/>
                  </a:lnTo>
                  <a:lnTo>
                    <a:pt x="591" y="3287"/>
                  </a:lnTo>
                  <a:lnTo>
                    <a:pt x="648" y="3281"/>
                  </a:lnTo>
                  <a:lnTo>
                    <a:pt x="703" y="3270"/>
                  </a:lnTo>
                  <a:lnTo>
                    <a:pt x="753" y="3257"/>
                  </a:lnTo>
                  <a:lnTo>
                    <a:pt x="798" y="3239"/>
                  </a:lnTo>
                  <a:lnTo>
                    <a:pt x="838" y="3221"/>
                  </a:lnTo>
                  <a:lnTo>
                    <a:pt x="873" y="3199"/>
                  </a:lnTo>
                  <a:lnTo>
                    <a:pt x="902" y="3176"/>
                  </a:lnTo>
                  <a:lnTo>
                    <a:pt x="926" y="3151"/>
                  </a:lnTo>
                  <a:lnTo>
                    <a:pt x="942" y="3126"/>
                  </a:lnTo>
                  <a:lnTo>
                    <a:pt x="953" y="3099"/>
                  </a:lnTo>
                  <a:lnTo>
                    <a:pt x="956" y="3074"/>
                  </a:lnTo>
                  <a:lnTo>
                    <a:pt x="956" y="3048"/>
                  </a:lnTo>
                  <a:lnTo>
                    <a:pt x="930" y="3067"/>
                  </a:lnTo>
                  <a:lnTo>
                    <a:pt x="901" y="3087"/>
                  </a:lnTo>
                  <a:lnTo>
                    <a:pt x="869" y="3103"/>
                  </a:lnTo>
                  <a:lnTo>
                    <a:pt x="858" y="3108"/>
                  </a:lnTo>
                  <a:lnTo>
                    <a:pt x="846" y="3109"/>
                  </a:lnTo>
                  <a:lnTo>
                    <a:pt x="833" y="3108"/>
                  </a:lnTo>
                  <a:lnTo>
                    <a:pt x="821" y="3101"/>
                  </a:lnTo>
                  <a:lnTo>
                    <a:pt x="810" y="3093"/>
                  </a:lnTo>
                  <a:lnTo>
                    <a:pt x="802" y="3082"/>
                  </a:lnTo>
                  <a:lnTo>
                    <a:pt x="797" y="3066"/>
                  </a:lnTo>
                  <a:lnTo>
                    <a:pt x="798" y="3051"/>
                  </a:lnTo>
                  <a:lnTo>
                    <a:pt x="802" y="3037"/>
                  </a:lnTo>
                  <a:lnTo>
                    <a:pt x="811" y="3024"/>
                  </a:lnTo>
                  <a:lnTo>
                    <a:pt x="825" y="3015"/>
                  </a:lnTo>
                  <a:lnTo>
                    <a:pt x="858" y="2996"/>
                  </a:lnTo>
                  <a:lnTo>
                    <a:pt x="888" y="2976"/>
                  </a:lnTo>
                  <a:lnTo>
                    <a:pt x="911" y="2954"/>
                  </a:lnTo>
                  <a:lnTo>
                    <a:pt x="931" y="2932"/>
                  </a:lnTo>
                  <a:lnTo>
                    <a:pt x="944" y="2909"/>
                  </a:lnTo>
                  <a:lnTo>
                    <a:pt x="954" y="2885"/>
                  </a:lnTo>
                  <a:lnTo>
                    <a:pt x="956" y="2861"/>
                  </a:lnTo>
                  <a:lnTo>
                    <a:pt x="956" y="2836"/>
                  </a:lnTo>
                  <a:lnTo>
                    <a:pt x="930" y="2855"/>
                  </a:lnTo>
                  <a:lnTo>
                    <a:pt x="901" y="2875"/>
                  </a:lnTo>
                  <a:lnTo>
                    <a:pt x="869" y="2891"/>
                  </a:lnTo>
                  <a:lnTo>
                    <a:pt x="858" y="2895"/>
                  </a:lnTo>
                  <a:lnTo>
                    <a:pt x="846" y="2896"/>
                  </a:lnTo>
                  <a:lnTo>
                    <a:pt x="833" y="2895"/>
                  </a:lnTo>
                  <a:lnTo>
                    <a:pt x="821" y="2889"/>
                  </a:lnTo>
                  <a:lnTo>
                    <a:pt x="810" y="2881"/>
                  </a:lnTo>
                  <a:lnTo>
                    <a:pt x="802" y="2870"/>
                  </a:lnTo>
                  <a:lnTo>
                    <a:pt x="797" y="2854"/>
                  </a:lnTo>
                  <a:lnTo>
                    <a:pt x="798" y="2839"/>
                  </a:lnTo>
                  <a:lnTo>
                    <a:pt x="802" y="2824"/>
                  </a:lnTo>
                  <a:lnTo>
                    <a:pt x="811" y="2812"/>
                  </a:lnTo>
                  <a:lnTo>
                    <a:pt x="825" y="2803"/>
                  </a:lnTo>
                  <a:lnTo>
                    <a:pt x="858" y="2784"/>
                  </a:lnTo>
                  <a:lnTo>
                    <a:pt x="888" y="2764"/>
                  </a:lnTo>
                  <a:lnTo>
                    <a:pt x="911" y="2742"/>
                  </a:lnTo>
                  <a:lnTo>
                    <a:pt x="931" y="2720"/>
                  </a:lnTo>
                  <a:lnTo>
                    <a:pt x="944" y="2697"/>
                  </a:lnTo>
                  <a:lnTo>
                    <a:pt x="954" y="2673"/>
                  </a:lnTo>
                  <a:lnTo>
                    <a:pt x="956" y="2649"/>
                  </a:lnTo>
                  <a:lnTo>
                    <a:pt x="956" y="2623"/>
                  </a:lnTo>
                  <a:lnTo>
                    <a:pt x="930" y="2643"/>
                  </a:lnTo>
                  <a:lnTo>
                    <a:pt x="901" y="2662"/>
                  </a:lnTo>
                  <a:lnTo>
                    <a:pt x="869" y="2679"/>
                  </a:lnTo>
                  <a:lnTo>
                    <a:pt x="858" y="2683"/>
                  </a:lnTo>
                  <a:lnTo>
                    <a:pt x="846" y="2684"/>
                  </a:lnTo>
                  <a:lnTo>
                    <a:pt x="833" y="2682"/>
                  </a:lnTo>
                  <a:lnTo>
                    <a:pt x="821" y="2677"/>
                  </a:lnTo>
                  <a:lnTo>
                    <a:pt x="810" y="2669"/>
                  </a:lnTo>
                  <a:lnTo>
                    <a:pt x="802" y="2656"/>
                  </a:lnTo>
                  <a:lnTo>
                    <a:pt x="797" y="2642"/>
                  </a:lnTo>
                  <a:lnTo>
                    <a:pt x="798" y="2627"/>
                  </a:lnTo>
                  <a:lnTo>
                    <a:pt x="802" y="2612"/>
                  </a:lnTo>
                  <a:lnTo>
                    <a:pt x="811" y="2600"/>
                  </a:lnTo>
                  <a:lnTo>
                    <a:pt x="825" y="2591"/>
                  </a:lnTo>
                  <a:lnTo>
                    <a:pt x="858" y="2572"/>
                  </a:lnTo>
                  <a:lnTo>
                    <a:pt x="888" y="2551"/>
                  </a:lnTo>
                  <a:lnTo>
                    <a:pt x="911" y="2530"/>
                  </a:lnTo>
                  <a:lnTo>
                    <a:pt x="931" y="2508"/>
                  </a:lnTo>
                  <a:lnTo>
                    <a:pt x="944" y="2484"/>
                  </a:lnTo>
                  <a:lnTo>
                    <a:pt x="954" y="2461"/>
                  </a:lnTo>
                  <a:lnTo>
                    <a:pt x="956" y="2437"/>
                  </a:lnTo>
                  <a:lnTo>
                    <a:pt x="956" y="2411"/>
                  </a:lnTo>
                  <a:lnTo>
                    <a:pt x="930" y="2431"/>
                  </a:lnTo>
                  <a:lnTo>
                    <a:pt x="901" y="2449"/>
                  </a:lnTo>
                  <a:lnTo>
                    <a:pt x="869" y="2467"/>
                  </a:lnTo>
                  <a:lnTo>
                    <a:pt x="858" y="2471"/>
                  </a:lnTo>
                  <a:lnTo>
                    <a:pt x="846" y="2472"/>
                  </a:lnTo>
                  <a:lnTo>
                    <a:pt x="833" y="2470"/>
                  </a:lnTo>
                  <a:lnTo>
                    <a:pt x="821" y="2465"/>
                  </a:lnTo>
                  <a:lnTo>
                    <a:pt x="810" y="2457"/>
                  </a:lnTo>
                  <a:lnTo>
                    <a:pt x="802" y="2444"/>
                  </a:lnTo>
                  <a:lnTo>
                    <a:pt x="797" y="2430"/>
                  </a:lnTo>
                  <a:lnTo>
                    <a:pt x="798" y="2414"/>
                  </a:lnTo>
                  <a:lnTo>
                    <a:pt x="802" y="2400"/>
                  </a:lnTo>
                  <a:lnTo>
                    <a:pt x="811" y="2388"/>
                  </a:lnTo>
                  <a:lnTo>
                    <a:pt x="825" y="2378"/>
                  </a:lnTo>
                  <a:lnTo>
                    <a:pt x="858" y="2360"/>
                  </a:lnTo>
                  <a:lnTo>
                    <a:pt x="888" y="2339"/>
                  </a:lnTo>
                  <a:lnTo>
                    <a:pt x="911" y="2318"/>
                  </a:lnTo>
                  <a:lnTo>
                    <a:pt x="931" y="2295"/>
                  </a:lnTo>
                  <a:lnTo>
                    <a:pt x="944" y="2272"/>
                  </a:lnTo>
                  <a:lnTo>
                    <a:pt x="954" y="2249"/>
                  </a:lnTo>
                  <a:lnTo>
                    <a:pt x="956" y="2225"/>
                  </a:lnTo>
                  <a:lnTo>
                    <a:pt x="956" y="2199"/>
                  </a:lnTo>
                  <a:lnTo>
                    <a:pt x="930" y="2219"/>
                  </a:lnTo>
                  <a:lnTo>
                    <a:pt x="901" y="2237"/>
                  </a:lnTo>
                  <a:lnTo>
                    <a:pt x="869" y="2255"/>
                  </a:lnTo>
                  <a:lnTo>
                    <a:pt x="858" y="2259"/>
                  </a:lnTo>
                  <a:lnTo>
                    <a:pt x="846" y="2260"/>
                  </a:lnTo>
                  <a:lnTo>
                    <a:pt x="833" y="2258"/>
                  </a:lnTo>
                  <a:lnTo>
                    <a:pt x="821" y="2253"/>
                  </a:lnTo>
                  <a:lnTo>
                    <a:pt x="810" y="2244"/>
                  </a:lnTo>
                  <a:lnTo>
                    <a:pt x="802" y="2232"/>
                  </a:lnTo>
                  <a:lnTo>
                    <a:pt x="797" y="2218"/>
                  </a:lnTo>
                  <a:lnTo>
                    <a:pt x="798" y="2202"/>
                  </a:lnTo>
                  <a:lnTo>
                    <a:pt x="802" y="2188"/>
                  </a:lnTo>
                  <a:lnTo>
                    <a:pt x="811" y="2175"/>
                  </a:lnTo>
                  <a:lnTo>
                    <a:pt x="825" y="2166"/>
                  </a:lnTo>
                  <a:lnTo>
                    <a:pt x="858" y="2147"/>
                  </a:lnTo>
                  <a:lnTo>
                    <a:pt x="888" y="2127"/>
                  </a:lnTo>
                  <a:lnTo>
                    <a:pt x="911" y="2105"/>
                  </a:lnTo>
                  <a:lnTo>
                    <a:pt x="931" y="2083"/>
                  </a:lnTo>
                  <a:lnTo>
                    <a:pt x="944" y="2060"/>
                  </a:lnTo>
                  <a:lnTo>
                    <a:pt x="954" y="2036"/>
                  </a:lnTo>
                  <a:lnTo>
                    <a:pt x="956" y="2013"/>
                  </a:lnTo>
                  <a:lnTo>
                    <a:pt x="956" y="1987"/>
                  </a:lnTo>
                  <a:lnTo>
                    <a:pt x="930" y="2007"/>
                  </a:lnTo>
                  <a:lnTo>
                    <a:pt x="901" y="2025"/>
                  </a:lnTo>
                  <a:lnTo>
                    <a:pt x="869" y="2043"/>
                  </a:lnTo>
                  <a:lnTo>
                    <a:pt x="858" y="2047"/>
                  </a:lnTo>
                  <a:lnTo>
                    <a:pt x="846" y="2048"/>
                  </a:lnTo>
                  <a:lnTo>
                    <a:pt x="833" y="2046"/>
                  </a:lnTo>
                  <a:lnTo>
                    <a:pt x="821" y="2040"/>
                  </a:lnTo>
                  <a:lnTo>
                    <a:pt x="810" y="2032"/>
                  </a:lnTo>
                  <a:lnTo>
                    <a:pt x="802" y="2020"/>
                  </a:lnTo>
                  <a:lnTo>
                    <a:pt x="797" y="2005"/>
                  </a:lnTo>
                  <a:lnTo>
                    <a:pt x="798" y="1990"/>
                  </a:lnTo>
                  <a:lnTo>
                    <a:pt x="802" y="1976"/>
                  </a:lnTo>
                  <a:lnTo>
                    <a:pt x="811" y="1963"/>
                  </a:lnTo>
                  <a:lnTo>
                    <a:pt x="825" y="1954"/>
                  </a:lnTo>
                  <a:lnTo>
                    <a:pt x="858" y="1934"/>
                  </a:lnTo>
                  <a:lnTo>
                    <a:pt x="888" y="1915"/>
                  </a:lnTo>
                  <a:lnTo>
                    <a:pt x="911" y="1893"/>
                  </a:lnTo>
                  <a:lnTo>
                    <a:pt x="931" y="1871"/>
                  </a:lnTo>
                  <a:lnTo>
                    <a:pt x="944" y="1848"/>
                  </a:lnTo>
                  <a:lnTo>
                    <a:pt x="954" y="1824"/>
                  </a:lnTo>
                  <a:lnTo>
                    <a:pt x="956" y="1801"/>
                  </a:lnTo>
                  <a:lnTo>
                    <a:pt x="956" y="1775"/>
                  </a:lnTo>
                  <a:lnTo>
                    <a:pt x="930" y="1794"/>
                  </a:lnTo>
                  <a:lnTo>
                    <a:pt x="901" y="1813"/>
                  </a:lnTo>
                  <a:lnTo>
                    <a:pt x="869" y="1830"/>
                  </a:lnTo>
                  <a:lnTo>
                    <a:pt x="858" y="1834"/>
                  </a:lnTo>
                  <a:lnTo>
                    <a:pt x="846" y="1836"/>
                  </a:lnTo>
                  <a:lnTo>
                    <a:pt x="833" y="1833"/>
                  </a:lnTo>
                  <a:lnTo>
                    <a:pt x="821" y="1828"/>
                  </a:lnTo>
                  <a:lnTo>
                    <a:pt x="810" y="1820"/>
                  </a:lnTo>
                  <a:lnTo>
                    <a:pt x="802" y="1808"/>
                  </a:lnTo>
                  <a:lnTo>
                    <a:pt x="797" y="1792"/>
                  </a:lnTo>
                  <a:lnTo>
                    <a:pt x="798" y="1778"/>
                  </a:lnTo>
                  <a:lnTo>
                    <a:pt x="802" y="1763"/>
                  </a:lnTo>
                  <a:lnTo>
                    <a:pt x="811" y="1750"/>
                  </a:lnTo>
                  <a:lnTo>
                    <a:pt x="825" y="1741"/>
                  </a:lnTo>
                  <a:lnTo>
                    <a:pt x="858" y="1722"/>
                  </a:lnTo>
                  <a:lnTo>
                    <a:pt x="888" y="1703"/>
                  </a:lnTo>
                  <a:lnTo>
                    <a:pt x="911" y="1681"/>
                  </a:lnTo>
                  <a:lnTo>
                    <a:pt x="931" y="1658"/>
                  </a:lnTo>
                  <a:lnTo>
                    <a:pt x="944" y="1636"/>
                  </a:lnTo>
                  <a:lnTo>
                    <a:pt x="954" y="1612"/>
                  </a:lnTo>
                  <a:lnTo>
                    <a:pt x="956" y="1588"/>
                  </a:lnTo>
                  <a:lnTo>
                    <a:pt x="956" y="1563"/>
                  </a:lnTo>
                  <a:lnTo>
                    <a:pt x="930" y="1582"/>
                  </a:lnTo>
                  <a:lnTo>
                    <a:pt x="901" y="1601"/>
                  </a:lnTo>
                  <a:lnTo>
                    <a:pt x="869" y="1618"/>
                  </a:lnTo>
                  <a:lnTo>
                    <a:pt x="858" y="1622"/>
                  </a:lnTo>
                  <a:lnTo>
                    <a:pt x="846" y="1623"/>
                  </a:lnTo>
                  <a:lnTo>
                    <a:pt x="833" y="1621"/>
                  </a:lnTo>
                  <a:lnTo>
                    <a:pt x="821" y="1616"/>
                  </a:lnTo>
                  <a:lnTo>
                    <a:pt x="810" y="1608"/>
                  </a:lnTo>
                  <a:lnTo>
                    <a:pt x="802" y="1596"/>
                  </a:lnTo>
                  <a:lnTo>
                    <a:pt x="797" y="1580"/>
                  </a:lnTo>
                  <a:lnTo>
                    <a:pt x="798" y="1565"/>
                  </a:lnTo>
                  <a:lnTo>
                    <a:pt x="802" y="1550"/>
                  </a:lnTo>
                  <a:lnTo>
                    <a:pt x="811" y="1538"/>
                  </a:lnTo>
                  <a:lnTo>
                    <a:pt x="825" y="1529"/>
                  </a:lnTo>
                  <a:lnTo>
                    <a:pt x="858" y="1510"/>
                  </a:lnTo>
                  <a:lnTo>
                    <a:pt x="888" y="1490"/>
                  </a:lnTo>
                  <a:lnTo>
                    <a:pt x="911" y="1469"/>
                  </a:lnTo>
                  <a:lnTo>
                    <a:pt x="931" y="1446"/>
                  </a:lnTo>
                  <a:lnTo>
                    <a:pt x="944" y="1424"/>
                  </a:lnTo>
                  <a:lnTo>
                    <a:pt x="954" y="1400"/>
                  </a:lnTo>
                  <a:lnTo>
                    <a:pt x="956" y="1376"/>
                  </a:lnTo>
                  <a:lnTo>
                    <a:pt x="956" y="1350"/>
                  </a:lnTo>
                  <a:lnTo>
                    <a:pt x="923" y="1375"/>
                  </a:lnTo>
                  <a:lnTo>
                    <a:pt x="884" y="1398"/>
                  </a:lnTo>
                  <a:lnTo>
                    <a:pt x="842" y="1418"/>
                  </a:lnTo>
                  <a:lnTo>
                    <a:pt x="797" y="1436"/>
                  </a:lnTo>
                  <a:lnTo>
                    <a:pt x="748" y="1450"/>
                  </a:lnTo>
                  <a:lnTo>
                    <a:pt x="697" y="1463"/>
                  </a:lnTo>
                  <a:lnTo>
                    <a:pt x="643" y="1472"/>
                  </a:lnTo>
                  <a:lnTo>
                    <a:pt x="587" y="1477"/>
                  </a:lnTo>
                  <a:lnTo>
                    <a:pt x="528" y="1478"/>
                  </a:lnTo>
                  <a:lnTo>
                    <a:pt x="469" y="1477"/>
                  </a:lnTo>
                  <a:lnTo>
                    <a:pt x="413" y="1472"/>
                  </a:lnTo>
                  <a:lnTo>
                    <a:pt x="359" y="1463"/>
                  </a:lnTo>
                  <a:lnTo>
                    <a:pt x="307" y="1450"/>
                  </a:lnTo>
                  <a:lnTo>
                    <a:pt x="259" y="1436"/>
                  </a:lnTo>
                  <a:lnTo>
                    <a:pt x="213" y="1418"/>
                  </a:lnTo>
                  <a:lnTo>
                    <a:pt x="172" y="1398"/>
                  </a:lnTo>
                  <a:lnTo>
                    <a:pt x="134" y="1375"/>
                  </a:lnTo>
                  <a:lnTo>
                    <a:pt x="100" y="1350"/>
                  </a:lnTo>
                  <a:close/>
                  <a:moveTo>
                    <a:pt x="528" y="948"/>
                  </a:moveTo>
                  <a:lnTo>
                    <a:pt x="466" y="951"/>
                  </a:lnTo>
                  <a:lnTo>
                    <a:pt x="407" y="957"/>
                  </a:lnTo>
                  <a:lnTo>
                    <a:pt x="353" y="967"/>
                  </a:lnTo>
                  <a:lnTo>
                    <a:pt x="303" y="981"/>
                  </a:lnTo>
                  <a:lnTo>
                    <a:pt x="258" y="997"/>
                  </a:lnTo>
                  <a:lnTo>
                    <a:pt x="217" y="1017"/>
                  </a:lnTo>
                  <a:lnTo>
                    <a:pt x="183" y="1038"/>
                  </a:lnTo>
                  <a:lnTo>
                    <a:pt x="154" y="1061"/>
                  </a:lnTo>
                  <a:lnTo>
                    <a:pt x="131" y="1086"/>
                  </a:lnTo>
                  <a:lnTo>
                    <a:pt x="113" y="1111"/>
                  </a:lnTo>
                  <a:lnTo>
                    <a:pt x="103" y="1137"/>
                  </a:lnTo>
                  <a:lnTo>
                    <a:pt x="100" y="1164"/>
                  </a:lnTo>
                  <a:lnTo>
                    <a:pt x="103" y="1190"/>
                  </a:lnTo>
                  <a:lnTo>
                    <a:pt x="113" y="1215"/>
                  </a:lnTo>
                  <a:lnTo>
                    <a:pt x="131" y="1241"/>
                  </a:lnTo>
                  <a:lnTo>
                    <a:pt x="154" y="1266"/>
                  </a:lnTo>
                  <a:lnTo>
                    <a:pt x="183" y="1289"/>
                  </a:lnTo>
                  <a:lnTo>
                    <a:pt x="217" y="1310"/>
                  </a:lnTo>
                  <a:lnTo>
                    <a:pt x="258" y="1330"/>
                  </a:lnTo>
                  <a:lnTo>
                    <a:pt x="303" y="1346"/>
                  </a:lnTo>
                  <a:lnTo>
                    <a:pt x="353" y="1360"/>
                  </a:lnTo>
                  <a:lnTo>
                    <a:pt x="407" y="1370"/>
                  </a:lnTo>
                  <a:lnTo>
                    <a:pt x="466" y="1377"/>
                  </a:lnTo>
                  <a:lnTo>
                    <a:pt x="528" y="1379"/>
                  </a:lnTo>
                  <a:lnTo>
                    <a:pt x="591" y="1377"/>
                  </a:lnTo>
                  <a:lnTo>
                    <a:pt x="648" y="1370"/>
                  </a:lnTo>
                  <a:lnTo>
                    <a:pt x="703" y="1360"/>
                  </a:lnTo>
                  <a:lnTo>
                    <a:pt x="753" y="1346"/>
                  </a:lnTo>
                  <a:lnTo>
                    <a:pt x="798" y="1330"/>
                  </a:lnTo>
                  <a:lnTo>
                    <a:pt x="838" y="1310"/>
                  </a:lnTo>
                  <a:lnTo>
                    <a:pt x="873" y="1289"/>
                  </a:lnTo>
                  <a:lnTo>
                    <a:pt x="902" y="1266"/>
                  </a:lnTo>
                  <a:lnTo>
                    <a:pt x="926" y="1241"/>
                  </a:lnTo>
                  <a:lnTo>
                    <a:pt x="942" y="1215"/>
                  </a:lnTo>
                  <a:lnTo>
                    <a:pt x="953" y="1190"/>
                  </a:lnTo>
                  <a:lnTo>
                    <a:pt x="956" y="1164"/>
                  </a:lnTo>
                  <a:lnTo>
                    <a:pt x="953" y="1137"/>
                  </a:lnTo>
                  <a:lnTo>
                    <a:pt x="942" y="1111"/>
                  </a:lnTo>
                  <a:lnTo>
                    <a:pt x="926" y="1086"/>
                  </a:lnTo>
                  <a:lnTo>
                    <a:pt x="902" y="1061"/>
                  </a:lnTo>
                  <a:lnTo>
                    <a:pt x="873" y="1038"/>
                  </a:lnTo>
                  <a:lnTo>
                    <a:pt x="838" y="1017"/>
                  </a:lnTo>
                  <a:lnTo>
                    <a:pt x="798" y="997"/>
                  </a:lnTo>
                  <a:lnTo>
                    <a:pt x="753" y="981"/>
                  </a:lnTo>
                  <a:lnTo>
                    <a:pt x="703" y="967"/>
                  </a:lnTo>
                  <a:lnTo>
                    <a:pt x="648" y="957"/>
                  </a:lnTo>
                  <a:lnTo>
                    <a:pt x="591" y="951"/>
                  </a:lnTo>
                  <a:lnTo>
                    <a:pt x="528" y="948"/>
                  </a:lnTo>
                  <a:close/>
                  <a:moveTo>
                    <a:pt x="1056" y="501"/>
                  </a:moveTo>
                  <a:lnTo>
                    <a:pt x="1056" y="527"/>
                  </a:lnTo>
                  <a:lnTo>
                    <a:pt x="1059" y="553"/>
                  </a:lnTo>
                  <a:lnTo>
                    <a:pt x="1070" y="579"/>
                  </a:lnTo>
                  <a:lnTo>
                    <a:pt x="1087" y="605"/>
                  </a:lnTo>
                  <a:lnTo>
                    <a:pt x="1110" y="629"/>
                  </a:lnTo>
                  <a:lnTo>
                    <a:pt x="1139" y="652"/>
                  </a:lnTo>
                  <a:lnTo>
                    <a:pt x="1174" y="674"/>
                  </a:lnTo>
                  <a:lnTo>
                    <a:pt x="1213" y="693"/>
                  </a:lnTo>
                  <a:lnTo>
                    <a:pt x="1259" y="710"/>
                  </a:lnTo>
                  <a:lnTo>
                    <a:pt x="1309" y="723"/>
                  </a:lnTo>
                  <a:lnTo>
                    <a:pt x="1363" y="733"/>
                  </a:lnTo>
                  <a:lnTo>
                    <a:pt x="1422" y="741"/>
                  </a:lnTo>
                  <a:lnTo>
                    <a:pt x="1483" y="743"/>
                  </a:lnTo>
                  <a:lnTo>
                    <a:pt x="1534" y="741"/>
                  </a:lnTo>
                  <a:lnTo>
                    <a:pt x="1583" y="737"/>
                  </a:lnTo>
                  <a:lnTo>
                    <a:pt x="1600" y="737"/>
                  </a:lnTo>
                  <a:lnTo>
                    <a:pt x="1614" y="742"/>
                  </a:lnTo>
                  <a:lnTo>
                    <a:pt x="1627" y="752"/>
                  </a:lnTo>
                  <a:lnTo>
                    <a:pt x="1635" y="764"/>
                  </a:lnTo>
                  <a:lnTo>
                    <a:pt x="1639" y="780"/>
                  </a:lnTo>
                  <a:lnTo>
                    <a:pt x="1639" y="795"/>
                  </a:lnTo>
                  <a:lnTo>
                    <a:pt x="1634" y="810"/>
                  </a:lnTo>
                  <a:lnTo>
                    <a:pt x="1625" y="822"/>
                  </a:lnTo>
                  <a:lnTo>
                    <a:pt x="1611" y="830"/>
                  </a:lnTo>
                  <a:lnTo>
                    <a:pt x="1596" y="835"/>
                  </a:lnTo>
                  <a:lnTo>
                    <a:pt x="1540" y="841"/>
                  </a:lnTo>
                  <a:lnTo>
                    <a:pt x="1483" y="842"/>
                  </a:lnTo>
                  <a:lnTo>
                    <a:pt x="1426" y="841"/>
                  </a:lnTo>
                  <a:lnTo>
                    <a:pt x="1369" y="834"/>
                  </a:lnTo>
                  <a:lnTo>
                    <a:pt x="1314" y="826"/>
                  </a:lnTo>
                  <a:lnTo>
                    <a:pt x="1263" y="814"/>
                  </a:lnTo>
                  <a:lnTo>
                    <a:pt x="1214" y="799"/>
                  </a:lnTo>
                  <a:lnTo>
                    <a:pt x="1169" y="782"/>
                  </a:lnTo>
                  <a:lnTo>
                    <a:pt x="1128" y="761"/>
                  </a:lnTo>
                  <a:lnTo>
                    <a:pt x="1090" y="739"/>
                  </a:lnTo>
                  <a:lnTo>
                    <a:pt x="1056" y="713"/>
                  </a:lnTo>
                  <a:lnTo>
                    <a:pt x="1056" y="740"/>
                  </a:lnTo>
                  <a:lnTo>
                    <a:pt x="1059" y="765"/>
                  </a:lnTo>
                  <a:lnTo>
                    <a:pt x="1070" y="791"/>
                  </a:lnTo>
                  <a:lnTo>
                    <a:pt x="1087" y="817"/>
                  </a:lnTo>
                  <a:lnTo>
                    <a:pt x="1110" y="842"/>
                  </a:lnTo>
                  <a:lnTo>
                    <a:pt x="1139" y="864"/>
                  </a:lnTo>
                  <a:lnTo>
                    <a:pt x="1174" y="886"/>
                  </a:lnTo>
                  <a:lnTo>
                    <a:pt x="1213" y="905"/>
                  </a:lnTo>
                  <a:lnTo>
                    <a:pt x="1259" y="922"/>
                  </a:lnTo>
                  <a:lnTo>
                    <a:pt x="1309" y="935"/>
                  </a:lnTo>
                  <a:lnTo>
                    <a:pt x="1363" y="946"/>
                  </a:lnTo>
                  <a:lnTo>
                    <a:pt x="1422" y="953"/>
                  </a:lnTo>
                  <a:lnTo>
                    <a:pt x="1483" y="955"/>
                  </a:lnTo>
                  <a:lnTo>
                    <a:pt x="1534" y="953"/>
                  </a:lnTo>
                  <a:lnTo>
                    <a:pt x="1583" y="949"/>
                  </a:lnTo>
                  <a:lnTo>
                    <a:pt x="1600" y="949"/>
                  </a:lnTo>
                  <a:lnTo>
                    <a:pt x="1614" y="954"/>
                  </a:lnTo>
                  <a:lnTo>
                    <a:pt x="1627" y="964"/>
                  </a:lnTo>
                  <a:lnTo>
                    <a:pt x="1635" y="977"/>
                  </a:lnTo>
                  <a:lnTo>
                    <a:pt x="1639" y="992"/>
                  </a:lnTo>
                  <a:lnTo>
                    <a:pt x="1639" y="1007"/>
                  </a:lnTo>
                  <a:lnTo>
                    <a:pt x="1634" y="1022"/>
                  </a:lnTo>
                  <a:lnTo>
                    <a:pt x="1625" y="1034"/>
                  </a:lnTo>
                  <a:lnTo>
                    <a:pt x="1611" y="1042"/>
                  </a:lnTo>
                  <a:lnTo>
                    <a:pt x="1596" y="1048"/>
                  </a:lnTo>
                  <a:lnTo>
                    <a:pt x="1540" y="1053"/>
                  </a:lnTo>
                  <a:lnTo>
                    <a:pt x="1483" y="1054"/>
                  </a:lnTo>
                  <a:lnTo>
                    <a:pt x="1426" y="1053"/>
                  </a:lnTo>
                  <a:lnTo>
                    <a:pt x="1369" y="1047"/>
                  </a:lnTo>
                  <a:lnTo>
                    <a:pt x="1314" y="1038"/>
                  </a:lnTo>
                  <a:lnTo>
                    <a:pt x="1263" y="1026"/>
                  </a:lnTo>
                  <a:lnTo>
                    <a:pt x="1214" y="1012"/>
                  </a:lnTo>
                  <a:lnTo>
                    <a:pt x="1169" y="994"/>
                  </a:lnTo>
                  <a:lnTo>
                    <a:pt x="1128" y="973"/>
                  </a:lnTo>
                  <a:lnTo>
                    <a:pt x="1090" y="951"/>
                  </a:lnTo>
                  <a:lnTo>
                    <a:pt x="1056" y="925"/>
                  </a:lnTo>
                  <a:lnTo>
                    <a:pt x="1056" y="952"/>
                  </a:lnTo>
                  <a:lnTo>
                    <a:pt x="1059" y="978"/>
                  </a:lnTo>
                  <a:lnTo>
                    <a:pt x="1070" y="1003"/>
                  </a:lnTo>
                  <a:lnTo>
                    <a:pt x="1087" y="1029"/>
                  </a:lnTo>
                  <a:lnTo>
                    <a:pt x="1110" y="1054"/>
                  </a:lnTo>
                  <a:lnTo>
                    <a:pt x="1139" y="1076"/>
                  </a:lnTo>
                  <a:lnTo>
                    <a:pt x="1174" y="1098"/>
                  </a:lnTo>
                  <a:lnTo>
                    <a:pt x="1213" y="1118"/>
                  </a:lnTo>
                  <a:lnTo>
                    <a:pt x="1259" y="1134"/>
                  </a:lnTo>
                  <a:lnTo>
                    <a:pt x="1309" y="1147"/>
                  </a:lnTo>
                  <a:lnTo>
                    <a:pt x="1363" y="1158"/>
                  </a:lnTo>
                  <a:lnTo>
                    <a:pt x="1422" y="1165"/>
                  </a:lnTo>
                  <a:lnTo>
                    <a:pt x="1483" y="1167"/>
                  </a:lnTo>
                  <a:lnTo>
                    <a:pt x="1534" y="1165"/>
                  </a:lnTo>
                  <a:lnTo>
                    <a:pt x="1583" y="1161"/>
                  </a:lnTo>
                  <a:lnTo>
                    <a:pt x="1600" y="1161"/>
                  </a:lnTo>
                  <a:lnTo>
                    <a:pt x="1614" y="1167"/>
                  </a:lnTo>
                  <a:lnTo>
                    <a:pt x="1627" y="1176"/>
                  </a:lnTo>
                  <a:lnTo>
                    <a:pt x="1635" y="1189"/>
                  </a:lnTo>
                  <a:lnTo>
                    <a:pt x="1639" y="1204"/>
                  </a:lnTo>
                  <a:lnTo>
                    <a:pt x="1639" y="1220"/>
                  </a:lnTo>
                  <a:lnTo>
                    <a:pt x="1634" y="1234"/>
                  </a:lnTo>
                  <a:lnTo>
                    <a:pt x="1625" y="1246"/>
                  </a:lnTo>
                  <a:lnTo>
                    <a:pt x="1611" y="1255"/>
                  </a:lnTo>
                  <a:lnTo>
                    <a:pt x="1596" y="1260"/>
                  </a:lnTo>
                  <a:lnTo>
                    <a:pt x="1540" y="1265"/>
                  </a:lnTo>
                  <a:lnTo>
                    <a:pt x="1483" y="1266"/>
                  </a:lnTo>
                  <a:lnTo>
                    <a:pt x="1426" y="1265"/>
                  </a:lnTo>
                  <a:lnTo>
                    <a:pt x="1369" y="1259"/>
                  </a:lnTo>
                  <a:lnTo>
                    <a:pt x="1314" y="1250"/>
                  </a:lnTo>
                  <a:lnTo>
                    <a:pt x="1263" y="1238"/>
                  </a:lnTo>
                  <a:lnTo>
                    <a:pt x="1214" y="1224"/>
                  </a:lnTo>
                  <a:lnTo>
                    <a:pt x="1169" y="1206"/>
                  </a:lnTo>
                  <a:lnTo>
                    <a:pt x="1128" y="1186"/>
                  </a:lnTo>
                  <a:lnTo>
                    <a:pt x="1090" y="1163"/>
                  </a:lnTo>
                  <a:lnTo>
                    <a:pt x="1056" y="1137"/>
                  </a:lnTo>
                  <a:lnTo>
                    <a:pt x="1056" y="1164"/>
                  </a:lnTo>
                  <a:lnTo>
                    <a:pt x="1059" y="1190"/>
                  </a:lnTo>
                  <a:lnTo>
                    <a:pt x="1070" y="1215"/>
                  </a:lnTo>
                  <a:lnTo>
                    <a:pt x="1087" y="1241"/>
                  </a:lnTo>
                  <a:lnTo>
                    <a:pt x="1110" y="1266"/>
                  </a:lnTo>
                  <a:lnTo>
                    <a:pt x="1139" y="1289"/>
                  </a:lnTo>
                  <a:lnTo>
                    <a:pt x="1174" y="1310"/>
                  </a:lnTo>
                  <a:lnTo>
                    <a:pt x="1213" y="1330"/>
                  </a:lnTo>
                  <a:lnTo>
                    <a:pt x="1259" y="1346"/>
                  </a:lnTo>
                  <a:lnTo>
                    <a:pt x="1309" y="1360"/>
                  </a:lnTo>
                  <a:lnTo>
                    <a:pt x="1363" y="1370"/>
                  </a:lnTo>
                  <a:lnTo>
                    <a:pt x="1422" y="1377"/>
                  </a:lnTo>
                  <a:lnTo>
                    <a:pt x="1483" y="1379"/>
                  </a:lnTo>
                  <a:lnTo>
                    <a:pt x="1534" y="1377"/>
                  </a:lnTo>
                  <a:lnTo>
                    <a:pt x="1583" y="1373"/>
                  </a:lnTo>
                  <a:lnTo>
                    <a:pt x="1600" y="1373"/>
                  </a:lnTo>
                  <a:lnTo>
                    <a:pt x="1614" y="1379"/>
                  </a:lnTo>
                  <a:lnTo>
                    <a:pt x="1627" y="1389"/>
                  </a:lnTo>
                  <a:lnTo>
                    <a:pt x="1635" y="1401"/>
                  </a:lnTo>
                  <a:lnTo>
                    <a:pt x="1639" y="1416"/>
                  </a:lnTo>
                  <a:lnTo>
                    <a:pt x="1639" y="1432"/>
                  </a:lnTo>
                  <a:lnTo>
                    <a:pt x="1634" y="1446"/>
                  </a:lnTo>
                  <a:lnTo>
                    <a:pt x="1625" y="1459"/>
                  </a:lnTo>
                  <a:lnTo>
                    <a:pt x="1611" y="1467"/>
                  </a:lnTo>
                  <a:lnTo>
                    <a:pt x="1596" y="1472"/>
                  </a:lnTo>
                  <a:lnTo>
                    <a:pt x="1540" y="1477"/>
                  </a:lnTo>
                  <a:lnTo>
                    <a:pt x="1483" y="1478"/>
                  </a:lnTo>
                  <a:lnTo>
                    <a:pt x="1426" y="1477"/>
                  </a:lnTo>
                  <a:lnTo>
                    <a:pt x="1369" y="1472"/>
                  </a:lnTo>
                  <a:lnTo>
                    <a:pt x="1314" y="1463"/>
                  </a:lnTo>
                  <a:lnTo>
                    <a:pt x="1263" y="1450"/>
                  </a:lnTo>
                  <a:lnTo>
                    <a:pt x="1214" y="1436"/>
                  </a:lnTo>
                  <a:lnTo>
                    <a:pt x="1169" y="1418"/>
                  </a:lnTo>
                  <a:lnTo>
                    <a:pt x="1128" y="1398"/>
                  </a:lnTo>
                  <a:lnTo>
                    <a:pt x="1090" y="1375"/>
                  </a:lnTo>
                  <a:lnTo>
                    <a:pt x="1056" y="1350"/>
                  </a:lnTo>
                  <a:lnTo>
                    <a:pt x="1056" y="1376"/>
                  </a:lnTo>
                  <a:lnTo>
                    <a:pt x="1059" y="1402"/>
                  </a:lnTo>
                  <a:lnTo>
                    <a:pt x="1070" y="1428"/>
                  </a:lnTo>
                  <a:lnTo>
                    <a:pt x="1087" y="1453"/>
                  </a:lnTo>
                  <a:lnTo>
                    <a:pt x="1110" y="1478"/>
                  </a:lnTo>
                  <a:lnTo>
                    <a:pt x="1139" y="1501"/>
                  </a:lnTo>
                  <a:lnTo>
                    <a:pt x="1174" y="1522"/>
                  </a:lnTo>
                  <a:lnTo>
                    <a:pt x="1213" y="1542"/>
                  </a:lnTo>
                  <a:lnTo>
                    <a:pt x="1259" y="1558"/>
                  </a:lnTo>
                  <a:lnTo>
                    <a:pt x="1309" y="1572"/>
                  </a:lnTo>
                  <a:lnTo>
                    <a:pt x="1363" y="1582"/>
                  </a:lnTo>
                  <a:lnTo>
                    <a:pt x="1422" y="1589"/>
                  </a:lnTo>
                  <a:lnTo>
                    <a:pt x="1483" y="1591"/>
                  </a:lnTo>
                  <a:lnTo>
                    <a:pt x="1534" y="1589"/>
                  </a:lnTo>
                  <a:lnTo>
                    <a:pt x="1583" y="1585"/>
                  </a:lnTo>
                  <a:lnTo>
                    <a:pt x="1600" y="1585"/>
                  </a:lnTo>
                  <a:lnTo>
                    <a:pt x="1614" y="1591"/>
                  </a:lnTo>
                  <a:lnTo>
                    <a:pt x="1627" y="1601"/>
                  </a:lnTo>
                  <a:lnTo>
                    <a:pt x="1635" y="1613"/>
                  </a:lnTo>
                  <a:lnTo>
                    <a:pt x="1639" y="1628"/>
                  </a:lnTo>
                  <a:lnTo>
                    <a:pt x="1639" y="1644"/>
                  </a:lnTo>
                  <a:lnTo>
                    <a:pt x="1634" y="1658"/>
                  </a:lnTo>
                  <a:lnTo>
                    <a:pt x="1625" y="1671"/>
                  </a:lnTo>
                  <a:lnTo>
                    <a:pt x="1611" y="1679"/>
                  </a:lnTo>
                  <a:lnTo>
                    <a:pt x="1596" y="1684"/>
                  </a:lnTo>
                  <a:lnTo>
                    <a:pt x="1540" y="1689"/>
                  </a:lnTo>
                  <a:lnTo>
                    <a:pt x="1483" y="1691"/>
                  </a:lnTo>
                  <a:lnTo>
                    <a:pt x="1426" y="1689"/>
                  </a:lnTo>
                  <a:lnTo>
                    <a:pt x="1369" y="1684"/>
                  </a:lnTo>
                  <a:lnTo>
                    <a:pt x="1314" y="1675"/>
                  </a:lnTo>
                  <a:lnTo>
                    <a:pt x="1263" y="1664"/>
                  </a:lnTo>
                  <a:lnTo>
                    <a:pt x="1214" y="1648"/>
                  </a:lnTo>
                  <a:lnTo>
                    <a:pt x="1169" y="1631"/>
                  </a:lnTo>
                  <a:lnTo>
                    <a:pt x="1128" y="1610"/>
                  </a:lnTo>
                  <a:lnTo>
                    <a:pt x="1090" y="1587"/>
                  </a:lnTo>
                  <a:lnTo>
                    <a:pt x="1056" y="1563"/>
                  </a:lnTo>
                  <a:lnTo>
                    <a:pt x="1056" y="1588"/>
                  </a:lnTo>
                  <a:lnTo>
                    <a:pt x="1059" y="1614"/>
                  </a:lnTo>
                  <a:lnTo>
                    <a:pt x="1070" y="1640"/>
                  </a:lnTo>
                  <a:lnTo>
                    <a:pt x="1087" y="1666"/>
                  </a:lnTo>
                  <a:lnTo>
                    <a:pt x="1110" y="1690"/>
                  </a:lnTo>
                  <a:lnTo>
                    <a:pt x="1139" y="1713"/>
                  </a:lnTo>
                  <a:lnTo>
                    <a:pt x="1174" y="1735"/>
                  </a:lnTo>
                  <a:lnTo>
                    <a:pt x="1213" y="1754"/>
                  </a:lnTo>
                  <a:lnTo>
                    <a:pt x="1259" y="1771"/>
                  </a:lnTo>
                  <a:lnTo>
                    <a:pt x="1309" y="1785"/>
                  </a:lnTo>
                  <a:lnTo>
                    <a:pt x="1363" y="1795"/>
                  </a:lnTo>
                  <a:lnTo>
                    <a:pt x="1422" y="1802"/>
                  </a:lnTo>
                  <a:lnTo>
                    <a:pt x="1483" y="1804"/>
                  </a:lnTo>
                  <a:lnTo>
                    <a:pt x="1534" y="1803"/>
                  </a:lnTo>
                  <a:lnTo>
                    <a:pt x="1583" y="1797"/>
                  </a:lnTo>
                  <a:lnTo>
                    <a:pt x="1600" y="1798"/>
                  </a:lnTo>
                  <a:lnTo>
                    <a:pt x="1614" y="1804"/>
                  </a:lnTo>
                  <a:lnTo>
                    <a:pt x="1627" y="1813"/>
                  </a:lnTo>
                  <a:lnTo>
                    <a:pt x="1635" y="1825"/>
                  </a:lnTo>
                  <a:lnTo>
                    <a:pt x="1639" y="1841"/>
                  </a:lnTo>
                  <a:lnTo>
                    <a:pt x="1639" y="1856"/>
                  </a:lnTo>
                  <a:lnTo>
                    <a:pt x="1634" y="1871"/>
                  </a:lnTo>
                  <a:lnTo>
                    <a:pt x="1625" y="1883"/>
                  </a:lnTo>
                  <a:lnTo>
                    <a:pt x="1611" y="1891"/>
                  </a:lnTo>
                  <a:lnTo>
                    <a:pt x="1596" y="1896"/>
                  </a:lnTo>
                  <a:lnTo>
                    <a:pt x="1540" y="1901"/>
                  </a:lnTo>
                  <a:lnTo>
                    <a:pt x="1483" y="1904"/>
                  </a:lnTo>
                  <a:lnTo>
                    <a:pt x="1426" y="1901"/>
                  </a:lnTo>
                  <a:lnTo>
                    <a:pt x="1369" y="1896"/>
                  </a:lnTo>
                  <a:lnTo>
                    <a:pt x="1314" y="1887"/>
                  </a:lnTo>
                  <a:lnTo>
                    <a:pt x="1263" y="1876"/>
                  </a:lnTo>
                  <a:lnTo>
                    <a:pt x="1214" y="1860"/>
                  </a:lnTo>
                  <a:lnTo>
                    <a:pt x="1169" y="1843"/>
                  </a:lnTo>
                  <a:lnTo>
                    <a:pt x="1128" y="1822"/>
                  </a:lnTo>
                  <a:lnTo>
                    <a:pt x="1090" y="1799"/>
                  </a:lnTo>
                  <a:lnTo>
                    <a:pt x="1056" y="1775"/>
                  </a:lnTo>
                  <a:lnTo>
                    <a:pt x="1056" y="1801"/>
                  </a:lnTo>
                  <a:lnTo>
                    <a:pt x="1059" y="1826"/>
                  </a:lnTo>
                  <a:lnTo>
                    <a:pt x="1070" y="1852"/>
                  </a:lnTo>
                  <a:lnTo>
                    <a:pt x="1087" y="1878"/>
                  </a:lnTo>
                  <a:lnTo>
                    <a:pt x="1110" y="1902"/>
                  </a:lnTo>
                  <a:lnTo>
                    <a:pt x="1139" y="1926"/>
                  </a:lnTo>
                  <a:lnTo>
                    <a:pt x="1174" y="1947"/>
                  </a:lnTo>
                  <a:lnTo>
                    <a:pt x="1213" y="1966"/>
                  </a:lnTo>
                  <a:lnTo>
                    <a:pt x="1259" y="1983"/>
                  </a:lnTo>
                  <a:lnTo>
                    <a:pt x="1309" y="1997"/>
                  </a:lnTo>
                  <a:lnTo>
                    <a:pt x="1363" y="2008"/>
                  </a:lnTo>
                  <a:lnTo>
                    <a:pt x="1422" y="2014"/>
                  </a:lnTo>
                  <a:lnTo>
                    <a:pt x="1483" y="2016"/>
                  </a:lnTo>
                  <a:lnTo>
                    <a:pt x="1534" y="2015"/>
                  </a:lnTo>
                  <a:lnTo>
                    <a:pt x="1583" y="2010"/>
                  </a:lnTo>
                  <a:lnTo>
                    <a:pt x="1600" y="2011"/>
                  </a:lnTo>
                  <a:lnTo>
                    <a:pt x="1614" y="2016"/>
                  </a:lnTo>
                  <a:lnTo>
                    <a:pt x="1627" y="2025"/>
                  </a:lnTo>
                  <a:lnTo>
                    <a:pt x="1635" y="2037"/>
                  </a:lnTo>
                  <a:lnTo>
                    <a:pt x="1639" y="2053"/>
                  </a:lnTo>
                  <a:lnTo>
                    <a:pt x="1639" y="2068"/>
                  </a:lnTo>
                  <a:lnTo>
                    <a:pt x="1634" y="2083"/>
                  </a:lnTo>
                  <a:lnTo>
                    <a:pt x="1625" y="2095"/>
                  </a:lnTo>
                  <a:lnTo>
                    <a:pt x="1611" y="2104"/>
                  </a:lnTo>
                  <a:lnTo>
                    <a:pt x="1596" y="2108"/>
                  </a:lnTo>
                  <a:lnTo>
                    <a:pt x="1540" y="2114"/>
                  </a:lnTo>
                  <a:lnTo>
                    <a:pt x="1483" y="2116"/>
                  </a:lnTo>
                  <a:lnTo>
                    <a:pt x="1426" y="2114"/>
                  </a:lnTo>
                  <a:lnTo>
                    <a:pt x="1369" y="2108"/>
                  </a:lnTo>
                  <a:lnTo>
                    <a:pt x="1314" y="2099"/>
                  </a:lnTo>
                  <a:lnTo>
                    <a:pt x="1263" y="2088"/>
                  </a:lnTo>
                  <a:lnTo>
                    <a:pt x="1214" y="2072"/>
                  </a:lnTo>
                  <a:lnTo>
                    <a:pt x="1169" y="2055"/>
                  </a:lnTo>
                  <a:lnTo>
                    <a:pt x="1128" y="2034"/>
                  </a:lnTo>
                  <a:lnTo>
                    <a:pt x="1090" y="2012"/>
                  </a:lnTo>
                  <a:lnTo>
                    <a:pt x="1056" y="1987"/>
                  </a:lnTo>
                  <a:lnTo>
                    <a:pt x="1056" y="2013"/>
                  </a:lnTo>
                  <a:lnTo>
                    <a:pt x="1059" y="2038"/>
                  </a:lnTo>
                  <a:lnTo>
                    <a:pt x="1070" y="2064"/>
                  </a:lnTo>
                  <a:lnTo>
                    <a:pt x="1087" y="2090"/>
                  </a:lnTo>
                  <a:lnTo>
                    <a:pt x="1110" y="2115"/>
                  </a:lnTo>
                  <a:lnTo>
                    <a:pt x="1139" y="2138"/>
                  </a:lnTo>
                  <a:lnTo>
                    <a:pt x="1174" y="2159"/>
                  </a:lnTo>
                  <a:lnTo>
                    <a:pt x="1213" y="2179"/>
                  </a:lnTo>
                  <a:lnTo>
                    <a:pt x="1259" y="2195"/>
                  </a:lnTo>
                  <a:lnTo>
                    <a:pt x="1309" y="2209"/>
                  </a:lnTo>
                  <a:lnTo>
                    <a:pt x="1363" y="2220"/>
                  </a:lnTo>
                  <a:lnTo>
                    <a:pt x="1422" y="2226"/>
                  </a:lnTo>
                  <a:lnTo>
                    <a:pt x="1483" y="2228"/>
                  </a:lnTo>
                  <a:lnTo>
                    <a:pt x="1534" y="2227"/>
                  </a:lnTo>
                  <a:lnTo>
                    <a:pt x="1583" y="2222"/>
                  </a:lnTo>
                  <a:lnTo>
                    <a:pt x="1600" y="2223"/>
                  </a:lnTo>
                  <a:lnTo>
                    <a:pt x="1614" y="2228"/>
                  </a:lnTo>
                  <a:lnTo>
                    <a:pt x="1627" y="2237"/>
                  </a:lnTo>
                  <a:lnTo>
                    <a:pt x="1635" y="2250"/>
                  </a:lnTo>
                  <a:lnTo>
                    <a:pt x="1639" y="2265"/>
                  </a:lnTo>
                  <a:lnTo>
                    <a:pt x="1639" y="2280"/>
                  </a:lnTo>
                  <a:lnTo>
                    <a:pt x="1634" y="2295"/>
                  </a:lnTo>
                  <a:lnTo>
                    <a:pt x="1625" y="2307"/>
                  </a:lnTo>
                  <a:lnTo>
                    <a:pt x="1611" y="2317"/>
                  </a:lnTo>
                  <a:lnTo>
                    <a:pt x="1596" y="2321"/>
                  </a:lnTo>
                  <a:lnTo>
                    <a:pt x="1540" y="2326"/>
                  </a:lnTo>
                  <a:lnTo>
                    <a:pt x="1483" y="2328"/>
                  </a:lnTo>
                  <a:lnTo>
                    <a:pt x="1426" y="2326"/>
                  </a:lnTo>
                  <a:lnTo>
                    <a:pt x="1369" y="2321"/>
                  </a:lnTo>
                  <a:lnTo>
                    <a:pt x="1314" y="2311"/>
                  </a:lnTo>
                  <a:lnTo>
                    <a:pt x="1263" y="2300"/>
                  </a:lnTo>
                  <a:lnTo>
                    <a:pt x="1214" y="2285"/>
                  </a:lnTo>
                  <a:lnTo>
                    <a:pt x="1169" y="2267"/>
                  </a:lnTo>
                  <a:lnTo>
                    <a:pt x="1128" y="2246"/>
                  </a:lnTo>
                  <a:lnTo>
                    <a:pt x="1090" y="2224"/>
                  </a:lnTo>
                  <a:lnTo>
                    <a:pt x="1056" y="2199"/>
                  </a:lnTo>
                  <a:lnTo>
                    <a:pt x="1056" y="2225"/>
                  </a:lnTo>
                  <a:lnTo>
                    <a:pt x="1059" y="2251"/>
                  </a:lnTo>
                  <a:lnTo>
                    <a:pt x="1070" y="2276"/>
                  </a:lnTo>
                  <a:lnTo>
                    <a:pt x="1087" y="2302"/>
                  </a:lnTo>
                  <a:lnTo>
                    <a:pt x="1110" y="2327"/>
                  </a:lnTo>
                  <a:lnTo>
                    <a:pt x="1139" y="2351"/>
                  </a:lnTo>
                  <a:lnTo>
                    <a:pt x="1174" y="2371"/>
                  </a:lnTo>
                  <a:lnTo>
                    <a:pt x="1213" y="2391"/>
                  </a:lnTo>
                  <a:lnTo>
                    <a:pt x="1259" y="2407"/>
                  </a:lnTo>
                  <a:lnTo>
                    <a:pt x="1309" y="2422"/>
                  </a:lnTo>
                  <a:lnTo>
                    <a:pt x="1363" y="2432"/>
                  </a:lnTo>
                  <a:lnTo>
                    <a:pt x="1422" y="2438"/>
                  </a:lnTo>
                  <a:lnTo>
                    <a:pt x="1483" y="2440"/>
                  </a:lnTo>
                  <a:lnTo>
                    <a:pt x="1534" y="2439"/>
                  </a:lnTo>
                  <a:lnTo>
                    <a:pt x="1583" y="2434"/>
                  </a:lnTo>
                  <a:lnTo>
                    <a:pt x="1600" y="2435"/>
                  </a:lnTo>
                  <a:lnTo>
                    <a:pt x="1614" y="2440"/>
                  </a:lnTo>
                  <a:lnTo>
                    <a:pt x="1627" y="2449"/>
                  </a:lnTo>
                  <a:lnTo>
                    <a:pt x="1635" y="2462"/>
                  </a:lnTo>
                  <a:lnTo>
                    <a:pt x="1639" y="2477"/>
                  </a:lnTo>
                  <a:lnTo>
                    <a:pt x="1639" y="2493"/>
                  </a:lnTo>
                  <a:lnTo>
                    <a:pt x="1634" y="2508"/>
                  </a:lnTo>
                  <a:lnTo>
                    <a:pt x="1625" y="2519"/>
                  </a:lnTo>
                  <a:lnTo>
                    <a:pt x="1611" y="2529"/>
                  </a:lnTo>
                  <a:lnTo>
                    <a:pt x="1596" y="2533"/>
                  </a:lnTo>
                  <a:lnTo>
                    <a:pt x="1540" y="2538"/>
                  </a:lnTo>
                  <a:lnTo>
                    <a:pt x="1483" y="2540"/>
                  </a:lnTo>
                  <a:lnTo>
                    <a:pt x="1426" y="2538"/>
                  </a:lnTo>
                  <a:lnTo>
                    <a:pt x="1369" y="2533"/>
                  </a:lnTo>
                  <a:lnTo>
                    <a:pt x="1314" y="2524"/>
                  </a:lnTo>
                  <a:lnTo>
                    <a:pt x="1263" y="2512"/>
                  </a:lnTo>
                  <a:lnTo>
                    <a:pt x="1214" y="2497"/>
                  </a:lnTo>
                  <a:lnTo>
                    <a:pt x="1169" y="2479"/>
                  </a:lnTo>
                  <a:lnTo>
                    <a:pt x="1128" y="2459"/>
                  </a:lnTo>
                  <a:lnTo>
                    <a:pt x="1090" y="2436"/>
                  </a:lnTo>
                  <a:lnTo>
                    <a:pt x="1056" y="2411"/>
                  </a:lnTo>
                  <a:lnTo>
                    <a:pt x="1056" y="2437"/>
                  </a:lnTo>
                  <a:lnTo>
                    <a:pt x="1059" y="2463"/>
                  </a:lnTo>
                  <a:lnTo>
                    <a:pt x="1070" y="2490"/>
                  </a:lnTo>
                  <a:lnTo>
                    <a:pt x="1087" y="2514"/>
                  </a:lnTo>
                  <a:lnTo>
                    <a:pt x="1110" y="2539"/>
                  </a:lnTo>
                  <a:lnTo>
                    <a:pt x="1139" y="2563"/>
                  </a:lnTo>
                  <a:lnTo>
                    <a:pt x="1174" y="2583"/>
                  </a:lnTo>
                  <a:lnTo>
                    <a:pt x="1213" y="2603"/>
                  </a:lnTo>
                  <a:lnTo>
                    <a:pt x="1259" y="2619"/>
                  </a:lnTo>
                  <a:lnTo>
                    <a:pt x="1309" y="2634"/>
                  </a:lnTo>
                  <a:lnTo>
                    <a:pt x="1363" y="2644"/>
                  </a:lnTo>
                  <a:lnTo>
                    <a:pt x="1422" y="2650"/>
                  </a:lnTo>
                  <a:lnTo>
                    <a:pt x="1483" y="2652"/>
                  </a:lnTo>
                  <a:lnTo>
                    <a:pt x="1534" y="2651"/>
                  </a:lnTo>
                  <a:lnTo>
                    <a:pt x="1583" y="2646"/>
                  </a:lnTo>
                  <a:lnTo>
                    <a:pt x="1600" y="2647"/>
                  </a:lnTo>
                  <a:lnTo>
                    <a:pt x="1614" y="2652"/>
                  </a:lnTo>
                  <a:lnTo>
                    <a:pt x="1627" y="2662"/>
                  </a:lnTo>
                  <a:lnTo>
                    <a:pt x="1635" y="2674"/>
                  </a:lnTo>
                  <a:lnTo>
                    <a:pt x="1639" y="2689"/>
                  </a:lnTo>
                  <a:lnTo>
                    <a:pt x="1639" y="2706"/>
                  </a:lnTo>
                  <a:lnTo>
                    <a:pt x="1634" y="2720"/>
                  </a:lnTo>
                  <a:lnTo>
                    <a:pt x="1625" y="2732"/>
                  </a:lnTo>
                  <a:lnTo>
                    <a:pt x="1611" y="2741"/>
                  </a:lnTo>
                  <a:lnTo>
                    <a:pt x="1596" y="2745"/>
                  </a:lnTo>
                  <a:lnTo>
                    <a:pt x="1540" y="2750"/>
                  </a:lnTo>
                  <a:lnTo>
                    <a:pt x="1483" y="2752"/>
                  </a:lnTo>
                  <a:lnTo>
                    <a:pt x="1426" y="2750"/>
                  </a:lnTo>
                  <a:lnTo>
                    <a:pt x="1369" y="2745"/>
                  </a:lnTo>
                  <a:lnTo>
                    <a:pt x="1314" y="2736"/>
                  </a:lnTo>
                  <a:lnTo>
                    <a:pt x="1263" y="2724"/>
                  </a:lnTo>
                  <a:lnTo>
                    <a:pt x="1214" y="2709"/>
                  </a:lnTo>
                  <a:lnTo>
                    <a:pt x="1169" y="2691"/>
                  </a:lnTo>
                  <a:lnTo>
                    <a:pt x="1128" y="2671"/>
                  </a:lnTo>
                  <a:lnTo>
                    <a:pt x="1090" y="2648"/>
                  </a:lnTo>
                  <a:lnTo>
                    <a:pt x="1056" y="2623"/>
                  </a:lnTo>
                  <a:lnTo>
                    <a:pt x="1056" y="2649"/>
                  </a:lnTo>
                  <a:lnTo>
                    <a:pt x="1059" y="2675"/>
                  </a:lnTo>
                  <a:lnTo>
                    <a:pt x="1070" y="2702"/>
                  </a:lnTo>
                  <a:lnTo>
                    <a:pt x="1087" y="2726"/>
                  </a:lnTo>
                  <a:lnTo>
                    <a:pt x="1110" y="2751"/>
                  </a:lnTo>
                  <a:lnTo>
                    <a:pt x="1139" y="2775"/>
                  </a:lnTo>
                  <a:lnTo>
                    <a:pt x="1174" y="2797"/>
                  </a:lnTo>
                  <a:lnTo>
                    <a:pt x="1213" y="2815"/>
                  </a:lnTo>
                  <a:lnTo>
                    <a:pt x="1259" y="2832"/>
                  </a:lnTo>
                  <a:lnTo>
                    <a:pt x="1309" y="2846"/>
                  </a:lnTo>
                  <a:lnTo>
                    <a:pt x="1363" y="2856"/>
                  </a:lnTo>
                  <a:lnTo>
                    <a:pt x="1422" y="2862"/>
                  </a:lnTo>
                  <a:lnTo>
                    <a:pt x="1483" y="2864"/>
                  </a:lnTo>
                  <a:lnTo>
                    <a:pt x="1534" y="2863"/>
                  </a:lnTo>
                  <a:lnTo>
                    <a:pt x="1583" y="2858"/>
                  </a:lnTo>
                  <a:lnTo>
                    <a:pt x="1600" y="2859"/>
                  </a:lnTo>
                  <a:lnTo>
                    <a:pt x="1614" y="2864"/>
                  </a:lnTo>
                  <a:lnTo>
                    <a:pt x="1627" y="2874"/>
                  </a:lnTo>
                  <a:lnTo>
                    <a:pt x="1635" y="2886"/>
                  </a:lnTo>
                  <a:lnTo>
                    <a:pt x="1639" y="2902"/>
                  </a:lnTo>
                  <a:lnTo>
                    <a:pt x="1639" y="2918"/>
                  </a:lnTo>
                  <a:lnTo>
                    <a:pt x="1634" y="2932"/>
                  </a:lnTo>
                  <a:lnTo>
                    <a:pt x="1625" y="2944"/>
                  </a:lnTo>
                  <a:lnTo>
                    <a:pt x="1611" y="2953"/>
                  </a:lnTo>
                  <a:lnTo>
                    <a:pt x="1596" y="2957"/>
                  </a:lnTo>
                  <a:lnTo>
                    <a:pt x="1540" y="2962"/>
                  </a:lnTo>
                  <a:lnTo>
                    <a:pt x="1483" y="2964"/>
                  </a:lnTo>
                  <a:lnTo>
                    <a:pt x="1426" y="2962"/>
                  </a:lnTo>
                  <a:lnTo>
                    <a:pt x="1369" y="2957"/>
                  </a:lnTo>
                  <a:lnTo>
                    <a:pt x="1314" y="2948"/>
                  </a:lnTo>
                  <a:lnTo>
                    <a:pt x="1263" y="2937"/>
                  </a:lnTo>
                  <a:lnTo>
                    <a:pt x="1214" y="2921"/>
                  </a:lnTo>
                  <a:lnTo>
                    <a:pt x="1169" y="2904"/>
                  </a:lnTo>
                  <a:lnTo>
                    <a:pt x="1128" y="2883"/>
                  </a:lnTo>
                  <a:lnTo>
                    <a:pt x="1090" y="2860"/>
                  </a:lnTo>
                  <a:lnTo>
                    <a:pt x="1056" y="2836"/>
                  </a:lnTo>
                  <a:lnTo>
                    <a:pt x="1056" y="2861"/>
                  </a:lnTo>
                  <a:lnTo>
                    <a:pt x="1059" y="2887"/>
                  </a:lnTo>
                  <a:lnTo>
                    <a:pt x="1070" y="2914"/>
                  </a:lnTo>
                  <a:lnTo>
                    <a:pt x="1087" y="2939"/>
                  </a:lnTo>
                  <a:lnTo>
                    <a:pt x="1110" y="2963"/>
                  </a:lnTo>
                  <a:lnTo>
                    <a:pt x="1139" y="2987"/>
                  </a:lnTo>
                  <a:lnTo>
                    <a:pt x="1174" y="3009"/>
                  </a:lnTo>
                  <a:lnTo>
                    <a:pt x="1213" y="3027"/>
                  </a:lnTo>
                  <a:lnTo>
                    <a:pt x="1259" y="3045"/>
                  </a:lnTo>
                  <a:lnTo>
                    <a:pt x="1309" y="3058"/>
                  </a:lnTo>
                  <a:lnTo>
                    <a:pt x="1363" y="3068"/>
                  </a:lnTo>
                  <a:lnTo>
                    <a:pt x="1422" y="3075"/>
                  </a:lnTo>
                  <a:lnTo>
                    <a:pt x="1483" y="3077"/>
                  </a:lnTo>
                  <a:lnTo>
                    <a:pt x="1534" y="3076"/>
                  </a:lnTo>
                  <a:lnTo>
                    <a:pt x="1583" y="3070"/>
                  </a:lnTo>
                  <a:lnTo>
                    <a:pt x="1600" y="3072"/>
                  </a:lnTo>
                  <a:lnTo>
                    <a:pt x="1614" y="3077"/>
                  </a:lnTo>
                  <a:lnTo>
                    <a:pt x="1627" y="3086"/>
                  </a:lnTo>
                  <a:lnTo>
                    <a:pt x="1635" y="3098"/>
                  </a:lnTo>
                  <a:lnTo>
                    <a:pt x="1639" y="3114"/>
                  </a:lnTo>
                  <a:lnTo>
                    <a:pt x="1639" y="3130"/>
                  </a:lnTo>
                  <a:lnTo>
                    <a:pt x="1634" y="3145"/>
                  </a:lnTo>
                  <a:lnTo>
                    <a:pt x="1625" y="3156"/>
                  </a:lnTo>
                  <a:lnTo>
                    <a:pt x="1611" y="3165"/>
                  </a:lnTo>
                  <a:lnTo>
                    <a:pt x="1596" y="3169"/>
                  </a:lnTo>
                  <a:lnTo>
                    <a:pt x="1540" y="3175"/>
                  </a:lnTo>
                  <a:lnTo>
                    <a:pt x="1483" y="3177"/>
                  </a:lnTo>
                  <a:lnTo>
                    <a:pt x="1426" y="3175"/>
                  </a:lnTo>
                  <a:lnTo>
                    <a:pt x="1369" y="3169"/>
                  </a:lnTo>
                  <a:lnTo>
                    <a:pt x="1314" y="3160"/>
                  </a:lnTo>
                  <a:lnTo>
                    <a:pt x="1263" y="3149"/>
                  </a:lnTo>
                  <a:lnTo>
                    <a:pt x="1214" y="3133"/>
                  </a:lnTo>
                  <a:lnTo>
                    <a:pt x="1169" y="3116"/>
                  </a:lnTo>
                  <a:lnTo>
                    <a:pt x="1128" y="3095"/>
                  </a:lnTo>
                  <a:lnTo>
                    <a:pt x="1090" y="3073"/>
                  </a:lnTo>
                  <a:lnTo>
                    <a:pt x="1056" y="3048"/>
                  </a:lnTo>
                  <a:lnTo>
                    <a:pt x="1056" y="3074"/>
                  </a:lnTo>
                  <a:lnTo>
                    <a:pt x="1059" y="3099"/>
                  </a:lnTo>
                  <a:lnTo>
                    <a:pt x="1070" y="3126"/>
                  </a:lnTo>
                  <a:lnTo>
                    <a:pt x="1087" y="3151"/>
                  </a:lnTo>
                  <a:lnTo>
                    <a:pt x="1110" y="3176"/>
                  </a:lnTo>
                  <a:lnTo>
                    <a:pt x="1139" y="3199"/>
                  </a:lnTo>
                  <a:lnTo>
                    <a:pt x="1174" y="3221"/>
                  </a:lnTo>
                  <a:lnTo>
                    <a:pt x="1213" y="3239"/>
                  </a:lnTo>
                  <a:lnTo>
                    <a:pt x="1259" y="3257"/>
                  </a:lnTo>
                  <a:lnTo>
                    <a:pt x="1309" y="3270"/>
                  </a:lnTo>
                  <a:lnTo>
                    <a:pt x="1363" y="3281"/>
                  </a:lnTo>
                  <a:lnTo>
                    <a:pt x="1422" y="3287"/>
                  </a:lnTo>
                  <a:lnTo>
                    <a:pt x="1483" y="3289"/>
                  </a:lnTo>
                  <a:lnTo>
                    <a:pt x="1546" y="3287"/>
                  </a:lnTo>
                  <a:lnTo>
                    <a:pt x="1604" y="3281"/>
                  </a:lnTo>
                  <a:lnTo>
                    <a:pt x="1659" y="3270"/>
                  </a:lnTo>
                  <a:lnTo>
                    <a:pt x="1708" y="3257"/>
                  </a:lnTo>
                  <a:lnTo>
                    <a:pt x="1754" y="3239"/>
                  </a:lnTo>
                  <a:lnTo>
                    <a:pt x="1794" y="3221"/>
                  </a:lnTo>
                  <a:lnTo>
                    <a:pt x="1829" y="3199"/>
                  </a:lnTo>
                  <a:lnTo>
                    <a:pt x="1858" y="3176"/>
                  </a:lnTo>
                  <a:lnTo>
                    <a:pt x="1881" y="3151"/>
                  </a:lnTo>
                  <a:lnTo>
                    <a:pt x="1898" y="3126"/>
                  </a:lnTo>
                  <a:lnTo>
                    <a:pt x="1908" y="3099"/>
                  </a:lnTo>
                  <a:lnTo>
                    <a:pt x="1912" y="3074"/>
                  </a:lnTo>
                  <a:lnTo>
                    <a:pt x="1912" y="3048"/>
                  </a:lnTo>
                  <a:lnTo>
                    <a:pt x="1885" y="3067"/>
                  </a:lnTo>
                  <a:lnTo>
                    <a:pt x="1857" y="3087"/>
                  </a:lnTo>
                  <a:lnTo>
                    <a:pt x="1825" y="3103"/>
                  </a:lnTo>
                  <a:lnTo>
                    <a:pt x="1813" y="3108"/>
                  </a:lnTo>
                  <a:lnTo>
                    <a:pt x="1802" y="3109"/>
                  </a:lnTo>
                  <a:lnTo>
                    <a:pt x="1789" y="3108"/>
                  </a:lnTo>
                  <a:lnTo>
                    <a:pt x="1776" y="3101"/>
                  </a:lnTo>
                  <a:lnTo>
                    <a:pt x="1766" y="3093"/>
                  </a:lnTo>
                  <a:lnTo>
                    <a:pt x="1758" y="3082"/>
                  </a:lnTo>
                  <a:lnTo>
                    <a:pt x="1754" y="3066"/>
                  </a:lnTo>
                  <a:lnTo>
                    <a:pt x="1754" y="3051"/>
                  </a:lnTo>
                  <a:lnTo>
                    <a:pt x="1759" y="3037"/>
                  </a:lnTo>
                  <a:lnTo>
                    <a:pt x="1767" y="3024"/>
                  </a:lnTo>
                  <a:lnTo>
                    <a:pt x="1780" y="3015"/>
                  </a:lnTo>
                  <a:lnTo>
                    <a:pt x="1814" y="2996"/>
                  </a:lnTo>
                  <a:lnTo>
                    <a:pt x="1843" y="2976"/>
                  </a:lnTo>
                  <a:lnTo>
                    <a:pt x="1867" y="2954"/>
                  </a:lnTo>
                  <a:lnTo>
                    <a:pt x="1887" y="2932"/>
                  </a:lnTo>
                  <a:lnTo>
                    <a:pt x="1901" y="2909"/>
                  </a:lnTo>
                  <a:lnTo>
                    <a:pt x="1909" y="2885"/>
                  </a:lnTo>
                  <a:lnTo>
                    <a:pt x="1912" y="2861"/>
                  </a:lnTo>
                  <a:lnTo>
                    <a:pt x="1912" y="2836"/>
                  </a:lnTo>
                  <a:lnTo>
                    <a:pt x="1885" y="2855"/>
                  </a:lnTo>
                  <a:lnTo>
                    <a:pt x="1857" y="2875"/>
                  </a:lnTo>
                  <a:lnTo>
                    <a:pt x="1825" y="2891"/>
                  </a:lnTo>
                  <a:lnTo>
                    <a:pt x="1813" y="2895"/>
                  </a:lnTo>
                  <a:lnTo>
                    <a:pt x="1802" y="2896"/>
                  </a:lnTo>
                  <a:lnTo>
                    <a:pt x="1789" y="2895"/>
                  </a:lnTo>
                  <a:lnTo>
                    <a:pt x="1776" y="2889"/>
                  </a:lnTo>
                  <a:lnTo>
                    <a:pt x="1766" y="2881"/>
                  </a:lnTo>
                  <a:lnTo>
                    <a:pt x="1758" y="2870"/>
                  </a:lnTo>
                  <a:lnTo>
                    <a:pt x="1754" y="2854"/>
                  </a:lnTo>
                  <a:lnTo>
                    <a:pt x="1754" y="2839"/>
                  </a:lnTo>
                  <a:lnTo>
                    <a:pt x="1759" y="2824"/>
                  </a:lnTo>
                  <a:lnTo>
                    <a:pt x="1767" y="2812"/>
                  </a:lnTo>
                  <a:lnTo>
                    <a:pt x="1780" y="2803"/>
                  </a:lnTo>
                  <a:lnTo>
                    <a:pt x="1814" y="2784"/>
                  </a:lnTo>
                  <a:lnTo>
                    <a:pt x="1843" y="2764"/>
                  </a:lnTo>
                  <a:lnTo>
                    <a:pt x="1867" y="2742"/>
                  </a:lnTo>
                  <a:lnTo>
                    <a:pt x="1887" y="2720"/>
                  </a:lnTo>
                  <a:lnTo>
                    <a:pt x="1901" y="2697"/>
                  </a:lnTo>
                  <a:lnTo>
                    <a:pt x="1909" y="2673"/>
                  </a:lnTo>
                  <a:lnTo>
                    <a:pt x="1912" y="2649"/>
                  </a:lnTo>
                  <a:lnTo>
                    <a:pt x="1912" y="2623"/>
                  </a:lnTo>
                  <a:lnTo>
                    <a:pt x="1885" y="2643"/>
                  </a:lnTo>
                  <a:lnTo>
                    <a:pt x="1857" y="2662"/>
                  </a:lnTo>
                  <a:lnTo>
                    <a:pt x="1825" y="2679"/>
                  </a:lnTo>
                  <a:lnTo>
                    <a:pt x="1813" y="2683"/>
                  </a:lnTo>
                  <a:lnTo>
                    <a:pt x="1802" y="2684"/>
                  </a:lnTo>
                  <a:lnTo>
                    <a:pt x="1789" y="2682"/>
                  </a:lnTo>
                  <a:lnTo>
                    <a:pt x="1776" y="2677"/>
                  </a:lnTo>
                  <a:lnTo>
                    <a:pt x="1766" y="2669"/>
                  </a:lnTo>
                  <a:lnTo>
                    <a:pt x="1758" y="2656"/>
                  </a:lnTo>
                  <a:lnTo>
                    <a:pt x="1754" y="2642"/>
                  </a:lnTo>
                  <a:lnTo>
                    <a:pt x="1754" y="2627"/>
                  </a:lnTo>
                  <a:lnTo>
                    <a:pt x="1759" y="2612"/>
                  </a:lnTo>
                  <a:lnTo>
                    <a:pt x="1767" y="2600"/>
                  </a:lnTo>
                  <a:lnTo>
                    <a:pt x="1780" y="2591"/>
                  </a:lnTo>
                  <a:lnTo>
                    <a:pt x="1814" y="2572"/>
                  </a:lnTo>
                  <a:lnTo>
                    <a:pt x="1843" y="2551"/>
                  </a:lnTo>
                  <a:lnTo>
                    <a:pt x="1867" y="2530"/>
                  </a:lnTo>
                  <a:lnTo>
                    <a:pt x="1887" y="2508"/>
                  </a:lnTo>
                  <a:lnTo>
                    <a:pt x="1901" y="2484"/>
                  </a:lnTo>
                  <a:lnTo>
                    <a:pt x="1909" y="2461"/>
                  </a:lnTo>
                  <a:lnTo>
                    <a:pt x="1912" y="2437"/>
                  </a:lnTo>
                  <a:lnTo>
                    <a:pt x="1912" y="2411"/>
                  </a:lnTo>
                  <a:lnTo>
                    <a:pt x="1885" y="2431"/>
                  </a:lnTo>
                  <a:lnTo>
                    <a:pt x="1857" y="2449"/>
                  </a:lnTo>
                  <a:lnTo>
                    <a:pt x="1825" y="2467"/>
                  </a:lnTo>
                  <a:lnTo>
                    <a:pt x="1813" y="2471"/>
                  </a:lnTo>
                  <a:lnTo>
                    <a:pt x="1802" y="2472"/>
                  </a:lnTo>
                  <a:lnTo>
                    <a:pt x="1789" y="2470"/>
                  </a:lnTo>
                  <a:lnTo>
                    <a:pt x="1776" y="2465"/>
                  </a:lnTo>
                  <a:lnTo>
                    <a:pt x="1766" y="2457"/>
                  </a:lnTo>
                  <a:lnTo>
                    <a:pt x="1758" y="2444"/>
                  </a:lnTo>
                  <a:lnTo>
                    <a:pt x="1754" y="2430"/>
                  </a:lnTo>
                  <a:lnTo>
                    <a:pt x="1754" y="2414"/>
                  </a:lnTo>
                  <a:lnTo>
                    <a:pt x="1759" y="2400"/>
                  </a:lnTo>
                  <a:lnTo>
                    <a:pt x="1767" y="2388"/>
                  </a:lnTo>
                  <a:lnTo>
                    <a:pt x="1780" y="2378"/>
                  </a:lnTo>
                  <a:lnTo>
                    <a:pt x="1814" y="2360"/>
                  </a:lnTo>
                  <a:lnTo>
                    <a:pt x="1843" y="2339"/>
                  </a:lnTo>
                  <a:lnTo>
                    <a:pt x="1867" y="2318"/>
                  </a:lnTo>
                  <a:lnTo>
                    <a:pt x="1887" y="2296"/>
                  </a:lnTo>
                  <a:lnTo>
                    <a:pt x="1901" y="2272"/>
                  </a:lnTo>
                  <a:lnTo>
                    <a:pt x="1909" y="2249"/>
                  </a:lnTo>
                  <a:lnTo>
                    <a:pt x="1912" y="2225"/>
                  </a:lnTo>
                  <a:lnTo>
                    <a:pt x="1912" y="2199"/>
                  </a:lnTo>
                  <a:lnTo>
                    <a:pt x="1885" y="2219"/>
                  </a:lnTo>
                  <a:lnTo>
                    <a:pt x="1857" y="2237"/>
                  </a:lnTo>
                  <a:lnTo>
                    <a:pt x="1825" y="2255"/>
                  </a:lnTo>
                  <a:lnTo>
                    <a:pt x="1813" y="2259"/>
                  </a:lnTo>
                  <a:lnTo>
                    <a:pt x="1802" y="2260"/>
                  </a:lnTo>
                  <a:lnTo>
                    <a:pt x="1789" y="2258"/>
                  </a:lnTo>
                  <a:lnTo>
                    <a:pt x="1776" y="2253"/>
                  </a:lnTo>
                  <a:lnTo>
                    <a:pt x="1766" y="2244"/>
                  </a:lnTo>
                  <a:lnTo>
                    <a:pt x="1758" y="2232"/>
                  </a:lnTo>
                  <a:lnTo>
                    <a:pt x="1754" y="2218"/>
                  </a:lnTo>
                  <a:lnTo>
                    <a:pt x="1754" y="2202"/>
                  </a:lnTo>
                  <a:lnTo>
                    <a:pt x="1759" y="2188"/>
                  </a:lnTo>
                  <a:lnTo>
                    <a:pt x="1767" y="2175"/>
                  </a:lnTo>
                  <a:lnTo>
                    <a:pt x="1780" y="2166"/>
                  </a:lnTo>
                  <a:lnTo>
                    <a:pt x="1814" y="2148"/>
                  </a:lnTo>
                  <a:lnTo>
                    <a:pt x="1843" y="2127"/>
                  </a:lnTo>
                  <a:lnTo>
                    <a:pt x="1867" y="2105"/>
                  </a:lnTo>
                  <a:lnTo>
                    <a:pt x="1887" y="2083"/>
                  </a:lnTo>
                  <a:lnTo>
                    <a:pt x="1901" y="2060"/>
                  </a:lnTo>
                  <a:lnTo>
                    <a:pt x="1909" y="2036"/>
                  </a:lnTo>
                  <a:lnTo>
                    <a:pt x="1912" y="2013"/>
                  </a:lnTo>
                  <a:lnTo>
                    <a:pt x="1912" y="1987"/>
                  </a:lnTo>
                  <a:lnTo>
                    <a:pt x="1885" y="2007"/>
                  </a:lnTo>
                  <a:lnTo>
                    <a:pt x="1857" y="2025"/>
                  </a:lnTo>
                  <a:lnTo>
                    <a:pt x="1825" y="2043"/>
                  </a:lnTo>
                  <a:lnTo>
                    <a:pt x="1813" y="2047"/>
                  </a:lnTo>
                  <a:lnTo>
                    <a:pt x="1802" y="2048"/>
                  </a:lnTo>
                  <a:lnTo>
                    <a:pt x="1789" y="2046"/>
                  </a:lnTo>
                  <a:lnTo>
                    <a:pt x="1776" y="2040"/>
                  </a:lnTo>
                  <a:lnTo>
                    <a:pt x="1766" y="2032"/>
                  </a:lnTo>
                  <a:lnTo>
                    <a:pt x="1758" y="2020"/>
                  </a:lnTo>
                  <a:lnTo>
                    <a:pt x="1754" y="2005"/>
                  </a:lnTo>
                  <a:lnTo>
                    <a:pt x="1754" y="1990"/>
                  </a:lnTo>
                  <a:lnTo>
                    <a:pt x="1759" y="1976"/>
                  </a:lnTo>
                  <a:lnTo>
                    <a:pt x="1767" y="1963"/>
                  </a:lnTo>
                  <a:lnTo>
                    <a:pt x="1780" y="1954"/>
                  </a:lnTo>
                  <a:lnTo>
                    <a:pt x="1814" y="1934"/>
                  </a:lnTo>
                  <a:lnTo>
                    <a:pt x="1843" y="1915"/>
                  </a:lnTo>
                  <a:lnTo>
                    <a:pt x="1867" y="1893"/>
                  </a:lnTo>
                  <a:lnTo>
                    <a:pt x="1887" y="1871"/>
                  </a:lnTo>
                  <a:lnTo>
                    <a:pt x="1901" y="1848"/>
                  </a:lnTo>
                  <a:lnTo>
                    <a:pt x="1909" y="1824"/>
                  </a:lnTo>
                  <a:lnTo>
                    <a:pt x="1912" y="1801"/>
                  </a:lnTo>
                  <a:lnTo>
                    <a:pt x="1912" y="1775"/>
                  </a:lnTo>
                  <a:lnTo>
                    <a:pt x="1885" y="1794"/>
                  </a:lnTo>
                  <a:lnTo>
                    <a:pt x="1857" y="1813"/>
                  </a:lnTo>
                  <a:lnTo>
                    <a:pt x="1825" y="1830"/>
                  </a:lnTo>
                  <a:lnTo>
                    <a:pt x="1813" y="1834"/>
                  </a:lnTo>
                  <a:lnTo>
                    <a:pt x="1802" y="1836"/>
                  </a:lnTo>
                  <a:lnTo>
                    <a:pt x="1789" y="1833"/>
                  </a:lnTo>
                  <a:lnTo>
                    <a:pt x="1776" y="1828"/>
                  </a:lnTo>
                  <a:lnTo>
                    <a:pt x="1766" y="1820"/>
                  </a:lnTo>
                  <a:lnTo>
                    <a:pt x="1758" y="1808"/>
                  </a:lnTo>
                  <a:lnTo>
                    <a:pt x="1754" y="1793"/>
                  </a:lnTo>
                  <a:lnTo>
                    <a:pt x="1754" y="1778"/>
                  </a:lnTo>
                  <a:lnTo>
                    <a:pt x="1759" y="1763"/>
                  </a:lnTo>
                  <a:lnTo>
                    <a:pt x="1767" y="1751"/>
                  </a:lnTo>
                  <a:lnTo>
                    <a:pt x="1780" y="1742"/>
                  </a:lnTo>
                  <a:lnTo>
                    <a:pt x="1814" y="1722"/>
                  </a:lnTo>
                  <a:lnTo>
                    <a:pt x="1843" y="1703"/>
                  </a:lnTo>
                  <a:lnTo>
                    <a:pt x="1867" y="1681"/>
                  </a:lnTo>
                  <a:lnTo>
                    <a:pt x="1887" y="1658"/>
                  </a:lnTo>
                  <a:lnTo>
                    <a:pt x="1901" y="1636"/>
                  </a:lnTo>
                  <a:lnTo>
                    <a:pt x="1909" y="1612"/>
                  </a:lnTo>
                  <a:lnTo>
                    <a:pt x="1912" y="1588"/>
                  </a:lnTo>
                  <a:lnTo>
                    <a:pt x="1912" y="1563"/>
                  </a:lnTo>
                  <a:lnTo>
                    <a:pt x="1885" y="1582"/>
                  </a:lnTo>
                  <a:lnTo>
                    <a:pt x="1857" y="1601"/>
                  </a:lnTo>
                  <a:lnTo>
                    <a:pt x="1825" y="1618"/>
                  </a:lnTo>
                  <a:lnTo>
                    <a:pt x="1813" y="1622"/>
                  </a:lnTo>
                  <a:lnTo>
                    <a:pt x="1802" y="1623"/>
                  </a:lnTo>
                  <a:lnTo>
                    <a:pt x="1789" y="1621"/>
                  </a:lnTo>
                  <a:lnTo>
                    <a:pt x="1776" y="1616"/>
                  </a:lnTo>
                  <a:lnTo>
                    <a:pt x="1766" y="1608"/>
                  </a:lnTo>
                  <a:lnTo>
                    <a:pt x="1758" y="1596"/>
                  </a:lnTo>
                  <a:lnTo>
                    <a:pt x="1754" y="1580"/>
                  </a:lnTo>
                  <a:lnTo>
                    <a:pt x="1754" y="1566"/>
                  </a:lnTo>
                  <a:lnTo>
                    <a:pt x="1759" y="1551"/>
                  </a:lnTo>
                  <a:lnTo>
                    <a:pt x="1767" y="1538"/>
                  </a:lnTo>
                  <a:lnTo>
                    <a:pt x="1780" y="1529"/>
                  </a:lnTo>
                  <a:lnTo>
                    <a:pt x="1814" y="1510"/>
                  </a:lnTo>
                  <a:lnTo>
                    <a:pt x="1843" y="1490"/>
                  </a:lnTo>
                  <a:lnTo>
                    <a:pt x="1867" y="1469"/>
                  </a:lnTo>
                  <a:lnTo>
                    <a:pt x="1887" y="1446"/>
                  </a:lnTo>
                  <a:lnTo>
                    <a:pt x="1901" y="1424"/>
                  </a:lnTo>
                  <a:lnTo>
                    <a:pt x="1909" y="1400"/>
                  </a:lnTo>
                  <a:lnTo>
                    <a:pt x="1912" y="1376"/>
                  </a:lnTo>
                  <a:lnTo>
                    <a:pt x="1912" y="1350"/>
                  </a:lnTo>
                  <a:lnTo>
                    <a:pt x="1885" y="1370"/>
                  </a:lnTo>
                  <a:lnTo>
                    <a:pt x="1857" y="1389"/>
                  </a:lnTo>
                  <a:lnTo>
                    <a:pt x="1825" y="1406"/>
                  </a:lnTo>
                  <a:lnTo>
                    <a:pt x="1813" y="1410"/>
                  </a:lnTo>
                  <a:lnTo>
                    <a:pt x="1802" y="1411"/>
                  </a:lnTo>
                  <a:lnTo>
                    <a:pt x="1789" y="1409"/>
                  </a:lnTo>
                  <a:lnTo>
                    <a:pt x="1776" y="1404"/>
                  </a:lnTo>
                  <a:lnTo>
                    <a:pt x="1766" y="1396"/>
                  </a:lnTo>
                  <a:lnTo>
                    <a:pt x="1758" y="1383"/>
                  </a:lnTo>
                  <a:lnTo>
                    <a:pt x="1754" y="1368"/>
                  </a:lnTo>
                  <a:lnTo>
                    <a:pt x="1754" y="1352"/>
                  </a:lnTo>
                  <a:lnTo>
                    <a:pt x="1759" y="1338"/>
                  </a:lnTo>
                  <a:lnTo>
                    <a:pt x="1767" y="1326"/>
                  </a:lnTo>
                  <a:lnTo>
                    <a:pt x="1780" y="1316"/>
                  </a:lnTo>
                  <a:lnTo>
                    <a:pt x="1814" y="1298"/>
                  </a:lnTo>
                  <a:lnTo>
                    <a:pt x="1843" y="1278"/>
                  </a:lnTo>
                  <a:lnTo>
                    <a:pt x="1867" y="1257"/>
                  </a:lnTo>
                  <a:lnTo>
                    <a:pt x="1887" y="1234"/>
                  </a:lnTo>
                  <a:lnTo>
                    <a:pt x="1901" y="1211"/>
                  </a:lnTo>
                  <a:lnTo>
                    <a:pt x="1909" y="1188"/>
                  </a:lnTo>
                  <a:lnTo>
                    <a:pt x="1912" y="1164"/>
                  </a:lnTo>
                  <a:lnTo>
                    <a:pt x="1912" y="1138"/>
                  </a:lnTo>
                  <a:lnTo>
                    <a:pt x="1885" y="1158"/>
                  </a:lnTo>
                  <a:lnTo>
                    <a:pt x="1857" y="1176"/>
                  </a:lnTo>
                  <a:lnTo>
                    <a:pt x="1825" y="1194"/>
                  </a:lnTo>
                  <a:lnTo>
                    <a:pt x="1813" y="1198"/>
                  </a:lnTo>
                  <a:lnTo>
                    <a:pt x="1802" y="1199"/>
                  </a:lnTo>
                  <a:lnTo>
                    <a:pt x="1789" y="1197"/>
                  </a:lnTo>
                  <a:lnTo>
                    <a:pt x="1776" y="1192"/>
                  </a:lnTo>
                  <a:lnTo>
                    <a:pt x="1766" y="1183"/>
                  </a:lnTo>
                  <a:lnTo>
                    <a:pt x="1758" y="1171"/>
                  </a:lnTo>
                  <a:lnTo>
                    <a:pt x="1754" y="1156"/>
                  </a:lnTo>
                  <a:lnTo>
                    <a:pt x="1754" y="1140"/>
                  </a:lnTo>
                  <a:lnTo>
                    <a:pt x="1759" y="1126"/>
                  </a:lnTo>
                  <a:lnTo>
                    <a:pt x="1767" y="1113"/>
                  </a:lnTo>
                  <a:lnTo>
                    <a:pt x="1780" y="1104"/>
                  </a:lnTo>
                  <a:lnTo>
                    <a:pt x="1814" y="1086"/>
                  </a:lnTo>
                  <a:lnTo>
                    <a:pt x="1843" y="1066"/>
                  </a:lnTo>
                  <a:lnTo>
                    <a:pt x="1867" y="1044"/>
                  </a:lnTo>
                  <a:lnTo>
                    <a:pt x="1887" y="1022"/>
                  </a:lnTo>
                  <a:lnTo>
                    <a:pt x="1901" y="999"/>
                  </a:lnTo>
                  <a:lnTo>
                    <a:pt x="1909" y="975"/>
                  </a:lnTo>
                  <a:lnTo>
                    <a:pt x="1912" y="952"/>
                  </a:lnTo>
                  <a:lnTo>
                    <a:pt x="1912" y="926"/>
                  </a:lnTo>
                  <a:lnTo>
                    <a:pt x="1885" y="946"/>
                  </a:lnTo>
                  <a:lnTo>
                    <a:pt x="1857" y="964"/>
                  </a:lnTo>
                  <a:lnTo>
                    <a:pt x="1825" y="982"/>
                  </a:lnTo>
                  <a:lnTo>
                    <a:pt x="1813" y="986"/>
                  </a:lnTo>
                  <a:lnTo>
                    <a:pt x="1802" y="987"/>
                  </a:lnTo>
                  <a:lnTo>
                    <a:pt x="1789" y="985"/>
                  </a:lnTo>
                  <a:lnTo>
                    <a:pt x="1776" y="980"/>
                  </a:lnTo>
                  <a:lnTo>
                    <a:pt x="1766" y="970"/>
                  </a:lnTo>
                  <a:lnTo>
                    <a:pt x="1758" y="959"/>
                  </a:lnTo>
                  <a:lnTo>
                    <a:pt x="1754" y="944"/>
                  </a:lnTo>
                  <a:lnTo>
                    <a:pt x="1754" y="928"/>
                  </a:lnTo>
                  <a:lnTo>
                    <a:pt x="1759" y="914"/>
                  </a:lnTo>
                  <a:lnTo>
                    <a:pt x="1767" y="901"/>
                  </a:lnTo>
                  <a:lnTo>
                    <a:pt x="1780" y="892"/>
                  </a:lnTo>
                  <a:lnTo>
                    <a:pt x="1814" y="874"/>
                  </a:lnTo>
                  <a:lnTo>
                    <a:pt x="1843" y="854"/>
                  </a:lnTo>
                  <a:lnTo>
                    <a:pt x="1867" y="832"/>
                  </a:lnTo>
                  <a:lnTo>
                    <a:pt x="1887" y="810"/>
                  </a:lnTo>
                  <a:lnTo>
                    <a:pt x="1901" y="787"/>
                  </a:lnTo>
                  <a:lnTo>
                    <a:pt x="1909" y="763"/>
                  </a:lnTo>
                  <a:lnTo>
                    <a:pt x="1912" y="740"/>
                  </a:lnTo>
                  <a:lnTo>
                    <a:pt x="1912" y="713"/>
                  </a:lnTo>
                  <a:lnTo>
                    <a:pt x="1885" y="733"/>
                  </a:lnTo>
                  <a:lnTo>
                    <a:pt x="1857" y="752"/>
                  </a:lnTo>
                  <a:lnTo>
                    <a:pt x="1825" y="769"/>
                  </a:lnTo>
                  <a:lnTo>
                    <a:pt x="1813" y="774"/>
                  </a:lnTo>
                  <a:lnTo>
                    <a:pt x="1803" y="775"/>
                  </a:lnTo>
                  <a:lnTo>
                    <a:pt x="1789" y="773"/>
                  </a:lnTo>
                  <a:lnTo>
                    <a:pt x="1776" y="767"/>
                  </a:lnTo>
                  <a:lnTo>
                    <a:pt x="1766" y="758"/>
                  </a:lnTo>
                  <a:lnTo>
                    <a:pt x="1758" y="747"/>
                  </a:lnTo>
                  <a:lnTo>
                    <a:pt x="1754" y="731"/>
                  </a:lnTo>
                  <a:lnTo>
                    <a:pt x="1754" y="716"/>
                  </a:lnTo>
                  <a:lnTo>
                    <a:pt x="1759" y="701"/>
                  </a:lnTo>
                  <a:lnTo>
                    <a:pt x="1767" y="689"/>
                  </a:lnTo>
                  <a:lnTo>
                    <a:pt x="1780" y="680"/>
                  </a:lnTo>
                  <a:lnTo>
                    <a:pt x="1814" y="661"/>
                  </a:lnTo>
                  <a:lnTo>
                    <a:pt x="1843" y="642"/>
                  </a:lnTo>
                  <a:lnTo>
                    <a:pt x="1867" y="620"/>
                  </a:lnTo>
                  <a:lnTo>
                    <a:pt x="1887" y="597"/>
                  </a:lnTo>
                  <a:lnTo>
                    <a:pt x="1901" y="575"/>
                  </a:lnTo>
                  <a:lnTo>
                    <a:pt x="1909" y="551"/>
                  </a:lnTo>
                  <a:lnTo>
                    <a:pt x="1912" y="527"/>
                  </a:lnTo>
                  <a:lnTo>
                    <a:pt x="1912" y="501"/>
                  </a:lnTo>
                  <a:lnTo>
                    <a:pt x="1878" y="526"/>
                  </a:lnTo>
                  <a:lnTo>
                    <a:pt x="1840" y="549"/>
                  </a:lnTo>
                  <a:lnTo>
                    <a:pt x="1798" y="570"/>
                  </a:lnTo>
                  <a:lnTo>
                    <a:pt x="1752" y="587"/>
                  </a:lnTo>
                  <a:lnTo>
                    <a:pt x="1704" y="602"/>
                  </a:lnTo>
                  <a:lnTo>
                    <a:pt x="1652" y="614"/>
                  </a:lnTo>
                  <a:lnTo>
                    <a:pt x="1599" y="622"/>
                  </a:lnTo>
                  <a:lnTo>
                    <a:pt x="1542" y="628"/>
                  </a:lnTo>
                  <a:lnTo>
                    <a:pt x="1483" y="629"/>
                  </a:lnTo>
                  <a:lnTo>
                    <a:pt x="1426" y="628"/>
                  </a:lnTo>
                  <a:lnTo>
                    <a:pt x="1369" y="622"/>
                  </a:lnTo>
                  <a:lnTo>
                    <a:pt x="1314" y="614"/>
                  </a:lnTo>
                  <a:lnTo>
                    <a:pt x="1263" y="602"/>
                  </a:lnTo>
                  <a:lnTo>
                    <a:pt x="1214" y="587"/>
                  </a:lnTo>
                  <a:lnTo>
                    <a:pt x="1169" y="570"/>
                  </a:lnTo>
                  <a:lnTo>
                    <a:pt x="1128" y="549"/>
                  </a:lnTo>
                  <a:lnTo>
                    <a:pt x="1090" y="526"/>
                  </a:lnTo>
                  <a:lnTo>
                    <a:pt x="1056" y="501"/>
                  </a:lnTo>
                  <a:close/>
                  <a:moveTo>
                    <a:pt x="1483" y="99"/>
                  </a:moveTo>
                  <a:lnTo>
                    <a:pt x="1422" y="101"/>
                  </a:lnTo>
                  <a:lnTo>
                    <a:pt x="1363" y="108"/>
                  </a:lnTo>
                  <a:lnTo>
                    <a:pt x="1309" y="119"/>
                  </a:lnTo>
                  <a:lnTo>
                    <a:pt x="1259" y="132"/>
                  </a:lnTo>
                  <a:lnTo>
                    <a:pt x="1213" y="148"/>
                  </a:lnTo>
                  <a:lnTo>
                    <a:pt x="1174" y="168"/>
                  </a:lnTo>
                  <a:lnTo>
                    <a:pt x="1139" y="190"/>
                  </a:lnTo>
                  <a:lnTo>
                    <a:pt x="1110" y="212"/>
                  </a:lnTo>
                  <a:lnTo>
                    <a:pt x="1087" y="237"/>
                  </a:lnTo>
                  <a:lnTo>
                    <a:pt x="1070" y="263"/>
                  </a:lnTo>
                  <a:lnTo>
                    <a:pt x="1059" y="288"/>
                  </a:lnTo>
                  <a:lnTo>
                    <a:pt x="1056" y="314"/>
                  </a:lnTo>
                  <a:lnTo>
                    <a:pt x="1059" y="341"/>
                  </a:lnTo>
                  <a:lnTo>
                    <a:pt x="1070" y="367"/>
                  </a:lnTo>
                  <a:lnTo>
                    <a:pt x="1087" y="392"/>
                  </a:lnTo>
                  <a:lnTo>
                    <a:pt x="1110" y="417"/>
                  </a:lnTo>
                  <a:lnTo>
                    <a:pt x="1139" y="440"/>
                  </a:lnTo>
                  <a:lnTo>
                    <a:pt x="1174" y="462"/>
                  </a:lnTo>
                  <a:lnTo>
                    <a:pt x="1213" y="481"/>
                  </a:lnTo>
                  <a:lnTo>
                    <a:pt x="1259" y="498"/>
                  </a:lnTo>
                  <a:lnTo>
                    <a:pt x="1309" y="511"/>
                  </a:lnTo>
                  <a:lnTo>
                    <a:pt x="1363" y="521"/>
                  </a:lnTo>
                  <a:lnTo>
                    <a:pt x="1422" y="528"/>
                  </a:lnTo>
                  <a:lnTo>
                    <a:pt x="1483" y="531"/>
                  </a:lnTo>
                  <a:lnTo>
                    <a:pt x="1546" y="528"/>
                  </a:lnTo>
                  <a:lnTo>
                    <a:pt x="1604" y="521"/>
                  </a:lnTo>
                  <a:lnTo>
                    <a:pt x="1659" y="511"/>
                  </a:lnTo>
                  <a:lnTo>
                    <a:pt x="1708" y="498"/>
                  </a:lnTo>
                  <a:lnTo>
                    <a:pt x="1754" y="481"/>
                  </a:lnTo>
                  <a:lnTo>
                    <a:pt x="1794" y="462"/>
                  </a:lnTo>
                  <a:lnTo>
                    <a:pt x="1829" y="440"/>
                  </a:lnTo>
                  <a:lnTo>
                    <a:pt x="1858" y="417"/>
                  </a:lnTo>
                  <a:lnTo>
                    <a:pt x="1881" y="392"/>
                  </a:lnTo>
                  <a:lnTo>
                    <a:pt x="1898" y="367"/>
                  </a:lnTo>
                  <a:lnTo>
                    <a:pt x="1908" y="341"/>
                  </a:lnTo>
                  <a:lnTo>
                    <a:pt x="1912" y="314"/>
                  </a:lnTo>
                  <a:lnTo>
                    <a:pt x="1908" y="288"/>
                  </a:lnTo>
                  <a:lnTo>
                    <a:pt x="1898" y="263"/>
                  </a:lnTo>
                  <a:lnTo>
                    <a:pt x="1881" y="237"/>
                  </a:lnTo>
                  <a:lnTo>
                    <a:pt x="1858" y="212"/>
                  </a:lnTo>
                  <a:lnTo>
                    <a:pt x="1829" y="190"/>
                  </a:lnTo>
                  <a:lnTo>
                    <a:pt x="1794" y="168"/>
                  </a:lnTo>
                  <a:lnTo>
                    <a:pt x="1754" y="148"/>
                  </a:lnTo>
                  <a:lnTo>
                    <a:pt x="1708" y="132"/>
                  </a:lnTo>
                  <a:lnTo>
                    <a:pt x="1659" y="119"/>
                  </a:lnTo>
                  <a:lnTo>
                    <a:pt x="1604" y="108"/>
                  </a:lnTo>
                  <a:lnTo>
                    <a:pt x="1546" y="101"/>
                  </a:lnTo>
                  <a:lnTo>
                    <a:pt x="1483" y="99"/>
                  </a:lnTo>
                  <a:close/>
                  <a:moveTo>
                    <a:pt x="1483" y="0"/>
                  </a:moveTo>
                  <a:lnTo>
                    <a:pt x="1542" y="1"/>
                  </a:lnTo>
                  <a:lnTo>
                    <a:pt x="1599" y="7"/>
                  </a:lnTo>
                  <a:lnTo>
                    <a:pt x="1652" y="16"/>
                  </a:lnTo>
                  <a:lnTo>
                    <a:pt x="1704" y="27"/>
                  </a:lnTo>
                  <a:lnTo>
                    <a:pt x="1752" y="42"/>
                  </a:lnTo>
                  <a:lnTo>
                    <a:pt x="1798" y="60"/>
                  </a:lnTo>
                  <a:lnTo>
                    <a:pt x="1839" y="80"/>
                  </a:lnTo>
                  <a:lnTo>
                    <a:pt x="1877" y="103"/>
                  </a:lnTo>
                  <a:lnTo>
                    <a:pt x="1911" y="128"/>
                  </a:lnTo>
                  <a:lnTo>
                    <a:pt x="1940" y="155"/>
                  </a:lnTo>
                  <a:lnTo>
                    <a:pt x="1965" y="183"/>
                  </a:lnTo>
                  <a:lnTo>
                    <a:pt x="1985" y="214"/>
                  </a:lnTo>
                  <a:lnTo>
                    <a:pt x="2000" y="246"/>
                  </a:lnTo>
                  <a:lnTo>
                    <a:pt x="2008" y="280"/>
                  </a:lnTo>
                  <a:lnTo>
                    <a:pt x="2011" y="314"/>
                  </a:lnTo>
                  <a:lnTo>
                    <a:pt x="2011" y="1402"/>
                  </a:lnTo>
                  <a:lnTo>
                    <a:pt x="2045" y="1377"/>
                  </a:lnTo>
                  <a:lnTo>
                    <a:pt x="2083" y="1353"/>
                  </a:lnTo>
                  <a:lnTo>
                    <a:pt x="2126" y="1334"/>
                  </a:lnTo>
                  <a:lnTo>
                    <a:pt x="2171" y="1315"/>
                  </a:lnTo>
                  <a:lnTo>
                    <a:pt x="2219" y="1301"/>
                  </a:lnTo>
                  <a:lnTo>
                    <a:pt x="2271" y="1289"/>
                  </a:lnTo>
                  <a:lnTo>
                    <a:pt x="2325" y="1280"/>
                  </a:lnTo>
                  <a:lnTo>
                    <a:pt x="2381" y="1275"/>
                  </a:lnTo>
                  <a:lnTo>
                    <a:pt x="2440" y="1273"/>
                  </a:lnTo>
                  <a:lnTo>
                    <a:pt x="2498" y="1275"/>
                  </a:lnTo>
                  <a:lnTo>
                    <a:pt x="2555" y="1280"/>
                  </a:lnTo>
                  <a:lnTo>
                    <a:pt x="2608" y="1289"/>
                  </a:lnTo>
                  <a:lnTo>
                    <a:pt x="2660" y="1301"/>
                  </a:lnTo>
                  <a:lnTo>
                    <a:pt x="2708" y="1315"/>
                  </a:lnTo>
                  <a:lnTo>
                    <a:pt x="2753" y="1333"/>
                  </a:lnTo>
                  <a:lnTo>
                    <a:pt x="2795" y="1353"/>
                  </a:lnTo>
                  <a:lnTo>
                    <a:pt x="2833" y="1376"/>
                  </a:lnTo>
                  <a:lnTo>
                    <a:pt x="2867" y="1401"/>
                  </a:lnTo>
                  <a:lnTo>
                    <a:pt x="2897" y="1428"/>
                  </a:lnTo>
                  <a:lnTo>
                    <a:pt x="2922" y="1456"/>
                  </a:lnTo>
                  <a:lnTo>
                    <a:pt x="2941" y="1487"/>
                  </a:lnTo>
                  <a:lnTo>
                    <a:pt x="2956" y="1519"/>
                  </a:lnTo>
                  <a:lnTo>
                    <a:pt x="2965" y="1553"/>
                  </a:lnTo>
                  <a:lnTo>
                    <a:pt x="2968" y="1588"/>
                  </a:lnTo>
                  <a:lnTo>
                    <a:pt x="2968" y="3074"/>
                  </a:lnTo>
                  <a:lnTo>
                    <a:pt x="2967" y="3089"/>
                  </a:lnTo>
                  <a:lnTo>
                    <a:pt x="2967" y="3091"/>
                  </a:lnTo>
                  <a:lnTo>
                    <a:pt x="2965" y="3104"/>
                  </a:lnTo>
                  <a:lnTo>
                    <a:pt x="2965" y="3108"/>
                  </a:lnTo>
                  <a:lnTo>
                    <a:pt x="2962" y="3120"/>
                  </a:lnTo>
                  <a:lnTo>
                    <a:pt x="2961" y="3125"/>
                  </a:lnTo>
                  <a:lnTo>
                    <a:pt x="2958" y="3135"/>
                  </a:lnTo>
                  <a:lnTo>
                    <a:pt x="2956" y="3142"/>
                  </a:lnTo>
                  <a:lnTo>
                    <a:pt x="2952" y="3149"/>
                  </a:lnTo>
                  <a:lnTo>
                    <a:pt x="2949" y="3158"/>
                  </a:lnTo>
                  <a:lnTo>
                    <a:pt x="2946" y="3163"/>
                  </a:lnTo>
                  <a:lnTo>
                    <a:pt x="2941" y="3175"/>
                  </a:lnTo>
                  <a:lnTo>
                    <a:pt x="2939" y="3179"/>
                  </a:lnTo>
                  <a:lnTo>
                    <a:pt x="2932" y="3189"/>
                  </a:lnTo>
                  <a:lnTo>
                    <a:pt x="2929" y="3194"/>
                  </a:lnTo>
                  <a:lnTo>
                    <a:pt x="2925" y="3200"/>
                  </a:lnTo>
                  <a:lnTo>
                    <a:pt x="2918" y="3209"/>
                  </a:lnTo>
                  <a:lnTo>
                    <a:pt x="2913" y="3215"/>
                  </a:lnTo>
                  <a:lnTo>
                    <a:pt x="2906" y="3224"/>
                  </a:lnTo>
                  <a:lnTo>
                    <a:pt x="2902" y="3228"/>
                  </a:lnTo>
                  <a:lnTo>
                    <a:pt x="2894" y="3236"/>
                  </a:lnTo>
                  <a:lnTo>
                    <a:pt x="2891" y="3239"/>
                  </a:lnTo>
                  <a:lnTo>
                    <a:pt x="2880" y="3250"/>
                  </a:lnTo>
                  <a:lnTo>
                    <a:pt x="2877" y="3252"/>
                  </a:lnTo>
                  <a:lnTo>
                    <a:pt x="2865" y="3262"/>
                  </a:lnTo>
                  <a:lnTo>
                    <a:pt x="2863" y="3264"/>
                  </a:lnTo>
                  <a:lnTo>
                    <a:pt x="2849" y="3274"/>
                  </a:lnTo>
                  <a:lnTo>
                    <a:pt x="2847" y="3275"/>
                  </a:lnTo>
                  <a:lnTo>
                    <a:pt x="2832" y="3287"/>
                  </a:lnTo>
                  <a:lnTo>
                    <a:pt x="2832" y="3287"/>
                  </a:lnTo>
                  <a:lnTo>
                    <a:pt x="2816" y="3296"/>
                  </a:lnTo>
                  <a:lnTo>
                    <a:pt x="2813" y="3298"/>
                  </a:lnTo>
                  <a:lnTo>
                    <a:pt x="2799" y="3306"/>
                  </a:lnTo>
                  <a:lnTo>
                    <a:pt x="2794" y="3309"/>
                  </a:lnTo>
                  <a:lnTo>
                    <a:pt x="2780" y="3316"/>
                  </a:lnTo>
                  <a:lnTo>
                    <a:pt x="2736" y="3335"/>
                  </a:lnTo>
                  <a:lnTo>
                    <a:pt x="2689" y="3353"/>
                  </a:lnTo>
                  <a:lnTo>
                    <a:pt x="2638" y="3366"/>
                  </a:lnTo>
                  <a:lnTo>
                    <a:pt x="2584" y="3377"/>
                  </a:lnTo>
                  <a:lnTo>
                    <a:pt x="2528" y="3385"/>
                  </a:lnTo>
                  <a:lnTo>
                    <a:pt x="2469" y="3388"/>
                  </a:lnTo>
                  <a:lnTo>
                    <a:pt x="2468" y="3389"/>
                  </a:lnTo>
                  <a:lnTo>
                    <a:pt x="2440" y="3389"/>
                  </a:lnTo>
                  <a:lnTo>
                    <a:pt x="2376" y="3387"/>
                  </a:lnTo>
                  <a:lnTo>
                    <a:pt x="2315" y="3381"/>
                  </a:lnTo>
                  <a:lnTo>
                    <a:pt x="2258" y="3370"/>
                  </a:lnTo>
                  <a:lnTo>
                    <a:pt x="2203" y="3357"/>
                  </a:lnTo>
                  <a:lnTo>
                    <a:pt x="2151" y="3339"/>
                  </a:lnTo>
                  <a:lnTo>
                    <a:pt x="2104" y="3319"/>
                  </a:lnTo>
                  <a:lnTo>
                    <a:pt x="2062" y="3295"/>
                  </a:lnTo>
                  <a:lnTo>
                    <a:pt x="2023" y="3269"/>
                  </a:lnTo>
                  <a:lnTo>
                    <a:pt x="1990" y="3240"/>
                  </a:lnTo>
                  <a:lnTo>
                    <a:pt x="1962" y="3210"/>
                  </a:lnTo>
                  <a:lnTo>
                    <a:pt x="1934" y="3240"/>
                  </a:lnTo>
                  <a:lnTo>
                    <a:pt x="1901" y="3269"/>
                  </a:lnTo>
                  <a:lnTo>
                    <a:pt x="1862" y="3295"/>
                  </a:lnTo>
                  <a:lnTo>
                    <a:pt x="1819" y="3319"/>
                  </a:lnTo>
                  <a:lnTo>
                    <a:pt x="1772" y="3339"/>
                  </a:lnTo>
                  <a:lnTo>
                    <a:pt x="1721" y="3357"/>
                  </a:lnTo>
                  <a:lnTo>
                    <a:pt x="1666" y="3370"/>
                  </a:lnTo>
                  <a:lnTo>
                    <a:pt x="1608" y="3381"/>
                  </a:lnTo>
                  <a:lnTo>
                    <a:pt x="1547" y="3387"/>
                  </a:lnTo>
                  <a:lnTo>
                    <a:pt x="1483" y="3389"/>
                  </a:lnTo>
                  <a:lnTo>
                    <a:pt x="1421" y="3387"/>
                  </a:lnTo>
                  <a:lnTo>
                    <a:pt x="1360" y="3381"/>
                  </a:lnTo>
                  <a:lnTo>
                    <a:pt x="1302" y="3370"/>
                  </a:lnTo>
                  <a:lnTo>
                    <a:pt x="1247" y="3357"/>
                  </a:lnTo>
                  <a:lnTo>
                    <a:pt x="1196" y="3339"/>
                  </a:lnTo>
                  <a:lnTo>
                    <a:pt x="1148" y="3319"/>
                  </a:lnTo>
                  <a:lnTo>
                    <a:pt x="1105" y="3295"/>
                  </a:lnTo>
                  <a:lnTo>
                    <a:pt x="1067" y="3269"/>
                  </a:lnTo>
                  <a:lnTo>
                    <a:pt x="1034" y="3240"/>
                  </a:lnTo>
                  <a:lnTo>
                    <a:pt x="1006" y="3210"/>
                  </a:lnTo>
                  <a:lnTo>
                    <a:pt x="978" y="3240"/>
                  </a:lnTo>
                  <a:lnTo>
                    <a:pt x="944" y="3269"/>
                  </a:lnTo>
                  <a:lnTo>
                    <a:pt x="906" y="3295"/>
                  </a:lnTo>
                  <a:lnTo>
                    <a:pt x="863" y="3319"/>
                  </a:lnTo>
                  <a:lnTo>
                    <a:pt x="815" y="3339"/>
                  </a:lnTo>
                  <a:lnTo>
                    <a:pt x="765" y="3357"/>
                  </a:lnTo>
                  <a:lnTo>
                    <a:pt x="710" y="3370"/>
                  </a:lnTo>
                  <a:lnTo>
                    <a:pt x="651" y="3381"/>
                  </a:lnTo>
                  <a:lnTo>
                    <a:pt x="591" y="3387"/>
                  </a:lnTo>
                  <a:lnTo>
                    <a:pt x="528" y="3389"/>
                  </a:lnTo>
                  <a:lnTo>
                    <a:pt x="470" y="3387"/>
                  </a:lnTo>
                  <a:lnTo>
                    <a:pt x="413" y="3382"/>
                  </a:lnTo>
                  <a:lnTo>
                    <a:pt x="360" y="3373"/>
                  </a:lnTo>
                  <a:lnTo>
                    <a:pt x="308" y="3361"/>
                  </a:lnTo>
                  <a:lnTo>
                    <a:pt x="260" y="3347"/>
                  </a:lnTo>
                  <a:lnTo>
                    <a:pt x="214" y="3329"/>
                  </a:lnTo>
                  <a:lnTo>
                    <a:pt x="172" y="3308"/>
                  </a:lnTo>
                  <a:lnTo>
                    <a:pt x="135" y="3286"/>
                  </a:lnTo>
                  <a:lnTo>
                    <a:pt x="101" y="3261"/>
                  </a:lnTo>
                  <a:lnTo>
                    <a:pt x="71" y="3234"/>
                  </a:lnTo>
                  <a:lnTo>
                    <a:pt x="46" y="3205"/>
                  </a:lnTo>
                  <a:lnTo>
                    <a:pt x="27" y="3175"/>
                  </a:lnTo>
                  <a:lnTo>
                    <a:pt x="12" y="3142"/>
                  </a:lnTo>
                  <a:lnTo>
                    <a:pt x="3" y="3109"/>
                  </a:lnTo>
                  <a:lnTo>
                    <a:pt x="0" y="3074"/>
                  </a:lnTo>
                  <a:lnTo>
                    <a:pt x="0" y="1164"/>
                  </a:lnTo>
                  <a:lnTo>
                    <a:pt x="3" y="1129"/>
                  </a:lnTo>
                  <a:lnTo>
                    <a:pt x="12" y="1095"/>
                  </a:lnTo>
                  <a:lnTo>
                    <a:pt x="27" y="1063"/>
                  </a:lnTo>
                  <a:lnTo>
                    <a:pt x="46" y="1032"/>
                  </a:lnTo>
                  <a:lnTo>
                    <a:pt x="71" y="1003"/>
                  </a:lnTo>
                  <a:lnTo>
                    <a:pt x="101" y="977"/>
                  </a:lnTo>
                  <a:lnTo>
                    <a:pt x="135" y="952"/>
                  </a:lnTo>
                  <a:lnTo>
                    <a:pt x="172" y="929"/>
                  </a:lnTo>
                  <a:lnTo>
                    <a:pt x="214" y="909"/>
                  </a:lnTo>
                  <a:lnTo>
                    <a:pt x="260" y="891"/>
                  </a:lnTo>
                  <a:lnTo>
                    <a:pt x="308" y="877"/>
                  </a:lnTo>
                  <a:lnTo>
                    <a:pt x="360" y="864"/>
                  </a:lnTo>
                  <a:lnTo>
                    <a:pt x="413" y="856"/>
                  </a:lnTo>
                  <a:lnTo>
                    <a:pt x="470" y="851"/>
                  </a:lnTo>
                  <a:lnTo>
                    <a:pt x="528" y="849"/>
                  </a:lnTo>
                  <a:lnTo>
                    <a:pt x="587" y="851"/>
                  </a:lnTo>
                  <a:lnTo>
                    <a:pt x="643" y="856"/>
                  </a:lnTo>
                  <a:lnTo>
                    <a:pt x="697" y="864"/>
                  </a:lnTo>
                  <a:lnTo>
                    <a:pt x="748" y="877"/>
                  </a:lnTo>
                  <a:lnTo>
                    <a:pt x="797" y="891"/>
                  </a:lnTo>
                  <a:lnTo>
                    <a:pt x="842" y="910"/>
                  </a:lnTo>
                  <a:lnTo>
                    <a:pt x="884" y="929"/>
                  </a:lnTo>
                  <a:lnTo>
                    <a:pt x="923" y="952"/>
                  </a:lnTo>
                  <a:lnTo>
                    <a:pt x="956" y="978"/>
                  </a:lnTo>
                  <a:lnTo>
                    <a:pt x="956" y="314"/>
                  </a:lnTo>
                  <a:lnTo>
                    <a:pt x="959" y="280"/>
                  </a:lnTo>
                  <a:lnTo>
                    <a:pt x="968" y="246"/>
                  </a:lnTo>
                  <a:lnTo>
                    <a:pt x="982" y="214"/>
                  </a:lnTo>
                  <a:lnTo>
                    <a:pt x="1002" y="183"/>
                  </a:lnTo>
                  <a:lnTo>
                    <a:pt x="1027" y="155"/>
                  </a:lnTo>
                  <a:lnTo>
                    <a:pt x="1057" y="128"/>
                  </a:lnTo>
                  <a:lnTo>
                    <a:pt x="1091" y="103"/>
                  </a:lnTo>
                  <a:lnTo>
                    <a:pt x="1129" y="80"/>
                  </a:lnTo>
                  <a:lnTo>
                    <a:pt x="1170" y="60"/>
                  </a:lnTo>
                  <a:lnTo>
                    <a:pt x="1215" y="42"/>
                  </a:lnTo>
                  <a:lnTo>
                    <a:pt x="1264" y="27"/>
                  </a:lnTo>
                  <a:lnTo>
                    <a:pt x="1315" y="16"/>
                  </a:lnTo>
                  <a:lnTo>
                    <a:pt x="1369" y="7"/>
                  </a:lnTo>
                  <a:lnTo>
                    <a:pt x="1426" y="1"/>
                  </a:lnTo>
                  <a:lnTo>
                    <a:pt x="14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0" name="Freeform 101">
              <a:extLst>
                <a:ext uri="{FF2B5EF4-FFF2-40B4-BE49-F238E27FC236}">
                  <a16:creationId xmlns:a16="http://schemas.microsoft.com/office/drawing/2014/main" id="{5E010287-52B2-4E45-AF27-CC5F615265F9}"/>
                </a:ext>
              </a:extLst>
            </p:cNvPr>
            <p:cNvSpPr>
              <a:spLocks/>
            </p:cNvSpPr>
            <p:nvPr/>
          </p:nvSpPr>
          <p:spPr bwMode="auto">
            <a:xfrm>
              <a:off x="7099301" y="6169025"/>
              <a:ext cx="90488" cy="46038"/>
            </a:xfrm>
            <a:custGeom>
              <a:avLst/>
              <a:gdLst>
                <a:gd name="T0" fmla="*/ 331 w 630"/>
                <a:gd name="T1" fmla="*/ 3 h 312"/>
                <a:gd name="T2" fmla="*/ 355 w 630"/>
                <a:gd name="T3" fmla="*/ 20 h 312"/>
                <a:gd name="T4" fmla="*/ 365 w 630"/>
                <a:gd name="T5" fmla="*/ 50 h 312"/>
                <a:gd name="T6" fmla="*/ 355 w 630"/>
                <a:gd name="T7" fmla="*/ 79 h 312"/>
                <a:gd name="T8" fmla="*/ 331 w 630"/>
                <a:gd name="T9" fmla="*/ 98 h 312"/>
                <a:gd name="T10" fmla="*/ 273 w 630"/>
                <a:gd name="T11" fmla="*/ 101 h 312"/>
                <a:gd name="T12" fmla="*/ 203 w 630"/>
                <a:gd name="T13" fmla="*/ 110 h 312"/>
                <a:gd name="T14" fmla="*/ 150 w 630"/>
                <a:gd name="T15" fmla="*/ 125 h 312"/>
                <a:gd name="T16" fmla="*/ 115 w 630"/>
                <a:gd name="T17" fmla="*/ 142 h 312"/>
                <a:gd name="T18" fmla="*/ 100 w 630"/>
                <a:gd name="T19" fmla="*/ 156 h 312"/>
                <a:gd name="T20" fmla="*/ 115 w 630"/>
                <a:gd name="T21" fmla="*/ 170 h 312"/>
                <a:gd name="T22" fmla="*/ 150 w 630"/>
                <a:gd name="T23" fmla="*/ 187 h 312"/>
                <a:gd name="T24" fmla="*/ 203 w 630"/>
                <a:gd name="T25" fmla="*/ 202 h 312"/>
                <a:gd name="T26" fmla="*/ 273 w 630"/>
                <a:gd name="T27" fmla="*/ 211 h 312"/>
                <a:gd name="T28" fmla="*/ 357 w 630"/>
                <a:gd name="T29" fmla="*/ 211 h 312"/>
                <a:gd name="T30" fmla="*/ 430 w 630"/>
                <a:gd name="T31" fmla="*/ 202 h 312"/>
                <a:gd name="T32" fmla="*/ 482 w 630"/>
                <a:gd name="T33" fmla="*/ 186 h 312"/>
                <a:gd name="T34" fmla="*/ 516 w 630"/>
                <a:gd name="T35" fmla="*/ 169 h 312"/>
                <a:gd name="T36" fmla="*/ 531 w 630"/>
                <a:gd name="T37" fmla="*/ 155 h 312"/>
                <a:gd name="T38" fmla="*/ 541 w 630"/>
                <a:gd name="T39" fmla="*/ 126 h 312"/>
                <a:gd name="T40" fmla="*/ 565 w 630"/>
                <a:gd name="T41" fmla="*/ 109 h 312"/>
                <a:gd name="T42" fmla="*/ 595 w 630"/>
                <a:gd name="T43" fmla="*/ 109 h 312"/>
                <a:gd name="T44" fmla="*/ 620 w 630"/>
                <a:gd name="T45" fmla="*/ 126 h 312"/>
                <a:gd name="T46" fmla="*/ 630 w 630"/>
                <a:gd name="T47" fmla="*/ 156 h 312"/>
                <a:gd name="T48" fmla="*/ 627 w 630"/>
                <a:gd name="T49" fmla="*/ 179 h 312"/>
                <a:gd name="T50" fmla="*/ 616 w 630"/>
                <a:gd name="T51" fmla="*/ 206 h 312"/>
                <a:gd name="T52" fmla="*/ 591 w 630"/>
                <a:gd name="T53" fmla="*/ 236 h 312"/>
                <a:gd name="T54" fmla="*/ 550 w 630"/>
                <a:gd name="T55" fmla="*/ 264 h 312"/>
                <a:gd name="T56" fmla="*/ 485 w 630"/>
                <a:gd name="T57" fmla="*/ 289 h 312"/>
                <a:gd name="T58" fmla="*/ 405 w 630"/>
                <a:gd name="T59" fmla="*/ 306 h 312"/>
                <a:gd name="T60" fmla="*/ 315 w 630"/>
                <a:gd name="T61" fmla="*/ 312 h 312"/>
                <a:gd name="T62" fmla="*/ 224 w 630"/>
                <a:gd name="T63" fmla="*/ 306 h 312"/>
                <a:gd name="T64" fmla="*/ 144 w 630"/>
                <a:gd name="T65" fmla="*/ 289 h 312"/>
                <a:gd name="T66" fmla="*/ 80 w 630"/>
                <a:gd name="T67" fmla="*/ 264 h 312"/>
                <a:gd name="T68" fmla="*/ 38 w 630"/>
                <a:gd name="T69" fmla="*/ 236 h 312"/>
                <a:gd name="T70" fmla="*/ 14 w 630"/>
                <a:gd name="T71" fmla="*/ 206 h 312"/>
                <a:gd name="T72" fmla="*/ 3 w 630"/>
                <a:gd name="T73" fmla="*/ 179 h 312"/>
                <a:gd name="T74" fmla="*/ 0 w 630"/>
                <a:gd name="T75" fmla="*/ 156 h 312"/>
                <a:gd name="T76" fmla="*/ 3 w 630"/>
                <a:gd name="T77" fmla="*/ 134 h 312"/>
                <a:gd name="T78" fmla="*/ 14 w 630"/>
                <a:gd name="T79" fmla="*/ 106 h 312"/>
                <a:gd name="T80" fmla="*/ 38 w 630"/>
                <a:gd name="T81" fmla="*/ 77 h 312"/>
                <a:gd name="T82" fmla="*/ 80 w 630"/>
                <a:gd name="T83" fmla="*/ 48 h 312"/>
                <a:gd name="T84" fmla="*/ 144 w 630"/>
                <a:gd name="T85" fmla="*/ 22 h 312"/>
                <a:gd name="T86" fmla="*/ 224 w 630"/>
                <a:gd name="T87" fmla="*/ 6 h 312"/>
                <a:gd name="T88" fmla="*/ 315 w 630"/>
                <a:gd name="T8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0" h="312">
                  <a:moveTo>
                    <a:pt x="315" y="0"/>
                  </a:moveTo>
                  <a:lnTo>
                    <a:pt x="331" y="3"/>
                  </a:lnTo>
                  <a:lnTo>
                    <a:pt x="344" y="10"/>
                  </a:lnTo>
                  <a:lnTo>
                    <a:pt x="355" y="20"/>
                  </a:lnTo>
                  <a:lnTo>
                    <a:pt x="361" y="34"/>
                  </a:lnTo>
                  <a:lnTo>
                    <a:pt x="365" y="50"/>
                  </a:lnTo>
                  <a:lnTo>
                    <a:pt x="361" y="66"/>
                  </a:lnTo>
                  <a:lnTo>
                    <a:pt x="355" y="79"/>
                  </a:lnTo>
                  <a:lnTo>
                    <a:pt x="344" y="90"/>
                  </a:lnTo>
                  <a:lnTo>
                    <a:pt x="331" y="98"/>
                  </a:lnTo>
                  <a:lnTo>
                    <a:pt x="315" y="100"/>
                  </a:lnTo>
                  <a:lnTo>
                    <a:pt x="273" y="101"/>
                  </a:lnTo>
                  <a:lnTo>
                    <a:pt x="236" y="105"/>
                  </a:lnTo>
                  <a:lnTo>
                    <a:pt x="203" y="110"/>
                  </a:lnTo>
                  <a:lnTo>
                    <a:pt x="174" y="117"/>
                  </a:lnTo>
                  <a:lnTo>
                    <a:pt x="150" y="125"/>
                  </a:lnTo>
                  <a:lnTo>
                    <a:pt x="131" y="134"/>
                  </a:lnTo>
                  <a:lnTo>
                    <a:pt x="115" y="142"/>
                  </a:lnTo>
                  <a:lnTo>
                    <a:pt x="105" y="149"/>
                  </a:lnTo>
                  <a:lnTo>
                    <a:pt x="100" y="156"/>
                  </a:lnTo>
                  <a:lnTo>
                    <a:pt x="105" y="163"/>
                  </a:lnTo>
                  <a:lnTo>
                    <a:pt x="115" y="170"/>
                  </a:lnTo>
                  <a:lnTo>
                    <a:pt x="131" y="178"/>
                  </a:lnTo>
                  <a:lnTo>
                    <a:pt x="150" y="187"/>
                  </a:lnTo>
                  <a:lnTo>
                    <a:pt x="174" y="194"/>
                  </a:lnTo>
                  <a:lnTo>
                    <a:pt x="203" y="202"/>
                  </a:lnTo>
                  <a:lnTo>
                    <a:pt x="236" y="208"/>
                  </a:lnTo>
                  <a:lnTo>
                    <a:pt x="273" y="211"/>
                  </a:lnTo>
                  <a:lnTo>
                    <a:pt x="315" y="212"/>
                  </a:lnTo>
                  <a:lnTo>
                    <a:pt x="357" y="211"/>
                  </a:lnTo>
                  <a:lnTo>
                    <a:pt x="396" y="207"/>
                  </a:lnTo>
                  <a:lnTo>
                    <a:pt x="430" y="202"/>
                  </a:lnTo>
                  <a:lnTo>
                    <a:pt x="457" y="194"/>
                  </a:lnTo>
                  <a:lnTo>
                    <a:pt x="482" y="186"/>
                  </a:lnTo>
                  <a:lnTo>
                    <a:pt x="502" y="177"/>
                  </a:lnTo>
                  <a:lnTo>
                    <a:pt x="516" y="169"/>
                  </a:lnTo>
                  <a:lnTo>
                    <a:pt x="525" y="161"/>
                  </a:lnTo>
                  <a:lnTo>
                    <a:pt x="531" y="155"/>
                  </a:lnTo>
                  <a:lnTo>
                    <a:pt x="534" y="140"/>
                  </a:lnTo>
                  <a:lnTo>
                    <a:pt x="541" y="126"/>
                  </a:lnTo>
                  <a:lnTo>
                    <a:pt x="551" y="116"/>
                  </a:lnTo>
                  <a:lnTo>
                    <a:pt x="565" y="109"/>
                  </a:lnTo>
                  <a:lnTo>
                    <a:pt x="580" y="106"/>
                  </a:lnTo>
                  <a:lnTo>
                    <a:pt x="595" y="109"/>
                  </a:lnTo>
                  <a:lnTo>
                    <a:pt x="610" y="116"/>
                  </a:lnTo>
                  <a:lnTo>
                    <a:pt x="620" y="126"/>
                  </a:lnTo>
                  <a:lnTo>
                    <a:pt x="627" y="140"/>
                  </a:lnTo>
                  <a:lnTo>
                    <a:pt x="630" y="156"/>
                  </a:lnTo>
                  <a:lnTo>
                    <a:pt x="630" y="167"/>
                  </a:lnTo>
                  <a:lnTo>
                    <a:pt x="627" y="179"/>
                  </a:lnTo>
                  <a:lnTo>
                    <a:pt x="622" y="192"/>
                  </a:lnTo>
                  <a:lnTo>
                    <a:pt x="616" y="206"/>
                  </a:lnTo>
                  <a:lnTo>
                    <a:pt x="606" y="220"/>
                  </a:lnTo>
                  <a:lnTo>
                    <a:pt x="591" y="236"/>
                  </a:lnTo>
                  <a:lnTo>
                    <a:pt x="573" y="250"/>
                  </a:lnTo>
                  <a:lnTo>
                    <a:pt x="550" y="264"/>
                  </a:lnTo>
                  <a:lnTo>
                    <a:pt x="521" y="277"/>
                  </a:lnTo>
                  <a:lnTo>
                    <a:pt x="485" y="289"/>
                  </a:lnTo>
                  <a:lnTo>
                    <a:pt x="446" y="299"/>
                  </a:lnTo>
                  <a:lnTo>
                    <a:pt x="405" y="306"/>
                  </a:lnTo>
                  <a:lnTo>
                    <a:pt x="360" y="311"/>
                  </a:lnTo>
                  <a:lnTo>
                    <a:pt x="315" y="312"/>
                  </a:lnTo>
                  <a:lnTo>
                    <a:pt x="269" y="311"/>
                  </a:lnTo>
                  <a:lnTo>
                    <a:pt x="224" y="306"/>
                  </a:lnTo>
                  <a:lnTo>
                    <a:pt x="183" y="299"/>
                  </a:lnTo>
                  <a:lnTo>
                    <a:pt x="144" y="289"/>
                  </a:lnTo>
                  <a:lnTo>
                    <a:pt x="109" y="277"/>
                  </a:lnTo>
                  <a:lnTo>
                    <a:pt x="80" y="264"/>
                  </a:lnTo>
                  <a:lnTo>
                    <a:pt x="56" y="250"/>
                  </a:lnTo>
                  <a:lnTo>
                    <a:pt x="38" y="236"/>
                  </a:lnTo>
                  <a:lnTo>
                    <a:pt x="24" y="220"/>
                  </a:lnTo>
                  <a:lnTo>
                    <a:pt x="14" y="206"/>
                  </a:lnTo>
                  <a:lnTo>
                    <a:pt x="7" y="192"/>
                  </a:lnTo>
                  <a:lnTo>
                    <a:pt x="3" y="179"/>
                  </a:lnTo>
                  <a:lnTo>
                    <a:pt x="0" y="167"/>
                  </a:lnTo>
                  <a:lnTo>
                    <a:pt x="0" y="156"/>
                  </a:lnTo>
                  <a:lnTo>
                    <a:pt x="0" y="146"/>
                  </a:lnTo>
                  <a:lnTo>
                    <a:pt x="3" y="134"/>
                  </a:lnTo>
                  <a:lnTo>
                    <a:pt x="7" y="120"/>
                  </a:lnTo>
                  <a:lnTo>
                    <a:pt x="14" y="106"/>
                  </a:lnTo>
                  <a:lnTo>
                    <a:pt x="24" y="91"/>
                  </a:lnTo>
                  <a:lnTo>
                    <a:pt x="38" y="77"/>
                  </a:lnTo>
                  <a:lnTo>
                    <a:pt x="56" y="63"/>
                  </a:lnTo>
                  <a:lnTo>
                    <a:pt x="80" y="48"/>
                  </a:lnTo>
                  <a:lnTo>
                    <a:pt x="109" y="35"/>
                  </a:lnTo>
                  <a:lnTo>
                    <a:pt x="144" y="22"/>
                  </a:lnTo>
                  <a:lnTo>
                    <a:pt x="183" y="13"/>
                  </a:lnTo>
                  <a:lnTo>
                    <a:pt x="224" y="6"/>
                  </a:lnTo>
                  <a:lnTo>
                    <a:pt x="269" y="2"/>
                  </a:lnTo>
                  <a:lnTo>
                    <a:pt x="3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1" name="Freeform 102">
              <a:extLst>
                <a:ext uri="{FF2B5EF4-FFF2-40B4-BE49-F238E27FC236}">
                  <a16:creationId xmlns:a16="http://schemas.microsoft.com/office/drawing/2014/main" id="{D805CD8A-24CF-439F-A4CD-9B549572B5E7}"/>
                </a:ext>
              </a:extLst>
            </p:cNvPr>
            <p:cNvSpPr>
              <a:spLocks/>
            </p:cNvSpPr>
            <p:nvPr/>
          </p:nvSpPr>
          <p:spPr bwMode="auto">
            <a:xfrm>
              <a:off x="6823076" y="6108700"/>
              <a:ext cx="92075" cy="44450"/>
            </a:xfrm>
            <a:custGeom>
              <a:avLst/>
              <a:gdLst>
                <a:gd name="T0" fmla="*/ 331 w 631"/>
                <a:gd name="T1" fmla="*/ 3 h 312"/>
                <a:gd name="T2" fmla="*/ 356 w 631"/>
                <a:gd name="T3" fmla="*/ 21 h 312"/>
                <a:gd name="T4" fmla="*/ 365 w 631"/>
                <a:gd name="T5" fmla="*/ 51 h 312"/>
                <a:gd name="T6" fmla="*/ 356 w 631"/>
                <a:gd name="T7" fmla="*/ 80 h 312"/>
                <a:gd name="T8" fmla="*/ 331 w 631"/>
                <a:gd name="T9" fmla="*/ 97 h 312"/>
                <a:gd name="T10" fmla="*/ 275 w 631"/>
                <a:gd name="T11" fmla="*/ 101 h 312"/>
                <a:gd name="T12" fmla="*/ 203 w 631"/>
                <a:gd name="T13" fmla="*/ 111 h 312"/>
                <a:gd name="T14" fmla="*/ 151 w 631"/>
                <a:gd name="T15" fmla="*/ 126 h 312"/>
                <a:gd name="T16" fmla="*/ 117 w 631"/>
                <a:gd name="T17" fmla="*/ 143 h 312"/>
                <a:gd name="T18" fmla="*/ 100 w 631"/>
                <a:gd name="T19" fmla="*/ 157 h 312"/>
                <a:gd name="T20" fmla="*/ 117 w 631"/>
                <a:gd name="T21" fmla="*/ 170 h 312"/>
                <a:gd name="T22" fmla="*/ 151 w 631"/>
                <a:gd name="T23" fmla="*/ 187 h 312"/>
                <a:gd name="T24" fmla="*/ 203 w 631"/>
                <a:gd name="T25" fmla="*/ 202 h 312"/>
                <a:gd name="T26" fmla="*/ 275 w 631"/>
                <a:gd name="T27" fmla="*/ 212 h 312"/>
                <a:gd name="T28" fmla="*/ 359 w 631"/>
                <a:gd name="T29" fmla="*/ 212 h 312"/>
                <a:gd name="T30" fmla="*/ 430 w 631"/>
                <a:gd name="T31" fmla="*/ 202 h 312"/>
                <a:gd name="T32" fmla="*/ 483 w 631"/>
                <a:gd name="T33" fmla="*/ 187 h 312"/>
                <a:gd name="T34" fmla="*/ 517 w 631"/>
                <a:gd name="T35" fmla="*/ 169 h 312"/>
                <a:gd name="T36" fmla="*/ 531 w 631"/>
                <a:gd name="T37" fmla="*/ 156 h 312"/>
                <a:gd name="T38" fmla="*/ 542 w 631"/>
                <a:gd name="T39" fmla="*/ 127 h 312"/>
                <a:gd name="T40" fmla="*/ 566 w 631"/>
                <a:gd name="T41" fmla="*/ 110 h 312"/>
                <a:gd name="T42" fmla="*/ 597 w 631"/>
                <a:gd name="T43" fmla="*/ 110 h 312"/>
                <a:gd name="T44" fmla="*/ 622 w 631"/>
                <a:gd name="T45" fmla="*/ 127 h 312"/>
                <a:gd name="T46" fmla="*/ 631 w 631"/>
                <a:gd name="T47" fmla="*/ 157 h 312"/>
                <a:gd name="T48" fmla="*/ 628 w 631"/>
                <a:gd name="T49" fmla="*/ 180 h 312"/>
                <a:gd name="T50" fmla="*/ 617 w 631"/>
                <a:gd name="T51" fmla="*/ 206 h 312"/>
                <a:gd name="T52" fmla="*/ 593 w 631"/>
                <a:gd name="T53" fmla="*/ 236 h 312"/>
                <a:gd name="T54" fmla="*/ 551 w 631"/>
                <a:gd name="T55" fmla="*/ 265 h 312"/>
                <a:gd name="T56" fmla="*/ 487 w 631"/>
                <a:gd name="T57" fmla="*/ 290 h 312"/>
                <a:gd name="T58" fmla="*/ 405 w 631"/>
                <a:gd name="T59" fmla="*/ 306 h 312"/>
                <a:gd name="T60" fmla="*/ 316 w 631"/>
                <a:gd name="T61" fmla="*/ 312 h 312"/>
                <a:gd name="T62" fmla="*/ 226 w 631"/>
                <a:gd name="T63" fmla="*/ 306 h 312"/>
                <a:gd name="T64" fmla="*/ 146 w 631"/>
                <a:gd name="T65" fmla="*/ 290 h 312"/>
                <a:gd name="T66" fmla="*/ 81 w 631"/>
                <a:gd name="T67" fmla="*/ 265 h 312"/>
                <a:gd name="T68" fmla="*/ 40 w 631"/>
                <a:gd name="T69" fmla="*/ 236 h 312"/>
                <a:gd name="T70" fmla="*/ 15 w 631"/>
                <a:gd name="T71" fmla="*/ 206 h 312"/>
                <a:gd name="T72" fmla="*/ 3 w 631"/>
                <a:gd name="T73" fmla="*/ 180 h 312"/>
                <a:gd name="T74" fmla="*/ 0 w 631"/>
                <a:gd name="T75" fmla="*/ 157 h 312"/>
                <a:gd name="T76" fmla="*/ 3 w 631"/>
                <a:gd name="T77" fmla="*/ 134 h 312"/>
                <a:gd name="T78" fmla="*/ 15 w 631"/>
                <a:gd name="T79" fmla="*/ 106 h 312"/>
                <a:gd name="T80" fmla="*/ 40 w 631"/>
                <a:gd name="T81" fmla="*/ 78 h 312"/>
                <a:gd name="T82" fmla="*/ 81 w 631"/>
                <a:gd name="T83" fmla="*/ 49 h 312"/>
                <a:gd name="T84" fmla="*/ 146 w 631"/>
                <a:gd name="T85" fmla="*/ 23 h 312"/>
                <a:gd name="T86" fmla="*/ 226 w 631"/>
                <a:gd name="T87" fmla="*/ 7 h 312"/>
                <a:gd name="T88" fmla="*/ 316 w 631"/>
                <a:gd name="T8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1" h="312">
                  <a:moveTo>
                    <a:pt x="316" y="0"/>
                  </a:moveTo>
                  <a:lnTo>
                    <a:pt x="331" y="3"/>
                  </a:lnTo>
                  <a:lnTo>
                    <a:pt x="346" y="11"/>
                  </a:lnTo>
                  <a:lnTo>
                    <a:pt x="356" y="21"/>
                  </a:lnTo>
                  <a:lnTo>
                    <a:pt x="363" y="34"/>
                  </a:lnTo>
                  <a:lnTo>
                    <a:pt x="365" y="51"/>
                  </a:lnTo>
                  <a:lnTo>
                    <a:pt x="363" y="66"/>
                  </a:lnTo>
                  <a:lnTo>
                    <a:pt x="356" y="80"/>
                  </a:lnTo>
                  <a:lnTo>
                    <a:pt x="346" y="91"/>
                  </a:lnTo>
                  <a:lnTo>
                    <a:pt x="331" y="97"/>
                  </a:lnTo>
                  <a:lnTo>
                    <a:pt x="316" y="100"/>
                  </a:lnTo>
                  <a:lnTo>
                    <a:pt x="275" y="101"/>
                  </a:lnTo>
                  <a:lnTo>
                    <a:pt x="236" y="105"/>
                  </a:lnTo>
                  <a:lnTo>
                    <a:pt x="203" y="111"/>
                  </a:lnTo>
                  <a:lnTo>
                    <a:pt x="175" y="118"/>
                  </a:lnTo>
                  <a:lnTo>
                    <a:pt x="151" y="126"/>
                  </a:lnTo>
                  <a:lnTo>
                    <a:pt x="131" y="134"/>
                  </a:lnTo>
                  <a:lnTo>
                    <a:pt x="117" y="143"/>
                  </a:lnTo>
                  <a:lnTo>
                    <a:pt x="107" y="150"/>
                  </a:lnTo>
                  <a:lnTo>
                    <a:pt x="100" y="157"/>
                  </a:lnTo>
                  <a:lnTo>
                    <a:pt x="107" y="163"/>
                  </a:lnTo>
                  <a:lnTo>
                    <a:pt x="117" y="170"/>
                  </a:lnTo>
                  <a:lnTo>
                    <a:pt x="131" y="179"/>
                  </a:lnTo>
                  <a:lnTo>
                    <a:pt x="151" y="187"/>
                  </a:lnTo>
                  <a:lnTo>
                    <a:pt x="175" y="195"/>
                  </a:lnTo>
                  <a:lnTo>
                    <a:pt x="203" y="202"/>
                  </a:lnTo>
                  <a:lnTo>
                    <a:pt x="236" y="207"/>
                  </a:lnTo>
                  <a:lnTo>
                    <a:pt x="275" y="212"/>
                  </a:lnTo>
                  <a:lnTo>
                    <a:pt x="316" y="213"/>
                  </a:lnTo>
                  <a:lnTo>
                    <a:pt x="359" y="212"/>
                  </a:lnTo>
                  <a:lnTo>
                    <a:pt x="397" y="207"/>
                  </a:lnTo>
                  <a:lnTo>
                    <a:pt x="430" y="202"/>
                  </a:lnTo>
                  <a:lnTo>
                    <a:pt x="459" y="195"/>
                  </a:lnTo>
                  <a:lnTo>
                    <a:pt x="483" y="187"/>
                  </a:lnTo>
                  <a:lnTo>
                    <a:pt x="502" y="178"/>
                  </a:lnTo>
                  <a:lnTo>
                    <a:pt x="517" y="169"/>
                  </a:lnTo>
                  <a:lnTo>
                    <a:pt x="527" y="162"/>
                  </a:lnTo>
                  <a:lnTo>
                    <a:pt x="531" y="156"/>
                  </a:lnTo>
                  <a:lnTo>
                    <a:pt x="534" y="140"/>
                  </a:lnTo>
                  <a:lnTo>
                    <a:pt x="542" y="127"/>
                  </a:lnTo>
                  <a:lnTo>
                    <a:pt x="553" y="116"/>
                  </a:lnTo>
                  <a:lnTo>
                    <a:pt x="566" y="110"/>
                  </a:lnTo>
                  <a:lnTo>
                    <a:pt x="582" y="106"/>
                  </a:lnTo>
                  <a:lnTo>
                    <a:pt x="597" y="110"/>
                  </a:lnTo>
                  <a:lnTo>
                    <a:pt x="611" y="117"/>
                  </a:lnTo>
                  <a:lnTo>
                    <a:pt x="622" y="127"/>
                  </a:lnTo>
                  <a:lnTo>
                    <a:pt x="629" y="140"/>
                  </a:lnTo>
                  <a:lnTo>
                    <a:pt x="631" y="157"/>
                  </a:lnTo>
                  <a:lnTo>
                    <a:pt x="630" y="167"/>
                  </a:lnTo>
                  <a:lnTo>
                    <a:pt x="628" y="180"/>
                  </a:lnTo>
                  <a:lnTo>
                    <a:pt x="624" y="192"/>
                  </a:lnTo>
                  <a:lnTo>
                    <a:pt x="617" y="206"/>
                  </a:lnTo>
                  <a:lnTo>
                    <a:pt x="606" y="221"/>
                  </a:lnTo>
                  <a:lnTo>
                    <a:pt x="593" y="236"/>
                  </a:lnTo>
                  <a:lnTo>
                    <a:pt x="575" y="251"/>
                  </a:lnTo>
                  <a:lnTo>
                    <a:pt x="551" y="265"/>
                  </a:lnTo>
                  <a:lnTo>
                    <a:pt x="522" y="277"/>
                  </a:lnTo>
                  <a:lnTo>
                    <a:pt x="487" y="290"/>
                  </a:lnTo>
                  <a:lnTo>
                    <a:pt x="448" y="300"/>
                  </a:lnTo>
                  <a:lnTo>
                    <a:pt x="405" y="306"/>
                  </a:lnTo>
                  <a:lnTo>
                    <a:pt x="362" y="311"/>
                  </a:lnTo>
                  <a:lnTo>
                    <a:pt x="316" y="312"/>
                  </a:lnTo>
                  <a:lnTo>
                    <a:pt x="270" y="311"/>
                  </a:lnTo>
                  <a:lnTo>
                    <a:pt x="226" y="306"/>
                  </a:lnTo>
                  <a:lnTo>
                    <a:pt x="184" y="300"/>
                  </a:lnTo>
                  <a:lnTo>
                    <a:pt x="146" y="290"/>
                  </a:lnTo>
                  <a:lnTo>
                    <a:pt x="110" y="277"/>
                  </a:lnTo>
                  <a:lnTo>
                    <a:pt x="81" y="265"/>
                  </a:lnTo>
                  <a:lnTo>
                    <a:pt x="58" y="251"/>
                  </a:lnTo>
                  <a:lnTo>
                    <a:pt x="40" y="236"/>
                  </a:lnTo>
                  <a:lnTo>
                    <a:pt x="25" y="221"/>
                  </a:lnTo>
                  <a:lnTo>
                    <a:pt x="15" y="206"/>
                  </a:lnTo>
                  <a:lnTo>
                    <a:pt x="8" y="192"/>
                  </a:lnTo>
                  <a:lnTo>
                    <a:pt x="3" y="180"/>
                  </a:lnTo>
                  <a:lnTo>
                    <a:pt x="1" y="167"/>
                  </a:lnTo>
                  <a:lnTo>
                    <a:pt x="0" y="157"/>
                  </a:lnTo>
                  <a:lnTo>
                    <a:pt x="1" y="146"/>
                  </a:lnTo>
                  <a:lnTo>
                    <a:pt x="3" y="134"/>
                  </a:lnTo>
                  <a:lnTo>
                    <a:pt x="8" y="121"/>
                  </a:lnTo>
                  <a:lnTo>
                    <a:pt x="15" y="106"/>
                  </a:lnTo>
                  <a:lnTo>
                    <a:pt x="25" y="92"/>
                  </a:lnTo>
                  <a:lnTo>
                    <a:pt x="40" y="78"/>
                  </a:lnTo>
                  <a:lnTo>
                    <a:pt x="58" y="62"/>
                  </a:lnTo>
                  <a:lnTo>
                    <a:pt x="81" y="49"/>
                  </a:lnTo>
                  <a:lnTo>
                    <a:pt x="110" y="35"/>
                  </a:lnTo>
                  <a:lnTo>
                    <a:pt x="146" y="23"/>
                  </a:lnTo>
                  <a:lnTo>
                    <a:pt x="184" y="14"/>
                  </a:lnTo>
                  <a:lnTo>
                    <a:pt x="226" y="7"/>
                  </a:lnTo>
                  <a:lnTo>
                    <a:pt x="270" y="2"/>
                  </a:lnTo>
                  <a:lnTo>
                    <a:pt x="3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32" name="Grupa 96">
            <a:extLst>
              <a:ext uri="{FF2B5EF4-FFF2-40B4-BE49-F238E27FC236}">
                <a16:creationId xmlns:a16="http://schemas.microsoft.com/office/drawing/2014/main" id="{FA1D8821-203F-4DED-8589-F92AD84DEF25}"/>
              </a:ext>
            </a:extLst>
          </p:cNvPr>
          <p:cNvGrpSpPr/>
          <p:nvPr/>
        </p:nvGrpSpPr>
        <p:grpSpPr>
          <a:xfrm>
            <a:off x="2468128" y="1546733"/>
            <a:ext cx="868505" cy="868505"/>
            <a:chOff x="1041934" y="1479098"/>
            <a:chExt cx="868505" cy="868505"/>
          </a:xfrm>
        </p:grpSpPr>
        <p:sp>
          <p:nvSpPr>
            <p:cNvPr id="33" name="Oval 5">
              <a:extLst>
                <a:ext uri="{FF2B5EF4-FFF2-40B4-BE49-F238E27FC236}">
                  <a16:creationId xmlns:a16="http://schemas.microsoft.com/office/drawing/2014/main" id="{ABA1E6B3-918C-44D5-8F37-4452828D3014}"/>
                </a:ext>
              </a:extLst>
            </p:cNvPr>
            <p:cNvSpPr/>
            <p:nvPr/>
          </p:nvSpPr>
          <p:spPr>
            <a:xfrm>
              <a:off x="1041934" y="1479098"/>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grpSp>
          <p:nvGrpSpPr>
            <p:cNvPr id="34" name="Grupa 360">
              <a:extLst>
                <a:ext uri="{FF2B5EF4-FFF2-40B4-BE49-F238E27FC236}">
                  <a16:creationId xmlns:a16="http://schemas.microsoft.com/office/drawing/2014/main" id="{9CA90881-EFC5-43EF-9A8B-8A205FA78926}"/>
                </a:ext>
              </a:extLst>
            </p:cNvPr>
            <p:cNvGrpSpPr/>
            <p:nvPr/>
          </p:nvGrpSpPr>
          <p:grpSpPr>
            <a:xfrm>
              <a:off x="1244758" y="1681922"/>
              <a:ext cx="462856" cy="462856"/>
              <a:chOff x="8234363" y="4835525"/>
              <a:chExt cx="352425" cy="352425"/>
            </a:xfrm>
            <a:solidFill>
              <a:schemeClr val="accent2"/>
            </a:solidFill>
          </p:grpSpPr>
          <p:sp>
            <p:nvSpPr>
              <p:cNvPr id="35" name="Freeform 6">
                <a:extLst>
                  <a:ext uri="{FF2B5EF4-FFF2-40B4-BE49-F238E27FC236}">
                    <a16:creationId xmlns:a16="http://schemas.microsoft.com/office/drawing/2014/main" id="{2BB3B019-028C-4203-9565-EAAE25D56B5D}"/>
                  </a:ext>
                </a:extLst>
              </p:cNvPr>
              <p:cNvSpPr>
                <a:spLocks/>
              </p:cNvSpPr>
              <p:nvPr/>
            </p:nvSpPr>
            <p:spPr bwMode="auto">
              <a:xfrm>
                <a:off x="8283576" y="4970463"/>
                <a:ext cx="60325" cy="90488"/>
              </a:xfrm>
              <a:custGeom>
                <a:avLst/>
                <a:gdLst>
                  <a:gd name="T0" fmla="*/ 329 w 574"/>
                  <a:gd name="T1" fmla="*/ 3 h 857"/>
                  <a:gd name="T2" fmla="*/ 408 w 574"/>
                  <a:gd name="T3" fmla="*/ 27 h 857"/>
                  <a:gd name="T4" fmla="*/ 476 w 574"/>
                  <a:gd name="T5" fmla="*/ 71 h 857"/>
                  <a:gd name="T6" fmla="*/ 529 w 574"/>
                  <a:gd name="T7" fmla="*/ 132 h 857"/>
                  <a:gd name="T8" fmla="*/ 562 w 574"/>
                  <a:gd name="T9" fmla="*/ 205 h 857"/>
                  <a:gd name="T10" fmla="*/ 574 w 574"/>
                  <a:gd name="T11" fmla="*/ 288 h 857"/>
                  <a:gd name="T12" fmla="*/ 567 w 574"/>
                  <a:gd name="T13" fmla="*/ 360 h 857"/>
                  <a:gd name="T14" fmla="*/ 546 w 574"/>
                  <a:gd name="T15" fmla="*/ 421 h 857"/>
                  <a:gd name="T16" fmla="*/ 513 w 574"/>
                  <a:gd name="T17" fmla="*/ 469 h 857"/>
                  <a:gd name="T18" fmla="*/ 473 w 574"/>
                  <a:gd name="T19" fmla="*/ 511 h 857"/>
                  <a:gd name="T20" fmla="*/ 426 w 574"/>
                  <a:gd name="T21" fmla="*/ 544 h 857"/>
                  <a:gd name="T22" fmla="*/ 377 w 574"/>
                  <a:gd name="T23" fmla="*/ 572 h 857"/>
                  <a:gd name="T24" fmla="*/ 327 w 574"/>
                  <a:gd name="T25" fmla="*/ 596 h 857"/>
                  <a:gd name="T26" fmla="*/ 268 w 574"/>
                  <a:gd name="T27" fmla="*/ 623 h 857"/>
                  <a:gd name="T28" fmla="*/ 207 w 574"/>
                  <a:gd name="T29" fmla="*/ 654 h 857"/>
                  <a:gd name="T30" fmla="*/ 159 w 574"/>
                  <a:gd name="T31" fmla="*/ 686 h 857"/>
                  <a:gd name="T32" fmla="*/ 127 w 574"/>
                  <a:gd name="T33" fmla="*/ 726 h 857"/>
                  <a:gd name="T34" fmla="*/ 520 w 574"/>
                  <a:gd name="T35" fmla="*/ 748 h 857"/>
                  <a:gd name="T36" fmla="*/ 553 w 574"/>
                  <a:gd name="T37" fmla="*/ 759 h 857"/>
                  <a:gd name="T38" fmla="*/ 572 w 574"/>
                  <a:gd name="T39" fmla="*/ 786 h 857"/>
                  <a:gd name="T40" fmla="*/ 572 w 574"/>
                  <a:gd name="T41" fmla="*/ 819 h 857"/>
                  <a:gd name="T42" fmla="*/ 553 w 574"/>
                  <a:gd name="T43" fmla="*/ 846 h 857"/>
                  <a:gd name="T44" fmla="*/ 520 w 574"/>
                  <a:gd name="T45" fmla="*/ 857 h 857"/>
                  <a:gd name="T46" fmla="*/ 37 w 574"/>
                  <a:gd name="T47" fmla="*/ 854 h 857"/>
                  <a:gd name="T48" fmla="*/ 10 w 574"/>
                  <a:gd name="T49" fmla="*/ 834 h 857"/>
                  <a:gd name="T50" fmla="*/ 0 w 574"/>
                  <a:gd name="T51" fmla="*/ 803 h 857"/>
                  <a:gd name="T52" fmla="*/ 8 w 574"/>
                  <a:gd name="T53" fmla="*/ 733 h 857"/>
                  <a:gd name="T54" fmla="*/ 31 w 574"/>
                  <a:gd name="T55" fmla="*/ 675 h 857"/>
                  <a:gd name="T56" fmla="*/ 65 w 574"/>
                  <a:gd name="T57" fmla="*/ 629 h 857"/>
                  <a:gd name="T58" fmla="*/ 109 w 574"/>
                  <a:gd name="T59" fmla="*/ 590 h 857"/>
                  <a:gd name="T60" fmla="*/ 156 w 574"/>
                  <a:gd name="T61" fmla="*/ 559 h 857"/>
                  <a:gd name="T62" fmla="*/ 208 w 574"/>
                  <a:gd name="T63" fmla="*/ 532 h 857"/>
                  <a:gd name="T64" fmla="*/ 258 w 574"/>
                  <a:gd name="T65" fmla="*/ 509 h 857"/>
                  <a:gd name="T66" fmla="*/ 323 w 574"/>
                  <a:gd name="T67" fmla="*/ 478 h 857"/>
                  <a:gd name="T68" fmla="*/ 378 w 574"/>
                  <a:gd name="T69" fmla="*/ 447 h 857"/>
                  <a:gd name="T70" fmla="*/ 420 w 574"/>
                  <a:gd name="T71" fmla="*/ 413 h 857"/>
                  <a:gd name="T72" fmla="*/ 450 w 574"/>
                  <a:gd name="T73" fmla="*/ 371 h 857"/>
                  <a:gd name="T74" fmla="*/ 465 w 574"/>
                  <a:gd name="T75" fmla="*/ 319 h 857"/>
                  <a:gd name="T76" fmla="*/ 464 w 574"/>
                  <a:gd name="T77" fmla="*/ 256 h 857"/>
                  <a:gd name="T78" fmla="*/ 443 w 574"/>
                  <a:gd name="T79" fmla="*/ 198 h 857"/>
                  <a:gd name="T80" fmla="*/ 403 w 574"/>
                  <a:gd name="T81" fmla="*/ 151 h 857"/>
                  <a:gd name="T82" fmla="*/ 349 w 574"/>
                  <a:gd name="T83" fmla="*/ 120 h 857"/>
                  <a:gd name="T84" fmla="*/ 287 w 574"/>
                  <a:gd name="T85" fmla="*/ 109 h 857"/>
                  <a:gd name="T86" fmla="*/ 225 w 574"/>
                  <a:gd name="T87" fmla="*/ 120 h 857"/>
                  <a:gd name="T88" fmla="*/ 171 w 574"/>
                  <a:gd name="T89" fmla="*/ 151 h 857"/>
                  <a:gd name="T90" fmla="*/ 132 w 574"/>
                  <a:gd name="T91" fmla="*/ 198 h 857"/>
                  <a:gd name="T92" fmla="*/ 111 w 574"/>
                  <a:gd name="T93" fmla="*/ 256 h 857"/>
                  <a:gd name="T94" fmla="*/ 105 w 574"/>
                  <a:gd name="T95" fmla="*/ 305 h 857"/>
                  <a:gd name="T96" fmla="*/ 85 w 574"/>
                  <a:gd name="T97" fmla="*/ 332 h 857"/>
                  <a:gd name="T98" fmla="*/ 54 w 574"/>
                  <a:gd name="T99" fmla="*/ 342 h 857"/>
                  <a:gd name="T100" fmla="*/ 22 w 574"/>
                  <a:gd name="T101" fmla="*/ 332 h 857"/>
                  <a:gd name="T102" fmla="*/ 2 w 574"/>
                  <a:gd name="T103" fmla="*/ 305 h 857"/>
                  <a:gd name="T104" fmla="*/ 3 w 574"/>
                  <a:gd name="T105" fmla="*/ 245 h 857"/>
                  <a:gd name="T106" fmla="*/ 27 w 574"/>
                  <a:gd name="T107" fmla="*/ 167 h 857"/>
                  <a:gd name="T108" fmla="*/ 70 w 574"/>
                  <a:gd name="T109" fmla="*/ 99 h 857"/>
                  <a:gd name="T110" fmla="*/ 131 w 574"/>
                  <a:gd name="T111" fmla="*/ 47 h 857"/>
                  <a:gd name="T112" fmla="*/ 205 w 574"/>
                  <a:gd name="T113" fmla="*/ 12 h 857"/>
                  <a:gd name="T114" fmla="*/ 287 w 574"/>
                  <a:gd name="T115"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4" h="857">
                    <a:moveTo>
                      <a:pt x="287" y="0"/>
                    </a:moveTo>
                    <a:lnTo>
                      <a:pt x="329" y="3"/>
                    </a:lnTo>
                    <a:lnTo>
                      <a:pt x="370" y="12"/>
                    </a:lnTo>
                    <a:lnTo>
                      <a:pt x="408" y="27"/>
                    </a:lnTo>
                    <a:lnTo>
                      <a:pt x="444" y="47"/>
                    </a:lnTo>
                    <a:lnTo>
                      <a:pt x="476" y="71"/>
                    </a:lnTo>
                    <a:lnTo>
                      <a:pt x="504" y="99"/>
                    </a:lnTo>
                    <a:lnTo>
                      <a:pt x="529" y="132"/>
                    </a:lnTo>
                    <a:lnTo>
                      <a:pt x="548" y="167"/>
                    </a:lnTo>
                    <a:lnTo>
                      <a:pt x="562" y="205"/>
                    </a:lnTo>
                    <a:lnTo>
                      <a:pt x="571" y="245"/>
                    </a:lnTo>
                    <a:lnTo>
                      <a:pt x="574" y="288"/>
                    </a:lnTo>
                    <a:lnTo>
                      <a:pt x="572" y="325"/>
                    </a:lnTo>
                    <a:lnTo>
                      <a:pt x="567" y="360"/>
                    </a:lnTo>
                    <a:lnTo>
                      <a:pt x="558" y="391"/>
                    </a:lnTo>
                    <a:lnTo>
                      <a:pt x="546" y="421"/>
                    </a:lnTo>
                    <a:lnTo>
                      <a:pt x="531" y="446"/>
                    </a:lnTo>
                    <a:lnTo>
                      <a:pt x="513" y="469"/>
                    </a:lnTo>
                    <a:lnTo>
                      <a:pt x="494" y="491"/>
                    </a:lnTo>
                    <a:lnTo>
                      <a:pt x="473" y="511"/>
                    </a:lnTo>
                    <a:lnTo>
                      <a:pt x="451" y="528"/>
                    </a:lnTo>
                    <a:lnTo>
                      <a:pt x="426" y="544"/>
                    </a:lnTo>
                    <a:lnTo>
                      <a:pt x="402" y="559"/>
                    </a:lnTo>
                    <a:lnTo>
                      <a:pt x="377" y="572"/>
                    </a:lnTo>
                    <a:lnTo>
                      <a:pt x="351" y="584"/>
                    </a:lnTo>
                    <a:lnTo>
                      <a:pt x="327" y="596"/>
                    </a:lnTo>
                    <a:lnTo>
                      <a:pt x="302" y="607"/>
                    </a:lnTo>
                    <a:lnTo>
                      <a:pt x="268" y="623"/>
                    </a:lnTo>
                    <a:lnTo>
                      <a:pt x="235" y="639"/>
                    </a:lnTo>
                    <a:lnTo>
                      <a:pt x="207" y="654"/>
                    </a:lnTo>
                    <a:lnTo>
                      <a:pt x="182" y="670"/>
                    </a:lnTo>
                    <a:lnTo>
                      <a:pt x="159" y="686"/>
                    </a:lnTo>
                    <a:lnTo>
                      <a:pt x="141" y="706"/>
                    </a:lnTo>
                    <a:lnTo>
                      <a:pt x="127" y="726"/>
                    </a:lnTo>
                    <a:lnTo>
                      <a:pt x="116" y="748"/>
                    </a:lnTo>
                    <a:lnTo>
                      <a:pt x="520" y="748"/>
                    </a:lnTo>
                    <a:lnTo>
                      <a:pt x="538" y="751"/>
                    </a:lnTo>
                    <a:lnTo>
                      <a:pt x="553" y="759"/>
                    </a:lnTo>
                    <a:lnTo>
                      <a:pt x="564" y="770"/>
                    </a:lnTo>
                    <a:lnTo>
                      <a:pt x="572" y="786"/>
                    </a:lnTo>
                    <a:lnTo>
                      <a:pt x="574" y="803"/>
                    </a:lnTo>
                    <a:lnTo>
                      <a:pt x="572" y="819"/>
                    </a:lnTo>
                    <a:lnTo>
                      <a:pt x="564" y="834"/>
                    </a:lnTo>
                    <a:lnTo>
                      <a:pt x="553" y="846"/>
                    </a:lnTo>
                    <a:lnTo>
                      <a:pt x="538" y="854"/>
                    </a:lnTo>
                    <a:lnTo>
                      <a:pt x="520" y="857"/>
                    </a:lnTo>
                    <a:lnTo>
                      <a:pt x="54" y="857"/>
                    </a:lnTo>
                    <a:lnTo>
                      <a:pt x="37" y="854"/>
                    </a:lnTo>
                    <a:lnTo>
                      <a:pt x="22" y="846"/>
                    </a:lnTo>
                    <a:lnTo>
                      <a:pt x="10" y="834"/>
                    </a:lnTo>
                    <a:lnTo>
                      <a:pt x="2" y="819"/>
                    </a:lnTo>
                    <a:lnTo>
                      <a:pt x="0" y="803"/>
                    </a:lnTo>
                    <a:lnTo>
                      <a:pt x="2" y="766"/>
                    </a:lnTo>
                    <a:lnTo>
                      <a:pt x="8" y="733"/>
                    </a:lnTo>
                    <a:lnTo>
                      <a:pt x="18" y="703"/>
                    </a:lnTo>
                    <a:lnTo>
                      <a:pt x="31" y="675"/>
                    </a:lnTo>
                    <a:lnTo>
                      <a:pt x="47" y="651"/>
                    </a:lnTo>
                    <a:lnTo>
                      <a:pt x="65" y="629"/>
                    </a:lnTo>
                    <a:lnTo>
                      <a:pt x="86" y="608"/>
                    </a:lnTo>
                    <a:lnTo>
                      <a:pt x="109" y="590"/>
                    </a:lnTo>
                    <a:lnTo>
                      <a:pt x="132" y="574"/>
                    </a:lnTo>
                    <a:lnTo>
                      <a:pt x="156" y="559"/>
                    </a:lnTo>
                    <a:lnTo>
                      <a:pt x="182" y="544"/>
                    </a:lnTo>
                    <a:lnTo>
                      <a:pt x="208" y="532"/>
                    </a:lnTo>
                    <a:lnTo>
                      <a:pt x="233" y="520"/>
                    </a:lnTo>
                    <a:lnTo>
                      <a:pt x="258" y="509"/>
                    </a:lnTo>
                    <a:lnTo>
                      <a:pt x="292" y="493"/>
                    </a:lnTo>
                    <a:lnTo>
                      <a:pt x="323" y="478"/>
                    </a:lnTo>
                    <a:lnTo>
                      <a:pt x="353" y="463"/>
                    </a:lnTo>
                    <a:lnTo>
                      <a:pt x="378" y="447"/>
                    </a:lnTo>
                    <a:lnTo>
                      <a:pt x="401" y="431"/>
                    </a:lnTo>
                    <a:lnTo>
                      <a:pt x="420" y="413"/>
                    </a:lnTo>
                    <a:lnTo>
                      <a:pt x="436" y="393"/>
                    </a:lnTo>
                    <a:lnTo>
                      <a:pt x="450" y="371"/>
                    </a:lnTo>
                    <a:lnTo>
                      <a:pt x="459" y="347"/>
                    </a:lnTo>
                    <a:lnTo>
                      <a:pt x="465" y="319"/>
                    </a:lnTo>
                    <a:lnTo>
                      <a:pt x="467" y="288"/>
                    </a:lnTo>
                    <a:lnTo>
                      <a:pt x="464" y="256"/>
                    </a:lnTo>
                    <a:lnTo>
                      <a:pt x="456" y="225"/>
                    </a:lnTo>
                    <a:lnTo>
                      <a:pt x="443" y="198"/>
                    </a:lnTo>
                    <a:lnTo>
                      <a:pt x="424" y="172"/>
                    </a:lnTo>
                    <a:lnTo>
                      <a:pt x="403" y="151"/>
                    </a:lnTo>
                    <a:lnTo>
                      <a:pt x="378" y="133"/>
                    </a:lnTo>
                    <a:lnTo>
                      <a:pt x="349" y="120"/>
                    </a:lnTo>
                    <a:lnTo>
                      <a:pt x="319" y="112"/>
                    </a:lnTo>
                    <a:lnTo>
                      <a:pt x="287" y="109"/>
                    </a:lnTo>
                    <a:lnTo>
                      <a:pt x="255" y="112"/>
                    </a:lnTo>
                    <a:lnTo>
                      <a:pt x="225" y="120"/>
                    </a:lnTo>
                    <a:lnTo>
                      <a:pt x="197" y="133"/>
                    </a:lnTo>
                    <a:lnTo>
                      <a:pt x="171" y="151"/>
                    </a:lnTo>
                    <a:lnTo>
                      <a:pt x="150" y="172"/>
                    </a:lnTo>
                    <a:lnTo>
                      <a:pt x="132" y="198"/>
                    </a:lnTo>
                    <a:lnTo>
                      <a:pt x="119" y="225"/>
                    </a:lnTo>
                    <a:lnTo>
                      <a:pt x="111" y="256"/>
                    </a:lnTo>
                    <a:lnTo>
                      <a:pt x="108" y="288"/>
                    </a:lnTo>
                    <a:lnTo>
                      <a:pt x="105" y="305"/>
                    </a:lnTo>
                    <a:lnTo>
                      <a:pt x="98" y="320"/>
                    </a:lnTo>
                    <a:lnTo>
                      <a:pt x="85" y="332"/>
                    </a:lnTo>
                    <a:lnTo>
                      <a:pt x="71" y="340"/>
                    </a:lnTo>
                    <a:lnTo>
                      <a:pt x="54" y="342"/>
                    </a:lnTo>
                    <a:lnTo>
                      <a:pt x="37" y="340"/>
                    </a:lnTo>
                    <a:lnTo>
                      <a:pt x="22" y="332"/>
                    </a:lnTo>
                    <a:lnTo>
                      <a:pt x="10" y="320"/>
                    </a:lnTo>
                    <a:lnTo>
                      <a:pt x="2" y="305"/>
                    </a:lnTo>
                    <a:lnTo>
                      <a:pt x="0" y="288"/>
                    </a:lnTo>
                    <a:lnTo>
                      <a:pt x="3" y="245"/>
                    </a:lnTo>
                    <a:lnTo>
                      <a:pt x="13" y="205"/>
                    </a:lnTo>
                    <a:lnTo>
                      <a:pt x="27" y="167"/>
                    </a:lnTo>
                    <a:lnTo>
                      <a:pt x="46" y="132"/>
                    </a:lnTo>
                    <a:lnTo>
                      <a:pt x="70" y="99"/>
                    </a:lnTo>
                    <a:lnTo>
                      <a:pt x="99" y="71"/>
                    </a:lnTo>
                    <a:lnTo>
                      <a:pt x="131" y="47"/>
                    </a:lnTo>
                    <a:lnTo>
                      <a:pt x="166" y="27"/>
                    </a:lnTo>
                    <a:lnTo>
                      <a:pt x="205" y="12"/>
                    </a:lnTo>
                    <a:lnTo>
                      <a:pt x="245" y="3"/>
                    </a:lnTo>
                    <a:lnTo>
                      <a:pt x="287" y="0"/>
                    </a:lnTo>
                    <a:close/>
                  </a:path>
                </a:pathLst>
              </a:custGeom>
              <a:grpFill/>
              <a:ln w="127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6" name="Freeform 7">
                <a:extLst>
                  <a:ext uri="{FF2B5EF4-FFF2-40B4-BE49-F238E27FC236}">
                    <a16:creationId xmlns:a16="http://schemas.microsoft.com/office/drawing/2014/main" id="{463BB331-B6F2-4DCF-B32F-FA09DD02DE26}"/>
                  </a:ext>
                </a:extLst>
              </p:cNvPr>
              <p:cNvSpPr>
                <a:spLocks/>
              </p:cNvSpPr>
              <p:nvPr/>
            </p:nvSpPr>
            <p:spPr bwMode="auto">
              <a:xfrm>
                <a:off x="8234363" y="4835525"/>
                <a:ext cx="352425" cy="352425"/>
              </a:xfrm>
              <a:custGeom>
                <a:avLst/>
                <a:gdLst>
                  <a:gd name="T0" fmla="*/ 2035 w 3325"/>
                  <a:gd name="T1" fmla="*/ 42 h 3331"/>
                  <a:gd name="T2" fmla="*/ 2466 w 3325"/>
                  <a:gd name="T3" fmla="*/ 207 h 3331"/>
                  <a:gd name="T4" fmla="*/ 2838 w 3325"/>
                  <a:gd name="T5" fmla="*/ 489 h 3331"/>
                  <a:gd name="T6" fmla="*/ 3120 w 3325"/>
                  <a:gd name="T7" fmla="*/ 862 h 3331"/>
                  <a:gd name="T8" fmla="*/ 3283 w 3325"/>
                  <a:gd name="T9" fmla="*/ 1292 h 3331"/>
                  <a:gd name="T10" fmla="*/ 3322 w 3325"/>
                  <a:gd name="T11" fmla="*/ 1765 h 3331"/>
                  <a:gd name="T12" fmla="*/ 3225 w 3325"/>
                  <a:gd name="T13" fmla="*/ 2240 h 3331"/>
                  <a:gd name="T14" fmla="*/ 2994 w 3325"/>
                  <a:gd name="T15" fmla="*/ 2664 h 3331"/>
                  <a:gd name="T16" fmla="*/ 3195 w 3325"/>
                  <a:gd name="T17" fmla="*/ 2654 h 3331"/>
                  <a:gd name="T18" fmla="*/ 3228 w 3325"/>
                  <a:gd name="T19" fmla="*/ 2712 h 3331"/>
                  <a:gd name="T20" fmla="*/ 2856 w 3325"/>
                  <a:gd name="T21" fmla="*/ 2886 h 3331"/>
                  <a:gd name="T22" fmla="*/ 2745 w 3325"/>
                  <a:gd name="T23" fmla="*/ 2869 h 3331"/>
                  <a:gd name="T24" fmla="*/ 2706 w 3325"/>
                  <a:gd name="T25" fmla="*/ 2764 h 3331"/>
                  <a:gd name="T26" fmla="*/ 2808 w 3325"/>
                  <a:gd name="T27" fmla="*/ 2361 h 3331"/>
                  <a:gd name="T28" fmla="*/ 2870 w 3325"/>
                  <a:gd name="T29" fmla="*/ 2405 h 3331"/>
                  <a:gd name="T30" fmla="*/ 2993 w 3325"/>
                  <a:gd name="T31" fmla="*/ 2472 h 3331"/>
                  <a:gd name="T32" fmla="*/ 3172 w 3325"/>
                  <a:gd name="T33" fmla="*/ 2042 h 3331"/>
                  <a:gd name="T34" fmla="*/ 3215 w 3325"/>
                  <a:gd name="T35" fmla="*/ 1577 h 3331"/>
                  <a:gd name="T36" fmla="*/ 3131 w 3325"/>
                  <a:gd name="T37" fmla="*/ 1151 h 3331"/>
                  <a:gd name="T38" fmla="*/ 2932 w 3325"/>
                  <a:gd name="T39" fmla="*/ 766 h 3331"/>
                  <a:gd name="T40" fmla="*/ 2631 w 3325"/>
                  <a:gd name="T41" fmla="*/ 446 h 3331"/>
                  <a:gd name="T42" fmla="*/ 2258 w 3325"/>
                  <a:gd name="T43" fmla="*/ 226 h 3331"/>
                  <a:gd name="T44" fmla="*/ 1840 w 3325"/>
                  <a:gd name="T45" fmla="*/ 118 h 3331"/>
                  <a:gd name="T46" fmla="*/ 1400 w 3325"/>
                  <a:gd name="T47" fmla="*/ 131 h 3331"/>
                  <a:gd name="T48" fmla="*/ 989 w 3325"/>
                  <a:gd name="T49" fmla="*/ 262 h 3331"/>
                  <a:gd name="T50" fmla="*/ 628 w 3325"/>
                  <a:gd name="T51" fmla="*/ 504 h 3331"/>
                  <a:gd name="T52" fmla="*/ 345 w 3325"/>
                  <a:gd name="T53" fmla="*/ 838 h 3331"/>
                  <a:gd name="T54" fmla="*/ 169 w 3325"/>
                  <a:gd name="T55" fmla="*/ 1233 h 3331"/>
                  <a:gd name="T56" fmla="*/ 108 w 3325"/>
                  <a:gd name="T57" fmla="*/ 1665 h 3331"/>
                  <a:gd name="T58" fmla="*/ 169 w 3325"/>
                  <a:gd name="T59" fmla="*/ 2098 h 3331"/>
                  <a:gd name="T60" fmla="*/ 345 w 3325"/>
                  <a:gd name="T61" fmla="*/ 2493 h 3331"/>
                  <a:gd name="T62" fmla="*/ 628 w 3325"/>
                  <a:gd name="T63" fmla="*/ 2828 h 3331"/>
                  <a:gd name="T64" fmla="*/ 989 w 3325"/>
                  <a:gd name="T65" fmla="*/ 3070 h 3331"/>
                  <a:gd name="T66" fmla="*/ 1400 w 3325"/>
                  <a:gd name="T67" fmla="*/ 3201 h 3331"/>
                  <a:gd name="T68" fmla="*/ 1853 w 3325"/>
                  <a:gd name="T69" fmla="*/ 3211 h 3331"/>
                  <a:gd name="T70" fmla="*/ 2304 w 3325"/>
                  <a:gd name="T71" fmla="*/ 3085 h 3331"/>
                  <a:gd name="T72" fmla="*/ 2577 w 3325"/>
                  <a:gd name="T73" fmla="*/ 2935 h 3331"/>
                  <a:gd name="T74" fmla="*/ 2633 w 3325"/>
                  <a:gd name="T75" fmla="*/ 2970 h 3331"/>
                  <a:gd name="T76" fmla="*/ 2613 w 3325"/>
                  <a:gd name="T77" fmla="*/ 3033 h 3331"/>
                  <a:gd name="T78" fmla="*/ 2205 w 3325"/>
                  <a:gd name="T79" fmla="*/ 3241 h 3331"/>
                  <a:gd name="T80" fmla="*/ 1756 w 3325"/>
                  <a:gd name="T81" fmla="*/ 3329 h 3331"/>
                  <a:gd name="T82" fmla="*/ 1290 w 3325"/>
                  <a:gd name="T83" fmla="*/ 3289 h 3331"/>
                  <a:gd name="T84" fmla="*/ 860 w 3325"/>
                  <a:gd name="T85" fmla="*/ 3125 h 3331"/>
                  <a:gd name="T86" fmla="*/ 488 w 3325"/>
                  <a:gd name="T87" fmla="*/ 2843 h 3331"/>
                  <a:gd name="T88" fmla="*/ 206 w 3325"/>
                  <a:gd name="T89" fmla="*/ 2470 h 3331"/>
                  <a:gd name="T90" fmla="*/ 42 w 3325"/>
                  <a:gd name="T91" fmla="*/ 2038 h 3331"/>
                  <a:gd name="T92" fmla="*/ 3 w 3325"/>
                  <a:gd name="T93" fmla="*/ 1571 h 3331"/>
                  <a:gd name="T94" fmla="*/ 93 w 3325"/>
                  <a:gd name="T95" fmla="*/ 1114 h 3331"/>
                  <a:gd name="T96" fmla="*/ 306 w 3325"/>
                  <a:gd name="T97" fmla="*/ 704 h 3331"/>
                  <a:gd name="T98" fmla="*/ 628 w 3325"/>
                  <a:gd name="T99" fmla="*/ 362 h 3331"/>
                  <a:gd name="T100" fmla="*/ 1026 w 3325"/>
                  <a:gd name="T101" fmla="*/ 127 h 3331"/>
                  <a:gd name="T102" fmla="*/ 1474 w 3325"/>
                  <a:gd name="T103" fmla="*/ 11 h 3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25" h="3331">
                    <a:moveTo>
                      <a:pt x="1662" y="0"/>
                    </a:moveTo>
                    <a:lnTo>
                      <a:pt x="1758" y="3"/>
                    </a:lnTo>
                    <a:lnTo>
                      <a:pt x="1852" y="11"/>
                    </a:lnTo>
                    <a:lnTo>
                      <a:pt x="1944" y="24"/>
                    </a:lnTo>
                    <a:lnTo>
                      <a:pt x="2035" y="42"/>
                    </a:lnTo>
                    <a:lnTo>
                      <a:pt x="2125" y="65"/>
                    </a:lnTo>
                    <a:lnTo>
                      <a:pt x="2213" y="93"/>
                    </a:lnTo>
                    <a:lnTo>
                      <a:pt x="2299" y="127"/>
                    </a:lnTo>
                    <a:lnTo>
                      <a:pt x="2384" y="164"/>
                    </a:lnTo>
                    <a:lnTo>
                      <a:pt x="2466" y="207"/>
                    </a:lnTo>
                    <a:lnTo>
                      <a:pt x="2546" y="253"/>
                    </a:lnTo>
                    <a:lnTo>
                      <a:pt x="2623" y="306"/>
                    </a:lnTo>
                    <a:lnTo>
                      <a:pt x="2698" y="362"/>
                    </a:lnTo>
                    <a:lnTo>
                      <a:pt x="2769" y="423"/>
                    </a:lnTo>
                    <a:lnTo>
                      <a:pt x="2838" y="489"/>
                    </a:lnTo>
                    <a:lnTo>
                      <a:pt x="2903" y="558"/>
                    </a:lnTo>
                    <a:lnTo>
                      <a:pt x="2964" y="630"/>
                    </a:lnTo>
                    <a:lnTo>
                      <a:pt x="3020" y="704"/>
                    </a:lnTo>
                    <a:lnTo>
                      <a:pt x="3072" y="782"/>
                    </a:lnTo>
                    <a:lnTo>
                      <a:pt x="3120" y="862"/>
                    </a:lnTo>
                    <a:lnTo>
                      <a:pt x="3162" y="944"/>
                    </a:lnTo>
                    <a:lnTo>
                      <a:pt x="3199" y="1028"/>
                    </a:lnTo>
                    <a:lnTo>
                      <a:pt x="3233" y="1114"/>
                    </a:lnTo>
                    <a:lnTo>
                      <a:pt x="3260" y="1203"/>
                    </a:lnTo>
                    <a:lnTo>
                      <a:pt x="3283" y="1292"/>
                    </a:lnTo>
                    <a:lnTo>
                      <a:pt x="3302" y="1384"/>
                    </a:lnTo>
                    <a:lnTo>
                      <a:pt x="3315" y="1477"/>
                    </a:lnTo>
                    <a:lnTo>
                      <a:pt x="3323" y="1571"/>
                    </a:lnTo>
                    <a:lnTo>
                      <a:pt x="3325" y="1665"/>
                    </a:lnTo>
                    <a:lnTo>
                      <a:pt x="3322" y="1765"/>
                    </a:lnTo>
                    <a:lnTo>
                      <a:pt x="3314" y="1863"/>
                    </a:lnTo>
                    <a:lnTo>
                      <a:pt x="3300" y="1959"/>
                    </a:lnTo>
                    <a:lnTo>
                      <a:pt x="3280" y="2055"/>
                    </a:lnTo>
                    <a:lnTo>
                      <a:pt x="3255" y="2148"/>
                    </a:lnTo>
                    <a:lnTo>
                      <a:pt x="3225" y="2240"/>
                    </a:lnTo>
                    <a:lnTo>
                      <a:pt x="3188" y="2329"/>
                    </a:lnTo>
                    <a:lnTo>
                      <a:pt x="3148" y="2417"/>
                    </a:lnTo>
                    <a:lnTo>
                      <a:pt x="3101" y="2502"/>
                    </a:lnTo>
                    <a:lnTo>
                      <a:pt x="3051" y="2584"/>
                    </a:lnTo>
                    <a:lnTo>
                      <a:pt x="2994" y="2664"/>
                    </a:lnTo>
                    <a:lnTo>
                      <a:pt x="2933" y="2740"/>
                    </a:lnTo>
                    <a:lnTo>
                      <a:pt x="3155" y="2653"/>
                    </a:lnTo>
                    <a:lnTo>
                      <a:pt x="3168" y="2650"/>
                    </a:lnTo>
                    <a:lnTo>
                      <a:pt x="3182" y="2650"/>
                    </a:lnTo>
                    <a:lnTo>
                      <a:pt x="3195" y="2654"/>
                    </a:lnTo>
                    <a:lnTo>
                      <a:pt x="3208" y="2661"/>
                    </a:lnTo>
                    <a:lnTo>
                      <a:pt x="3218" y="2671"/>
                    </a:lnTo>
                    <a:lnTo>
                      <a:pt x="3225" y="2684"/>
                    </a:lnTo>
                    <a:lnTo>
                      <a:pt x="3228" y="2698"/>
                    </a:lnTo>
                    <a:lnTo>
                      <a:pt x="3228" y="2712"/>
                    </a:lnTo>
                    <a:lnTo>
                      <a:pt x="3224" y="2725"/>
                    </a:lnTo>
                    <a:lnTo>
                      <a:pt x="3217" y="2737"/>
                    </a:lnTo>
                    <a:lnTo>
                      <a:pt x="3207" y="2747"/>
                    </a:lnTo>
                    <a:lnTo>
                      <a:pt x="3193" y="2754"/>
                    </a:lnTo>
                    <a:lnTo>
                      <a:pt x="2856" y="2886"/>
                    </a:lnTo>
                    <a:lnTo>
                      <a:pt x="2835" y="2892"/>
                    </a:lnTo>
                    <a:lnTo>
                      <a:pt x="2815" y="2894"/>
                    </a:lnTo>
                    <a:lnTo>
                      <a:pt x="2791" y="2891"/>
                    </a:lnTo>
                    <a:lnTo>
                      <a:pt x="2767" y="2883"/>
                    </a:lnTo>
                    <a:lnTo>
                      <a:pt x="2745" y="2869"/>
                    </a:lnTo>
                    <a:lnTo>
                      <a:pt x="2729" y="2852"/>
                    </a:lnTo>
                    <a:lnTo>
                      <a:pt x="2716" y="2833"/>
                    </a:lnTo>
                    <a:lnTo>
                      <a:pt x="2708" y="2811"/>
                    </a:lnTo>
                    <a:lnTo>
                      <a:pt x="2705" y="2789"/>
                    </a:lnTo>
                    <a:lnTo>
                      <a:pt x="2706" y="2764"/>
                    </a:lnTo>
                    <a:lnTo>
                      <a:pt x="2763" y="2405"/>
                    </a:lnTo>
                    <a:lnTo>
                      <a:pt x="2768" y="2389"/>
                    </a:lnTo>
                    <a:lnTo>
                      <a:pt x="2779" y="2376"/>
                    </a:lnTo>
                    <a:lnTo>
                      <a:pt x="2792" y="2366"/>
                    </a:lnTo>
                    <a:lnTo>
                      <a:pt x="2808" y="2361"/>
                    </a:lnTo>
                    <a:lnTo>
                      <a:pt x="2825" y="2361"/>
                    </a:lnTo>
                    <a:lnTo>
                      <a:pt x="2841" y="2367"/>
                    </a:lnTo>
                    <a:lnTo>
                      <a:pt x="2854" y="2376"/>
                    </a:lnTo>
                    <a:lnTo>
                      <a:pt x="2865" y="2390"/>
                    </a:lnTo>
                    <a:lnTo>
                      <a:pt x="2870" y="2405"/>
                    </a:lnTo>
                    <a:lnTo>
                      <a:pt x="2870" y="2423"/>
                    </a:lnTo>
                    <a:lnTo>
                      <a:pt x="2825" y="2700"/>
                    </a:lnTo>
                    <a:lnTo>
                      <a:pt x="2886" y="2627"/>
                    </a:lnTo>
                    <a:lnTo>
                      <a:pt x="2942" y="2551"/>
                    </a:lnTo>
                    <a:lnTo>
                      <a:pt x="2993" y="2472"/>
                    </a:lnTo>
                    <a:lnTo>
                      <a:pt x="3040" y="2391"/>
                    </a:lnTo>
                    <a:lnTo>
                      <a:pt x="3081" y="2307"/>
                    </a:lnTo>
                    <a:lnTo>
                      <a:pt x="3116" y="2221"/>
                    </a:lnTo>
                    <a:lnTo>
                      <a:pt x="3147" y="2132"/>
                    </a:lnTo>
                    <a:lnTo>
                      <a:pt x="3172" y="2042"/>
                    </a:lnTo>
                    <a:lnTo>
                      <a:pt x="3191" y="1950"/>
                    </a:lnTo>
                    <a:lnTo>
                      <a:pt x="3206" y="1856"/>
                    </a:lnTo>
                    <a:lnTo>
                      <a:pt x="3215" y="1762"/>
                    </a:lnTo>
                    <a:lnTo>
                      <a:pt x="3218" y="1665"/>
                    </a:lnTo>
                    <a:lnTo>
                      <a:pt x="3215" y="1577"/>
                    </a:lnTo>
                    <a:lnTo>
                      <a:pt x="3208" y="1489"/>
                    </a:lnTo>
                    <a:lnTo>
                      <a:pt x="3195" y="1402"/>
                    </a:lnTo>
                    <a:lnTo>
                      <a:pt x="3178" y="1317"/>
                    </a:lnTo>
                    <a:lnTo>
                      <a:pt x="3157" y="1233"/>
                    </a:lnTo>
                    <a:lnTo>
                      <a:pt x="3131" y="1151"/>
                    </a:lnTo>
                    <a:lnTo>
                      <a:pt x="3100" y="1069"/>
                    </a:lnTo>
                    <a:lnTo>
                      <a:pt x="3065" y="990"/>
                    </a:lnTo>
                    <a:lnTo>
                      <a:pt x="3024" y="913"/>
                    </a:lnTo>
                    <a:lnTo>
                      <a:pt x="2981" y="838"/>
                    </a:lnTo>
                    <a:lnTo>
                      <a:pt x="2932" y="766"/>
                    </a:lnTo>
                    <a:lnTo>
                      <a:pt x="2880" y="696"/>
                    </a:lnTo>
                    <a:lnTo>
                      <a:pt x="2823" y="629"/>
                    </a:lnTo>
                    <a:lnTo>
                      <a:pt x="2762" y="565"/>
                    </a:lnTo>
                    <a:lnTo>
                      <a:pt x="2698" y="504"/>
                    </a:lnTo>
                    <a:lnTo>
                      <a:pt x="2631" y="446"/>
                    </a:lnTo>
                    <a:lnTo>
                      <a:pt x="2561" y="393"/>
                    </a:lnTo>
                    <a:lnTo>
                      <a:pt x="2488" y="346"/>
                    </a:lnTo>
                    <a:lnTo>
                      <a:pt x="2413" y="301"/>
                    </a:lnTo>
                    <a:lnTo>
                      <a:pt x="2337" y="262"/>
                    </a:lnTo>
                    <a:lnTo>
                      <a:pt x="2258" y="226"/>
                    </a:lnTo>
                    <a:lnTo>
                      <a:pt x="2177" y="196"/>
                    </a:lnTo>
                    <a:lnTo>
                      <a:pt x="2095" y="169"/>
                    </a:lnTo>
                    <a:lnTo>
                      <a:pt x="2011" y="147"/>
                    </a:lnTo>
                    <a:lnTo>
                      <a:pt x="1926" y="131"/>
                    </a:lnTo>
                    <a:lnTo>
                      <a:pt x="1840" y="118"/>
                    </a:lnTo>
                    <a:lnTo>
                      <a:pt x="1752" y="111"/>
                    </a:lnTo>
                    <a:lnTo>
                      <a:pt x="1662" y="109"/>
                    </a:lnTo>
                    <a:lnTo>
                      <a:pt x="1574" y="111"/>
                    </a:lnTo>
                    <a:lnTo>
                      <a:pt x="1486" y="118"/>
                    </a:lnTo>
                    <a:lnTo>
                      <a:pt x="1400" y="131"/>
                    </a:lnTo>
                    <a:lnTo>
                      <a:pt x="1314" y="147"/>
                    </a:lnTo>
                    <a:lnTo>
                      <a:pt x="1230" y="169"/>
                    </a:lnTo>
                    <a:lnTo>
                      <a:pt x="1148" y="196"/>
                    </a:lnTo>
                    <a:lnTo>
                      <a:pt x="1067" y="226"/>
                    </a:lnTo>
                    <a:lnTo>
                      <a:pt x="989" y="262"/>
                    </a:lnTo>
                    <a:lnTo>
                      <a:pt x="912" y="301"/>
                    </a:lnTo>
                    <a:lnTo>
                      <a:pt x="837" y="346"/>
                    </a:lnTo>
                    <a:lnTo>
                      <a:pt x="765" y="393"/>
                    </a:lnTo>
                    <a:lnTo>
                      <a:pt x="695" y="446"/>
                    </a:lnTo>
                    <a:lnTo>
                      <a:pt x="628" y="504"/>
                    </a:lnTo>
                    <a:lnTo>
                      <a:pt x="564" y="565"/>
                    </a:lnTo>
                    <a:lnTo>
                      <a:pt x="503" y="629"/>
                    </a:lnTo>
                    <a:lnTo>
                      <a:pt x="446" y="696"/>
                    </a:lnTo>
                    <a:lnTo>
                      <a:pt x="394" y="766"/>
                    </a:lnTo>
                    <a:lnTo>
                      <a:pt x="345" y="838"/>
                    </a:lnTo>
                    <a:lnTo>
                      <a:pt x="301" y="913"/>
                    </a:lnTo>
                    <a:lnTo>
                      <a:pt x="261" y="990"/>
                    </a:lnTo>
                    <a:lnTo>
                      <a:pt x="226" y="1069"/>
                    </a:lnTo>
                    <a:lnTo>
                      <a:pt x="195" y="1151"/>
                    </a:lnTo>
                    <a:lnTo>
                      <a:pt x="169" y="1233"/>
                    </a:lnTo>
                    <a:lnTo>
                      <a:pt x="147" y="1317"/>
                    </a:lnTo>
                    <a:lnTo>
                      <a:pt x="131" y="1402"/>
                    </a:lnTo>
                    <a:lnTo>
                      <a:pt x="118" y="1489"/>
                    </a:lnTo>
                    <a:lnTo>
                      <a:pt x="110" y="1577"/>
                    </a:lnTo>
                    <a:lnTo>
                      <a:pt x="108" y="1665"/>
                    </a:lnTo>
                    <a:lnTo>
                      <a:pt x="110" y="1755"/>
                    </a:lnTo>
                    <a:lnTo>
                      <a:pt x="118" y="1842"/>
                    </a:lnTo>
                    <a:lnTo>
                      <a:pt x="131" y="1929"/>
                    </a:lnTo>
                    <a:lnTo>
                      <a:pt x="147" y="2014"/>
                    </a:lnTo>
                    <a:lnTo>
                      <a:pt x="169" y="2098"/>
                    </a:lnTo>
                    <a:lnTo>
                      <a:pt x="195" y="2181"/>
                    </a:lnTo>
                    <a:lnTo>
                      <a:pt x="226" y="2263"/>
                    </a:lnTo>
                    <a:lnTo>
                      <a:pt x="261" y="2341"/>
                    </a:lnTo>
                    <a:lnTo>
                      <a:pt x="301" y="2418"/>
                    </a:lnTo>
                    <a:lnTo>
                      <a:pt x="345" y="2493"/>
                    </a:lnTo>
                    <a:lnTo>
                      <a:pt x="394" y="2566"/>
                    </a:lnTo>
                    <a:lnTo>
                      <a:pt x="446" y="2636"/>
                    </a:lnTo>
                    <a:lnTo>
                      <a:pt x="503" y="2702"/>
                    </a:lnTo>
                    <a:lnTo>
                      <a:pt x="564" y="2767"/>
                    </a:lnTo>
                    <a:lnTo>
                      <a:pt x="628" y="2828"/>
                    </a:lnTo>
                    <a:lnTo>
                      <a:pt x="695" y="2885"/>
                    </a:lnTo>
                    <a:lnTo>
                      <a:pt x="765" y="2938"/>
                    </a:lnTo>
                    <a:lnTo>
                      <a:pt x="837" y="2986"/>
                    </a:lnTo>
                    <a:lnTo>
                      <a:pt x="912" y="3030"/>
                    </a:lnTo>
                    <a:lnTo>
                      <a:pt x="989" y="3070"/>
                    </a:lnTo>
                    <a:lnTo>
                      <a:pt x="1067" y="3105"/>
                    </a:lnTo>
                    <a:lnTo>
                      <a:pt x="1148" y="3136"/>
                    </a:lnTo>
                    <a:lnTo>
                      <a:pt x="1230" y="3163"/>
                    </a:lnTo>
                    <a:lnTo>
                      <a:pt x="1314" y="3184"/>
                    </a:lnTo>
                    <a:lnTo>
                      <a:pt x="1400" y="3201"/>
                    </a:lnTo>
                    <a:lnTo>
                      <a:pt x="1486" y="3213"/>
                    </a:lnTo>
                    <a:lnTo>
                      <a:pt x="1574" y="3220"/>
                    </a:lnTo>
                    <a:lnTo>
                      <a:pt x="1662" y="3223"/>
                    </a:lnTo>
                    <a:lnTo>
                      <a:pt x="1759" y="3220"/>
                    </a:lnTo>
                    <a:lnTo>
                      <a:pt x="1853" y="3211"/>
                    </a:lnTo>
                    <a:lnTo>
                      <a:pt x="1947" y="3197"/>
                    </a:lnTo>
                    <a:lnTo>
                      <a:pt x="2039" y="3178"/>
                    </a:lnTo>
                    <a:lnTo>
                      <a:pt x="2129" y="3152"/>
                    </a:lnTo>
                    <a:lnTo>
                      <a:pt x="2218" y="3121"/>
                    </a:lnTo>
                    <a:lnTo>
                      <a:pt x="2304" y="3085"/>
                    </a:lnTo>
                    <a:lnTo>
                      <a:pt x="2389" y="3043"/>
                    </a:lnTo>
                    <a:lnTo>
                      <a:pt x="2471" y="2996"/>
                    </a:lnTo>
                    <a:lnTo>
                      <a:pt x="2551" y="2944"/>
                    </a:lnTo>
                    <a:lnTo>
                      <a:pt x="2564" y="2938"/>
                    </a:lnTo>
                    <a:lnTo>
                      <a:pt x="2577" y="2935"/>
                    </a:lnTo>
                    <a:lnTo>
                      <a:pt x="2591" y="2936"/>
                    </a:lnTo>
                    <a:lnTo>
                      <a:pt x="2604" y="2940"/>
                    </a:lnTo>
                    <a:lnTo>
                      <a:pt x="2617" y="2947"/>
                    </a:lnTo>
                    <a:lnTo>
                      <a:pt x="2626" y="2958"/>
                    </a:lnTo>
                    <a:lnTo>
                      <a:pt x="2633" y="2970"/>
                    </a:lnTo>
                    <a:lnTo>
                      <a:pt x="2636" y="2984"/>
                    </a:lnTo>
                    <a:lnTo>
                      <a:pt x="2635" y="2997"/>
                    </a:lnTo>
                    <a:lnTo>
                      <a:pt x="2631" y="3011"/>
                    </a:lnTo>
                    <a:lnTo>
                      <a:pt x="2624" y="3023"/>
                    </a:lnTo>
                    <a:lnTo>
                      <a:pt x="2613" y="3033"/>
                    </a:lnTo>
                    <a:lnTo>
                      <a:pt x="2536" y="3084"/>
                    </a:lnTo>
                    <a:lnTo>
                      <a:pt x="2456" y="3130"/>
                    </a:lnTo>
                    <a:lnTo>
                      <a:pt x="2374" y="3172"/>
                    </a:lnTo>
                    <a:lnTo>
                      <a:pt x="2290" y="3208"/>
                    </a:lnTo>
                    <a:lnTo>
                      <a:pt x="2205" y="3241"/>
                    </a:lnTo>
                    <a:lnTo>
                      <a:pt x="2118" y="3268"/>
                    </a:lnTo>
                    <a:lnTo>
                      <a:pt x="2029" y="3290"/>
                    </a:lnTo>
                    <a:lnTo>
                      <a:pt x="1939" y="3309"/>
                    </a:lnTo>
                    <a:lnTo>
                      <a:pt x="1848" y="3321"/>
                    </a:lnTo>
                    <a:lnTo>
                      <a:pt x="1756" y="3329"/>
                    </a:lnTo>
                    <a:lnTo>
                      <a:pt x="1662" y="3331"/>
                    </a:lnTo>
                    <a:lnTo>
                      <a:pt x="1568" y="3329"/>
                    </a:lnTo>
                    <a:lnTo>
                      <a:pt x="1474" y="3321"/>
                    </a:lnTo>
                    <a:lnTo>
                      <a:pt x="1382" y="3308"/>
                    </a:lnTo>
                    <a:lnTo>
                      <a:pt x="1290" y="3289"/>
                    </a:lnTo>
                    <a:lnTo>
                      <a:pt x="1201" y="3266"/>
                    </a:lnTo>
                    <a:lnTo>
                      <a:pt x="1113" y="3238"/>
                    </a:lnTo>
                    <a:lnTo>
                      <a:pt x="1026" y="3205"/>
                    </a:lnTo>
                    <a:lnTo>
                      <a:pt x="942" y="3168"/>
                    </a:lnTo>
                    <a:lnTo>
                      <a:pt x="860" y="3125"/>
                    </a:lnTo>
                    <a:lnTo>
                      <a:pt x="780" y="3077"/>
                    </a:lnTo>
                    <a:lnTo>
                      <a:pt x="702" y="3026"/>
                    </a:lnTo>
                    <a:lnTo>
                      <a:pt x="628" y="2969"/>
                    </a:lnTo>
                    <a:lnTo>
                      <a:pt x="557" y="2908"/>
                    </a:lnTo>
                    <a:lnTo>
                      <a:pt x="488" y="2843"/>
                    </a:lnTo>
                    <a:lnTo>
                      <a:pt x="422" y="2774"/>
                    </a:lnTo>
                    <a:lnTo>
                      <a:pt x="361" y="2702"/>
                    </a:lnTo>
                    <a:lnTo>
                      <a:pt x="306" y="2627"/>
                    </a:lnTo>
                    <a:lnTo>
                      <a:pt x="254" y="2550"/>
                    </a:lnTo>
                    <a:lnTo>
                      <a:pt x="206" y="2470"/>
                    </a:lnTo>
                    <a:lnTo>
                      <a:pt x="164" y="2388"/>
                    </a:lnTo>
                    <a:lnTo>
                      <a:pt x="126" y="2303"/>
                    </a:lnTo>
                    <a:lnTo>
                      <a:pt x="93" y="2217"/>
                    </a:lnTo>
                    <a:lnTo>
                      <a:pt x="65" y="2129"/>
                    </a:lnTo>
                    <a:lnTo>
                      <a:pt x="42" y="2038"/>
                    </a:lnTo>
                    <a:lnTo>
                      <a:pt x="24" y="1947"/>
                    </a:lnTo>
                    <a:lnTo>
                      <a:pt x="11" y="1854"/>
                    </a:lnTo>
                    <a:lnTo>
                      <a:pt x="3" y="1761"/>
                    </a:lnTo>
                    <a:lnTo>
                      <a:pt x="0" y="1665"/>
                    </a:lnTo>
                    <a:lnTo>
                      <a:pt x="3" y="1571"/>
                    </a:lnTo>
                    <a:lnTo>
                      <a:pt x="11" y="1477"/>
                    </a:lnTo>
                    <a:lnTo>
                      <a:pt x="24" y="1384"/>
                    </a:lnTo>
                    <a:lnTo>
                      <a:pt x="42" y="1292"/>
                    </a:lnTo>
                    <a:lnTo>
                      <a:pt x="65" y="1203"/>
                    </a:lnTo>
                    <a:lnTo>
                      <a:pt x="93" y="1114"/>
                    </a:lnTo>
                    <a:lnTo>
                      <a:pt x="126" y="1028"/>
                    </a:lnTo>
                    <a:lnTo>
                      <a:pt x="164" y="944"/>
                    </a:lnTo>
                    <a:lnTo>
                      <a:pt x="206" y="862"/>
                    </a:lnTo>
                    <a:lnTo>
                      <a:pt x="254" y="782"/>
                    </a:lnTo>
                    <a:lnTo>
                      <a:pt x="306" y="704"/>
                    </a:lnTo>
                    <a:lnTo>
                      <a:pt x="361" y="630"/>
                    </a:lnTo>
                    <a:lnTo>
                      <a:pt x="422" y="558"/>
                    </a:lnTo>
                    <a:lnTo>
                      <a:pt x="488" y="489"/>
                    </a:lnTo>
                    <a:lnTo>
                      <a:pt x="557" y="423"/>
                    </a:lnTo>
                    <a:lnTo>
                      <a:pt x="628" y="362"/>
                    </a:lnTo>
                    <a:lnTo>
                      <a:pt x="702" y="306"/>
                    </a:lnTo>
                    <a:lnTo>
                      <a:pt x="780" y="253"/>
                    </a:lnTo>
                    <a:lnTo>
                      <a:pt x="860" y="207"/>
                    </a:lnTo>
                    <a:lnTo>
                      <a:pt x="942" y="164"/>
                    </a:lnTo>
                    <a:lnTo>
                      <a:pt x="1026" y="127"/>
                    </a:lnTo>
                    <a:lnTo>
                      <a:pt x="1113" y="93"/>
                    </a:lnTo>
                    <a:lnTo>
                      <a:pt x="1201" y="65"/>
                    </a:lnTo>
                    <a:lnTo>
                      <a:pt x="1290" y="42"/>
                    </a:lnTo>
                    <a:lnTo>
                      <a:pt x="1382" y="24"/>
                    </a:lnTo>
                    <a:lnTo>
                      <a:pt x="1474" y="11"/>
                    </a:lnTo>
                    <a:lnTo>
                      <a:pt x="1568" y="3"/>
                    </a:lnTo>
                    <a:lnTo>
                      <a:pt x="1662" y="0"/>
                    </a:lnTo>
                    <a:close/>
                  </a:path>
                </a:pathLst>
              </a:custGeom>
              <a:grpFill/>
              <a:ln w="127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7" name="Freeform 8">
                <a:extLst>
                  <a:ext uri="{FF2B5EF4-FFF2-40B4-BE49-F238E27FC236}">
                    <a16:creationId xmlns:a16="http://schemas.microsoft.com/office/drawing/2014/main" id="{239E2A2F-E341-41EF-BB34-70D73D2BD257}"/>
                  </a:ext>
                </a:extLst>
              </p:cNvPr>
              <p:cNvSpPr>
                <a:spLocks/>
              </p:cNvSpPr>
              <p:nvPr/>
            </p:nvSpPr>
            <p:spPr bwMode="auto">
              <a:xfrm>
                <a:off x="8423276" y="4951413"/>
                <a:ext cx="47625" cy="120650"/>
              </a:xfrm>
              <a:custGeom>
                <a:avLst/>
                <a:gdLst>
                  <a:gd name="T0" fmla="*/ 402 w 452"/>
                  <a:gd name="T1" fmla="*/ 0 h 1143"/>
                  <a:gd name="T2" fmla="*/ 416 w 452"/>
                  <a:gd name="T3" fmla="*/ 3 h 1143"/>
                  <a:gd name="T4" fmla="*/ 429 w 452"/>
                  <a:gd name="T5" fmla="*/ 9 h 1143"/>
                  <a:gd name="T6" fmla="*/ 439 w 452"/>
                  <a:gd name="T7" fmla="*/ 18 h 1143"/>
                  <a:gd name="T8" fmla="*/ 447 w 452"/>
                  <a:gd name="T9" fmla="*/ 29 h 1143"/>
                  <a:gd name="T10" fmla="*/ 451 w 452"/>
                  <a:gd name="T11" fmla="*/ 42 h 1143"/>
                  <a:gd name="T12" fmla="*/ 452 w 452"/>
                  <a:gd name="T13" fmla="*/ 57 h 1143"/>
                  <a:gd name="T14" fmla="*/ 450 w 452"/>
                  <a:gd name="T15" fmla="*/ 71 h 1143"/>
                  <a:gd name="T16" fmla="*/ 105 w 452"/>
                  <a:gd name="T17" fmla="*/ 1107 h 1143"/>
                  <a:gd name="T18" fmla="*/ 99 w 452"/>
                  <a:gd name="T19" fmla="*/ 1119 h 1143"/>
                  <a:gd name="T20" fmla="*/ 91 w 452"/>
                  <a:gd name="T21" fmla="*/ 1129 h 1143"/>
                  <a:gd name="T22" fmla="*/ 80 w 452"/>
                  <a:gd name="T23" fmla="*/ 1137 h 1143"/>
                  <a:gd name="T24" fmla="*/ 68 w 452"/>
                  <a:gd name="T25" fmla="*/ 1142 h 1143"/>
                  <a:gd name="T26" fmla="*/ 54 w 452"/>
                  <a:gd name="T27" fmla="*/ 1143 h 1143"/>
                  <a:gd name="T28" fmla="*/ 37 w 452"/>
                  <a:gd name="T29" fmla="*/ 1141 h 1143"/>
                  <a:gd name="T30" fmla="*/ 24 w 452"/>
                  <a:gd name="T31" fmla="*/ 1134 h 1143"/>
                  <a:gd name="T32" fmla="*/ 14 w 452"/>
                  <a:gd name="T33" fmla="*/ 1125 h 1143"/>
                  <a:gd name="T34" fmla="*/ 6 w 452"/>
                  <a:gd name="T35" fmla="*/ 1114 h 1143"/>
                  <a:gd name="T36" fmla="*/ 2 w 452"/>
                  <a:gd name="T37" fmla="*/ 1101 h 1143"/>
                  <a:gd name="T38" fmla="*/ 0 w 452"/>
                  <a:gd name="T39" fmla="*/ 1086 h 1143"/>
                  <a:gd name="T40" fmla="*/ 3 w 452"/>
                  <a:gd name="T41" fmla="*/ 1072 h 1143"/>
                  <a:gd name="T42" fmla="*/ 348 w 452"/>
                  <a:gd name="T43" fmla="*/ 36 h 1143"/>
                  <a:gd name="T44" fmla="*/ 354 w 452"/>
                  <a:gd name="T45" fmla="*/ 24 h 1143"/>
                  <a:gd name="T46" fmla="*/ 363 w 452"/>
                  <a:gd name="T47" fmla="*/ 13 h 1143"/>
                  <a:gd name="T48" fmla="*/ 375 w 452"/>
                  <a:gd name="T49" fmla="*/ 6 h 1143"/>
                  <a:gd name="T50" fmla="*/ 387 w 452"/>
                  <a:gd name="T51" fmla="*/ 1 h 1143"/>
                  <a:gd name="T52" fmla="*/ 402 w 452"/>
                  <a:gd name="T53"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2" h="1143">
                    <a:moveTo>
                      <a:pt x="402" y="0"/>
                    </a:moveTo>
                    <a:lnTo>
                      <a:pt x="416" y="3"/>
                    </a:lnTo>
                    <a:lnTo>
                      <a:pt x="429" y="9"/>
                    </a:lnTo>
                    <a:lnTo>
                      <a:pt x="439" y="18"/>
                    </a:lnTo>
                    <a:lnTo>
                      <a:pt x="447" y="29"/>
                    </a:lnTo>
                    <a:lnTo>
                      <a:pt x="451" y="42"/>
                    </a:lnTo>
                    <a:lnTo>
                      <a:pt x="452" y="57"/>
                    </a:lnTo>
                    <a:lnTo>
                      <a:pt x="450" y="71"/>
                    </a:lnTo>
                    <a:lnTo>
                      <a:pt x="105" y="1107"/>
                    </a:lnTo>
                    <a:lnTo>
                      <a:pt x="99" y="1119"/>
                    </a:lnTo>
                    <a:lnTo>
                      <a:pt x="91" y="1129"/>
                    </a:lnTo>
                    <a:lnTo>
                      <a:pt x="80" y="1137"/>
                    </a:lnTo>
                    <a:lnTo>
                      <a:pt x="68" y="1142"/>
                    </a:lnTo>
                    <a:lnTo>
                      <a:pt x="54" y="1143"/>
                    </a:lnTo>
                    <a:lnTo>
                      <a:pt x="37" y="1141"/>
                    </a:lnTo>
                    <a:lnTo>
                      <a:pt x="24" y="1134"/>
                    </a:lnTo>
                    <a:lnTo>
                      <a:pt x="14" y="1125"/>
                    </a:lnTo>
                    <a:lnTo>
                      <a:pt x="6" y="1114"/>
                    </a:lnTo>
                    <a:lnTo>
                      <a:pt x="2" y="1101"/>
                    </a:lnTo>
                    <a:lnTo>
                      <a:pt x="0" y="1086"/>
                    </a:lnTo>
                    <a:lnTo>
                      <a:pt x="3" y="1072"/>
                    </a:lnTo>
                    <a:lnTo>
                      <a:pt x="348" y="36"/>
                    </a:lnTo>
                    <a:lnTo>
                      <a:pt x="354" y="24"/>
                    </a:lnTo>
                    <a:lnTo>
                      <a:pt x="363" y="13"/>
                    </a:lnTo>
                    <a:lnTo>
                      <a:pt x="375" y="6"/>
                    </a:lnTo>
                    <a:lnTo>
                      <a:pt x="387" y="1"/>
                    </a:lnTo>
                    <a:lnTo>
                      <a:pt x="402" y="0"/>
                    </a:lnTo>
                    <a:close/>
                  </a:path>
                </a:pathLst>
              </a:custGeom>
              <a:grpFill/>
              <a:ln w="127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8" name="Freeform 9">
                <a:extLst>
                  <a:ext uri="{FF2B5EF4-FFF2-40B4-BE49-F238E27FC236}">
                    <a16:creationId xmlns:a16="http://schemas.microsoft.com/office/drawing/2014/main" id="{C3E68A3A-ECB2-4A42-B120-E59540CAADB7}"/>
                  </a:ext>
                </a:extLst>
              </p:cNvPr>
              <p:cNvSpPr>
                <a:spLocks/>
              </p:cNvSpPr>
              <p:nvPr/>
            </p:nvSpPr>
            <p:spPr bwMode="auto">
              <a:xfrm>
                <a:off x="8477251" y="4970463"/>
                <a:ext cx="60325" cy="90488"/>
              </a:xfrm>
              <a:custGeom>
                <a:avLst/>
                <a:gdLst>
                  <a:gd name="T0" fmla="*/ 55 w 568"/>
                  <a:gd name="T1" fmla="*/ 0 h 857"/>
                  <a:gd name="T2" fmla="*/ 514 w 568"/>
                  <a:gd name="T3" fmla="*/ 0 h 857"/>
                  <a:gd name="T4" fmla="*/ 528 w 568"/>
                  <a:gd name="T5" fmla="*/ 2 h 857"/>
                  <a:gd name="T6" fmla="*/ 540 w 568"/>
                  <a:gd name="T7" fmla="*/ 7 h 857"/>
                  <a:gd name="T8" fmla="*/ 551 w 568"/>
                  <a:gd name="T9" fmla="*/ 15 h 857"/>
                  <a:gd name="T10" fmla="*/ 560 w 568"/>
                  <a:gd name="T11" fmla="*/ 26 h 857"/>
                  <a:gd name="T12" fmla="*/ 566 w 568"/>
                  <a:gd name="T13" fmla="*/ 40 h 857"/>
                  <a:gd name="T14" fmla="*/ 568 w 568"/>
                  <a:gd name="T15" fmla="*/ 53 h 857"/>
                  <a:gd name="T16" fmla="*/ 567 w 568"/>
                  <a:gd name="T17" fmla="*/ 67 h 857"/>
                  <a:gd name="T18" fmla="*/ 561 w 568"/>
                  <a:gd name="T19" fmla="*/ 80 h 857"/>
                  <a:gd name="T20" fmla="*/ 159 w 568"/>
                  <a:gd name="T21" fmla="*/ 828 h 857"/>
                  <a:gd name="T22" fmla="*/ 151 w 568"/>
                  <a:gd name="T23" fmla="*/ 840 h 857"/>
                  <a:gd name="T24" fmla="*/ 139 w 568"/>
                  <a:gd name="T25" fmla="*/ 850 h 857"/>
                  <a:gd name="T26" fmla="*/ 125 w 568"/>
                  <a:gd name="T27" fmla="*/ 855 h 857"/>
                  <a:gd name="T28" fmla="*/ 111 w 568"/>
                  <a:gd name="T29" fmla="*/ 857 h 857"/>
                  <a:gd name="T30" fmla="*/ 99 w 568"/>
                  <a:gd name="T31" fmla="*/ 855 h 857"/>
                  <a:gd name="T32" fmla="*/ 86 w 568"/>
                  <a:gd name="T33" fmla="*/ 850 h 857"/>
                  <a:gd name="T34" fmla="*/ 75 w 568"/>
                  <a:gd name="T35" fmla="*/ 841 h 857"/>
                  <a:gd name="T36" fmla="*/ 66 w 568"/>
                  <a:gd name="T37" fmla="*/ 830 h 857"/>
                  <a:gd name="T38" fmla="*/ 60 w 568"/>
                  <a:gd name="T39" fmla="*/ 818 h 857"/>
                  <a:gd name="T40" fmla="*/ 58 w 568"/>
                  <a:gd name="T41" fmla="*/ 805 h 857"/>
                  <a:gd name="T42" fmla="*/ 60 w 568"/>
                  <a:gd name="T43" fmla="*/ 791 h 857"/>
                  <a:gd name="T44" fmla="*/ 65 w 568"/>
                  <a:gd name="T45" fmla="*/ 777 h 857"/>
                  <a:gd name="T46" fmla="*/ 424 w 568"/>
                  <a:gd name="T47" fmla="*/ 109 h 857"/>
                  <a:gd name="T48" fmla="*/ 55 w 568"/>
                  <a:gd name="T49" fmla="*/ 109 h 857"/>
                  <a:gd name="T50" fmla="*/ 37 w 568"/>
                  <a:gd name="T51" fmla="*/ 106 h 857"/>
                  <a:gd name="T52" fmla="*/ 22 w 568"/>
                  <a:gd name="T53" fmla="*/ 98 h 857"/>
                  <a:gd name="T54" fmla="*/ 11 w 568"/>
                  <a:gd name="T55" fmla="*/ 86 h 857"/>
                  <a:gd name="T56" fmla="*/ 3 w 568"/>
                  <a:gd name="T57" fmla="*/ 71 h 857"/>
                  <a:gd name="T58" fmla="*/ 0 w 568"/>
                  <a:gd name="T59" fmla="*/ 55 h 857"/>
                  <a:gd name="T60" fmla="*/ 3 w 568"/>
                  <a:gd name="T61" fmla="*/ 38 h 857"/>
                  <a:gd name="T62" fmla="*/ 11 w 568"/>
                  <a:gd name="T63" fmla="*/ 22 h 857"/>
                  <a:gd name="T64" fmla="*/ 22 w 568"/>
                  <a:gd name="T65" fmla="*/ 11 h 857"/>
                  <a:gd name="T66" fmla="*/ 37 w 568"/>
                  <a:gd name="T67" fmla="*/ 3 h 857"/>
                  <a:gd name="T68" fmla="*/ 55 w 568"/>
                  <a:gd name="T69"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8" h="857">
                    <a:moveTo>
                      <a:pt x="55" y="0"/>
                    </a:moveTo>
                    <a:lnTo>
                      <a:pt x="514" y="0"/>
                    </a:lnTo>
                    <a:lnTo>
                      <a:pt x="528" y="2"/>
                    </a:lnTo>
                    <a:lnTo>
                      <a:pt x="540" y="7"/>
                    </a:lnTo>
                    <a:lnTo>
                      <a:pt x="551" y="15"/>
                    </a:lnTo>
                    <a:lnTo>
                      <a:pt x="560" y="26"/>
                    </a:lnTo>
                    <a:lnTo>
                      <a:pt x="566" y="40"/>
                    </a:lnTo>
                    <a:lnTo>
                      <a:pt x="568" y="53"/>
                    </a:lnTo>
                    <a:lnTo>
                      <a:pt x="567" y="67"/>
                    </a:lnTo>
                    <a:lnTo>
                      <a:pt x="561" y="80"/>
                    </a:lnTo>
                    <a:lnTo>
                      <a:pt x="159" y="828"/>
                    </a:lnTo>
                    <a:lnTo>
                      <a:pt x="151" y="840"/>
                    </a:lnTo>
                    <a:lnTo>
                      <a:pt x="139" y="850"/>
                    </a:lnTo>
                    <a:lnTo>
                      <a:pt x="125" y="855"/>
                    </a:lnTo>
                    <a:lnTo>
                      <a:pt x="111" y="857"/>
                    </a:lnTo>
                    <a:lnTo>
                      <a:pt x="99" y="855"/>
                    </a:lnTo>
                    <a:lnTo>
                      <a:pt x="86" y="850"/>
                    </a:lnTo>
                    <a:lnTo>
                      <a:pt x="75" y="841"/>
                    </a:lnTo>
                    <a:lnTo>
                      <a:pt x="66" y="830"/>
                    </a:lnTo>
                    <a:lnTo>
                      <a:pt x="60" y="818"/>
                    </a:lnTo>
                    <a:lnTo>
                      <a:pt x="58" y="805"/>
                    </a:lnTo>
                    <a:lnTo>
                      <a:pt x="60" y="791"/>
                    </a:lnTo>
                    <a:lnTo>
                      <a:pt x="65" y="777"/>
                    </a:lnTo>
                    <a:lnTo>
                      <a:pt x="424" y="109"/>
                    </a:lnTo>
                    <a:lnTo>
                      <a:pt x="55" y="109"/>
                    </a:lnTo>
                    <a:lnTo>
                      <a:pt x="37" y="106"/>
                    </a:lnTo>
                    <a:lnTo>
                      <a:pt x="22" y="98"/>
                    </a:lnTo>
                    <a:lnTo>
                      <a:pt x="11" y="86"/>
                    </a:lnTo>
                    <a:lnTo>
                      <a:pt x="3" y="71"/>
                    </a:lnTo>
                    <a:lnTo>
                      <a:pt x="0" y="55"/>
                    </a:lnTo>
                    <a:lnTo>
                      <a:pt x="3" y="38"/>
                    </a:lnTo>
                    <a:lnTo>
                      <a:pt x="11" y="22"/>
                    </a:lnTo>
                    <a:lnTo>
                      <a:pt x="22" y="11"/>
                    </a:lnTo>
                    <a:lnTo>
                      <a:pt x="37" y="3"/>
                    </a:lnTo>
                    <a:lnTo>
                      <a:pt x="55" y="0"/>
                    </a:lnTo>
                    <a:close/>
                  </a:path>
                </a:pathLst>
              </a:custGeom>
              <a:grpFill/>
              <a:ln w="127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39" name="Freeform 10">
                <a:extLst>
                  <a:ext uri="{FF2B5EF4-FFF2-40B4-BE49-F238E27FC236}">
                    <a16:creationId xmlns:a16="http://schemas.microsoft.com/office/drawing/2014/main" id="{FAAACDB4-A98E-49A5-B0E7-C94A8B519A1C}"/>
                  </a:ext>
                </a:extLst>
              </p:cNvPr>
              <p:cNvSpPr>
                <a:spLocks/>
              </p:cNvSpPr>
              <p:nvPr/>
            </p:nvSpPr>
            <p:spPr bwMode="auto">
              <a:xfrm>
                <a:off x="8350251" y="4970463"/>
                <a:ext cx="65088" cy="90488"/>
              </a:xfrm>
              <a:custGeom>
                <a:avLst/>
                <a:gdLst>
                  <a:gd name="T0" fmla="*/ 473 w 625"/>
                  <a:gd name="T1" fmla="*/ 3 h 857"/>
                  <a:gd name="T2" fmla="*/ 500 w 625"/>
                  <a:gd name="T3" fmla="*/ 22 h 857"/>
                  <a:gd name="T4" fmla="*/ 510 w 625"/>
                  <a:gd name="T5" fmla="*/ 55 h 857"/>
                  <a:gd name="T6" fmla="*/ 570 w 625"/>
                  <a:gd name="T7" fmla="*/ 576 h 857"/>
                  <a:gd name="T8" fmla="*/ 603 w 625"/>
                  <a:gd name="T9" fmla="*/ 586 h 857"/>
                  <a:gd name="T10" fmla="*/ 622 w 625"/>
                  <a:gd name="T11" fmla="*/ 612 h 857"/>
                  <a:gd name="T12" fmla="*/ 622 w 625"/>
                  <a:gd name="T13" fmla="*/ 647 h 857"/>
                  <a:gd name="T14" fmla="*/ 603 w 625"/>
                  <a:gd name="T15" fmla="*/ 673 h 857"/>
                  <a:gd name="T16" fmla="*/ 570 w 625"/>
                  <a:gd name="T17" fmla="*/ 684 h 857"/>
                  <a:gd name="T18" fmla="*/ 510 w 625"/>
                  <a:gd name="T19" fmla="*/ 803 h 857"/>
                  <a:gd name="T20" fmla="*/ 500 w 625"/>
                  <a:gd name="T21" fmla="*/ 834 h 857"/>
                  <a:gd name="T22" fmla="*/ 473 w 625"/>
                  <a:gd name="T23" fmla="*/ 854 h 857"/>
                  <a:gd name="T24" fmla="*/ 439 w 625"/>
                  <a:gd name="T25" fmla="*/ 854 h 857"/>
                  <a:gd name="T26" fmla="*/ 413 w 625"/>
                  <a:gd name="T27" fmla="*/ 834 h 857"/>
                  <a:gd name="T28" fmla="*/ 402 w 625"/>
                  <a:gd name="T29" fmla="*/ 803 h 857"/>
                  <a:gd name="T30" fmla="*/ 54 w 625"/>
                  <a:gd name="T31" fmla="*/ 684 h 857"/>
                  <a:gd name="T32" fmla="*/ 53 w 625"/>
                  <a:gd name="T33" fmla="*/ 684 h 857"/>
                  <a:gd name="T34" fmla="*/ 45 w 625"/>
                  <a:gd name="T35" fmla="*/ 683 h 857"/>
                  <a:gd name="T36" fmla="*/ 38 w 625"/>
                  <a:gd name="T37" fmla="*/ 681 h 857"/>
                  <a:gd name="T38" fmla="*/ 33 w 625"/>
                  <a:gd name="T39" fmla="*/ 680 h 857"/>
                  <a:gd name="T40" fmla="*/ 29 w 625"/>
                  <a:gd name="T41" fmla="*/ 678 h 857"/>
                  <a:gd name="T42" fmla="*/ 26 w 625"/>
                  <a:gd name="T43" fmla="*/ 676 h 857"/>
                  <a:gd name="T44" fmla="*/ 13 w 625"/>
                  <a:gd name="T45" fmla="*/ 665 h 857"/>
                  <a:gd name="T46" fmla="*/ 11 w 625"/>
                  <a:gd name="T47" fmla="*/ 662 h 857"/>
                  <a:gd name="T48" fmla="*/ 9 w 625"/>
                  <a:gd name="T49" fmla="*/ 659 h 857"/>
                  <a:gd name="T50" fmla="*/ 2 w 625"/>
                  <a:gd name="T51" fmla="*/ 643 h 857"/>
                  <a:gd name="T52" fmla="*/ 1 w 625"/>
                  <a:gd name="T53" fmla="*/ 640 h 857"/>
                  <a:gd name="T54" fmla="*/ 0 w 625"/>
                  <a:gd name="T55" fmla="*/ 635 h 857"/>
                  <a:gd name="T56" fmla="*/ 0 w 625"/>
                  <a:gd name="T57" fmla="*/ 630 h 857"/>
                  <a:gd name="T58" fmla="*/ 0 w 625"/>
                  <a:gd name="T59" fmla="*/ 625 h 857"/>
                  <a:gd name="T60" fmla="*/ 1 w 625"/>
                  <a:gd name="T61" fmla="*/ 619 h 857"/>
                  <a:gd name="T62" fmla="*/ 2 w 625"/>
                  <a:gd name="T63" fmla="*/ 614 h 857"/>
                  <a:gd name="T64" fmla="*/ 3 w 625"/>
                  <a:gd name="T65" fmla="*/ 613 h 857"/>
                  <a:gd name="T66" fmla="*/ 181 w 625"/>
                  <a:gd name="T67" fmla="*/ 25 h 857"/>
                  <a:gd name="T68" fmla="*/ 200 w 625"/>
                  <a:gd name="T69" fmla="*/ 7 h 857"/>
                  <a:gd name="T70" fmla="*/ 227 w 625"/>
                  <a:gd name="T71" fmla="*/ 0 h 857"/>
                  <a:gd name="T72" fmla="*/ 255 w 625"/>
                  <a:gd name="T73" fmla="*/ 8 h 857"/>
                  <a:gd name="T74" fmla="*/ 274 w 625"/>
                  <a:gd name="T75" fmla="*/ 28 h 857"/>
                  <a:gd name="T76" fmla="*/ 280 w 625"/>
                  <a:gd name="T77" fmla="*/ 56 h 857"/>
                  <a:gd name="T78" fmla="*/ 126 w 625"/>
                  <a:gd name="T79" fmla="*/ 576 h 857"/>
                  <a:gd name="T80" fmla="*/ 402 w 625"/>
                  <a:gd name="T81" fmla="*/ 55 h 857"/>
                  <a:gd name="T82" fmla="*/ 413 w 625"/>
                  <a:gd name="T83" fmla="*/ 22 h 857"/>
                  <a:gd name="T84" fmla="*/ 439 w 625"/>
                  <a:gd name="T85" fmla="*/ 3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857">
                    <a:moveTo>
                      <a:pt x="456" y="0"/>
                    </a:moveTo>
                    <a:lnTo>
                      <a:pt x="473" y="3"/>
                    </a:lnTo>
                    <a:lnTo>
                      <a:pt x="487" y="11"/>
                    </a:lnTo>
                    <a:lnTo>
                      <a:pt x="500" y="22"/>
                    </a:lnTo>
                    <a:lnTo>
                      <a:pt x="507" y="38"/>
                    </a:lnTo>
                    <a:lnTo>
                      <a:pt x="510" y="55"/>
                    </a:lnTo>
                    <a:lnTo>
                      <a:pt x="510" y="576"/>
                    </a:lnTo>
                    <a:lnTo>
                      <a:pt x="570" y="576"/>
                    </a:lnTo>
                    <a:lnTo>
                      <a:pt x="588" y="579"/>
                    </a:lnTo>
                    <a:lnTo>
                      <a:pt x="603" y="586"/>
                    </a:lnTo>
                    <a:lnTo>
                      <a:pt x="614" y="598"/>
                    </a:lnTo>
                    <a:lnTo>
                      <a:pt x="622" y="612"/>
                    </a:lnTo>
                    <a:lnTo>
                      <a:pt x="625" y="630"/>
                    </a:lnTo>
                    <a:lnTo>
                      <a:pt x="622" y="647"/>
                    </a:lnTo>
                    <a:lnTo>
                      <a:pt x="614" y="662"/>
                    </a:lnTo>
                    <a:lnTo>
                      <a:pt x="603" y="673"/>
                    </a:lnTo>
                    <a:lnTo>
                      <a:pt x="588" y="681"/>
                    </a:lnTo>
                    <a:lnTo>
                      <a:pt x="570" y="684"/>
                    </a:lnTo>
                    <a:lnTo>
                      <a:pt x="510" y="684"/>
                    </a:lnTo>
                    <a:lnTo>
                      <a:pt x="510" y="803"/>
                    </a:lnTo>
                    <a:lnTo>
                      <a:pt x="507" y="819"/>
                    </a:lnTo>
                    <a:lnTo>
                      <a:pt x="500" y="834"/>
                    </a:lnTo>
                    <a:lnTo>
                      <a:pt x="487" y="846"/>
                    </a:lnTo>
                    <a:lnTo>
                      <a:pt x="473" y="854"/>
                    </a:lnTo>
                    <a:lnTo>
                      <a:pt x="456" y="857"/>
                    </a:lnTo>
                    <a:lnTo>
                      <a:pt x="439" y="854"/>
                    </a:lnTo>
                    <a:lnTo>
                      <a:pt x="424" y="846"/>
                    </a:lnTo>
                    <a:lnTo>
                      <a:pt x="413" y="834"/>
                    </a:lnTo>
                    <a:lnTo>
                      <a:pt x="405" y="819"/>
                    </a:lnTo>
                    <a:lnTo>
                      <a:pt x="402" y="803"/>
                    </a:lnTo>
                    <a:lnTo>
                      <a:pt x="402" y="684"/>
                    </a:lnTo>
                    <a:lnTo>
                      <a:pt x="54" y="684"/>
                    </a:lnTo>
                    <a:lnTo>
                      <a:pt x="53" y="684"/>
                    </a:lnTo>
                    <a:lnTo>
                      <a:pt x="53" y="684"/>
                    </a:lnTo>
                    <a:lnTo>
                      <a:pt x="47" y="683"/>
                    </a:lnTo>
                    <a:lnTo>
                      <a:pt x="45" y="683"/>
                    </a:lnTo>
                    <a:lnTo>
                      <a:pt x="38" y="681"/>
                    </a:lnTo>
                    <a:lnTo>
                      <a:pt x="38" y="681"/>
                    </a:lnTo>
                    <a:lnTo>
                      <a:pt x="38" y="681"/>
                    </a:lnTo>
                    <a:lnTo>
                      <a:pt x="33" y="680"/>
                    </a:lnTo>
                    <a:lnTo>
                      <a:pt x="33" y="679"/>
                    </a:lnTo>
                    <a:lnTo>
                      <a:pt x="29" y="678"/>
                    </a:lnTo>
                    <a:lnTo>
                      <a:pt x="28" y="677"/>
                    </a:lnTo>
                    <a:lnTo>
                      <a:pt x="26" y="676"/>
                    </a:lnTo>
                    <a:lnTo>
                      <a:pt x="19" y="671"/>
                    </a:lnTo>
                    <a:lnTo>
                      <a:pt x="13" y="665"/>
                    </a:lnTo>
                    <a:lnTo>
                      <a:pt x="12" y="664"/>
                    </a:lnTo>
                    <a:lnTo>
                      <a:pt x="11" y="662"/>
                    </a:lnTo>
                    <a:lnTo>
                      <a:pt x="9" y="660"/>
                    </a:lnTo>
                    <a:lnTo>
                      <a:pt x="9" y="659"/>
                    </a:lnTo>
                    <a:lnTo>
                      <a:pt x="5" y="652"/>
                    </a:lnTo>
                    <a:lnTo>
                      <a:pt x="2" y="643"/>
                    </a:lnTo>
                    <a:lnTo>
                      <a:pt x="1" y="641"/>
                    </a:lnTo>
                    <a:lnTo>
                      <a:pt x="1" y="640"/>
                    </a:lnTo>
                    <a:lnTo>
                      <a:pt x="0" y="636"/>
                    </a:lnTo>
                    <a:lnTo>
                      <a:pt x="0" y="635"/>
                    </a:lnTo>
                    <a:lnTo>
                      <a:pt x="0" y="630"/>
                    </a:lnTo>
                    <a:lnTo>
                      <a:pt x="0" y="630"/>
                    </a:lnTo>
                    <a:lnTo>
                      <a:pt x="0" y="629"/>
                    </a:lnTo>
                    <a:lnTo>
                      <a:pt x="0" y="625"/>
                    </a:lnTo>
                    <a:lnTo>
                      <a:pt x="1" y="622"/>
                    </a:lnTo>
                    <a:lnTo>
                      <a:pt x="1" y="619"/>
                    </a:lnTo>
                    <a:lnTo>
                      <a:pt x="2" y="615"/>
                    </a:lnTo>
                    <a:lnTo>
                      <a:pt x="2" y="614"/>
                    </a:lnTo>
                    <a:lnTo>
                      <a:pt x="2" y="614"/>
                    </a:lnTo>
                    <a:lnTo>
                      <a:pt x="3" y="613"/>
                    </a:lnTo>
                    <a:lnTo>
                      <a:pt x="175" y="39"/>
                    </a:lnTo>
                    <a:lnTo>
                      <a:pt x="181" y="25"/>
                    </a:lnTo>
                    <a:lnTo>
                      <a:pt x="189" y="15"/>
                    </a:lnTo>
                    <a:lnTo>
                      <a:pt x="200" y="7"/>
                    </a:lnTo>
                    <a:lnTo>
                      <a:pt x="213" y="2"/>
                    </a:lnTo>
                    <a:lnTo>
                      <a:pt x="227" y="0"/>
                    </a:lnTo>
                    <a:lnTo>
                      <a:pt x="242" y="3"/>
                    </a:lnTo>
                    <a:lnTo>
                      <a:pt x="255" y="8"/>
                    </a:lnTo>
                    <a:lnTo>
                      <a:pt x="266" y="17"/>
                    </a:lnTo>
                    <a:lnTo>
                      <a:pt x="274" y="28"/>
                    </a:lnTo>
                    <a:lnTo>
                      <a:pt x="278" y="42"/>
                    </a:lnTo>
                    <a:lnTo>
                      <a:pt x="280" y="56"/>
                    </a:lnTo>
                    <a:lnTo>
                      <a:pt x="278" y="70"/>
                    </a:lnTo>
                    <a:lnTo>
                      <a:pt x="126" y="576"/>
                    </a:lnTo>
                    <a:lnTo>
                      <a:pt x="402" y="576"/>
                    </a:lnTo>
                    <a:lnTo>
                      <a:pt x="402" y="55"/>
                    </a:lnTo>
                    <a:lnTo>
                      <a:pt x="405" y="38"/>
                    </a:lnTo>
                    <a:lnTo>
                      <a:pt x="413" y="22"/>
                    </a:lnTo>
                    <a:lnTo>
                      <a:pt x="424" y="11"/>
                    </a:lnTo>
                    <a:lnTo>
                      <a:pt x="439" y="3"/>
                    </a:lnTo>
                    <a:lnTo>
                      <a:pt x="456" y="0"/>
                    </a:lnTo>
                    <a:close/>
                  </a:path>
                </a:pathLst>
              </a:custGeom>
              <a:grpFill/>
              <a:ln w="127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grpSp>
        <p:nvGrpSpPr>
          <p:cNvPr id="40" name="Grupa 98">
            <a:extLst>
              <a:ext uri="{FF2B5EF4-FFF2-40B4-BE49-F238E27FC236}">
                <a16:creationId xmlns:a16="http://schemas.microsoft.com/office/drawing/2014/main" id="{1F7E961A-DD2E-43A6-9BA2-2AF204605D22}"/>
              </a:ext>
            </a:extLst>
          </p:cNvPr>
          <p:cNvGrpSpPr/>
          <p:nvPr/>
        </p:nvGrpSpPr>
        <p:grpSpPr>
          <a:xfrm>
            <a:off x="6644943" y="1546733"/>
            <a:ext cx="868505" cy="868505"/>
            <a:chOff x="5135225" y="1479098"/>
            <a:chExt cx="868505" cy="868505"/>
          </a:xfrm>
        </p:grpSpPr>
        <p:sp>
          <p:nvSpPr>
            <p:cNvPr id="41" name="Oval 5">
              <a:extLst>
                <a:ext uri="{FF2B5EF4-FFF2-40B4-BE49-F238E27FC236}">
                  <a16:creationId xmlns:a16="http://schemas.microsoft.com/office/drawing/2014/main" id="{20395AE8-F541-49B1-8A22-87FBDA316C5E}"/>
                </a:ext>
              </a:extLst>
            </p:cNvPr>
            <p:cNvSpPr/>
            <p:nvPr/>
          </p:nvSpPr>
          <p:spPr>
            <a:xfrm>
              <a:off x="5135225" y="1479098"/>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grpSp>
          <p:nvGrpSpPr>
            <p:cNvPr id="42" name="Grupa 319">
              <a:extLst>
                <a:ext uri="{FF2B5EF4-FFF2-40B4-BE49-F238E27FC236}">
                  <a16:creationId xmlns:a16="http://schemas.microsoft.com/office/drawing/2014/main" id="{6E085F96-7CA9-4784-8091-4DAF4C996D01}"/>
                </a:ext>
              </a:extLst>
            </p:cNvPr>
            <p:cNvGrpSpPr/>
            <p:nvPr/>
          </p:nvGrpSpPr>
          <p:grpSpPr>
            <a:xfrm>
              <a:off x="5302798" y="1650387"/>
              <a:ext cx="533358" cy="533357"/>
              <a:chOff x="3568700" y="3059113"/>
              <a:chExt cx="511176" cy="511175"/>
            </a:xfrm>
            <a:solidFill>
              <a:schemeClr val="accent2"/>
            </a:solidFill>
          </p:grpSpPr>
          <p:sp>
            <p:nvSpPr>
              <p:cNvPr id="43" name="Freeform 704">
                <a:extLst>
                  <a:ext uri="{FF2B5EF4-FFF2-40B4-BE49-F238E27FC236}">
                    <a16:creationId xmlns:a16="http://schemas.microsoft.com/office/drawing/2014/main" id="{184BC944-342E-4F78-AA43-180843E94FFC}"/>
                  </a:ext>
                </a:extLst>
              </p:cNvPr>
              <p:cNvSpPr>
                <a:spLocks noEditPoints="1"/>
              </p:cNvSpPr>
              <p:nvPr/>
            </p:nvSpPr>
            <p:spPr bwMode="auto">
              <a:xfrm>
                <a:off x="3717925" y="3133725"/>
                <a:ext cx="85725" cy="95250"/>
              </a:xfrm>
              <a:custGeom>
                <a:avLst/>
                <a:gdLst>
                  <a:gd name="T0" fmla="*/ 295 w 591"/>
                  <a:gd name="T1" fmla="*/ 163 h 663"/>
                  <a:gd name="T2" fmla="*/ 148 w 591"/>
                  <a:gd name="T3" fmla="*/ 260 h 663"/>
                  <a:gd name="T4" fmla="*/ 148 w 591"/>
                  <a:gd name="T5" fmla="*/ 403 h 663"/>
                  <a:gd name="T6" fmla="*/ 295 w 591"/>
                  <a:gd name="T7" fmla="*/ 502 h 663"/>
                  <a:gd name="T8" fmla="*/ 444 w 591"/>
                  <a:gd name="T9" fmla="*/ 403 h 663"/>
                  <a:gd name="T10" fmla="*/ 444 w 591"/>
                  <a:gd name="T11" fmla="*/ 260 h 663"/>
                  <a:gd name="T12" fmla="*/ 295 w 591"/>
                  <a:gd name="T13" fmla="*/ 163 h 663"/>
                  <a:gd name="T14" fmla="*/ 288 w 591"/>
                  <a:gd name="T15" fmla="*/ 0 h 663"/>
                  <a:gd name="T16" fmla="*/ 304 w 591"/>
                  <a:gd name="T17" fmla="*/ 0 h 663"/>
                  <a:gd name="T18" fmla="*/ 321 w 591"/>
                  <a:gd name="T19" fmla="*/ 5 h 663"/>
                  <a:gd name="T20" fmla="*/ 336 w 591"/>
                  <a:gd name="T21" fmla="*/ 12 h 663"/>
                  <a:gd name="T22" fmla="*/ 557 w 591"/>
                  <a:gd name="T23" fmla="*/ 160 h 663"/>
                  <a:gd name="T24" fmla="*/ 571 w 591"/>
                  <a:gd name="T25" fmla="*/ 172 h 663"/>
                  <a:gd name="T26" fmla="*/ 582 w 591"/>
                  <a:gd name="T27" fmla="*/ 187 h 663"/>
                  <a:gd name="T28" fmla="*/ 589 w 591"/>
                  <a:gd name="T29" fmla="*/ 203 h 663"/>
                  <a:gd name="T30" fmla="*/ 591 w 591"/>
                  <a:gd name="T31" fmla="*/ 221 h 663"/>
                  <a:gd name="T32" fmla="*/ 591 w 591"/>
                  <a:gd name="T33" fmla="*/ 442 h 663"/>
                  <a:gd name="T34" fmla="*/ 589 w 591"/>
                  <a:gd name="T35" fmla="*/ 461 h 663"/>
                  <a:gd name="T36" fmla="*/ 582 w 591"/>
                  <a:gd name="T37" fmla="*/ 477 h 663"/>
                  <a:gd name="T38" fmla="*/ 571 w 591"/>
                  <a:gd name="T39" fmla="*/ 492 h 663"/>
                  <a:gd name="T40" fmla="*/ 557 w 591"/>
                  <a:gd name="T41" fmla="*/ 504 h 663"/>
                  <a:gd name="T42" fmla="*/ 336 w 591"/>
                  <a:gd name="T43" fmla="*/ 652 h 663"/>
                  <a:gd name="T44" fmla="*/ 323 w 591"/>
                  <a:gd name="T45" fmla="*/ 658 h 663"/>
                  <a:gd name="T46" fmla="*/ 310 w 591"/>
                  <a:gd name="T47" fmla="*/ 662 h 663"/>
                  <a:gd name="T48" fmla="*/ 295 w 591"/>
                  <a:gd name="T49" fmla="*/ 663 h 663"/>
                  <a:gd name="T50" fmla="*/ 281 w 591"/>
                  <a:gd name="T51" fmla="*/ 662 h 663"/>
                  <a:gd name="T52" fmla="*/ 268 w 591"/>
                  <a:gd name="T53" fmla="*/ 658 h 663"/>
                  <a:gd name="T54" fmla="*/ 255 w 591"/>
                  <a:gd name="T55" fmla="*/ 652 h 663"/>
                  <a:gd name="T56" fmla="*/ 33 w 591"/>
                  <a:gd name="T57" fmla="*/ 504 h 663"/>
                  <a:gd name="T58" fmla="*/ 20 w 591"/>
                  <a:gd name="T59" fmla="*/ 492 h 663"/>
                  <a:gd name="T60" fmla="*/ 9 w 591"/>
                  <a:gd name="T61" fmla="*/ 477 h 663"/>
                  <a:gd name="T62" fmla="*/ 3 w 591"/>
                  <a:gd name="T63" fmla="*/ 461 h 663"/>
                  <a:gd name="T64" fmla="*/ 0 w 591"/>
                  <a:gd name="T65" fmla="*/ 442 h 663"/>
                  <a:gd name="T66" fmla="*/ 0 w 591"/>
                  <a:gd name="T67" fmla="*/ 221 h 663"/>
                  <a:gd name="T68" fmla="*/ 3 w 591"/>
                  <a:gd name="T69" fmla="*/ 203 h 663"/>
                  <a:gd name="T70" fmla="*/ 9 w 591"/>
                  <a:gd name="T71" fmla="*/ 187 h 663"/>
                  <a:gd name="T72" fmla="*/ 20 w 591"/>
                  <a:gd name="T73" fmla="*/ 172 h 663"/>
                  <a:gd name="T74" fmla="*/ 33 w 591"/>
                  <a:gd name="T75" fmla="*/ 160 h 663"/>
                  <a:gd name="T76" fmla="*/ 255 w 591"/>
                  <a:gd name="T77" fmla="*/ 12 h 663"/>
                  <a:gd name="T78" fmla="*/ 270 w 591"/>
                  <a:gd name="T79" fmla="*/ 5 h 663"/>
                  <a:gd name="T80" fmla="*/ 288 w 591"/>
                  <a:gd name="T8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1" h="663">
                    <a:moveTo>
                      <a:pt x="295" y="163"/>
                    </a:moveTo>
                    <a:lnTo>
                      <a:pt x="148" y="260"/>
                    </a:lnTo>
                    <a:lnTo>
                      <a:pt x="148" y="403"/>
                    </a:lnTo>
                    <a:lnTo>
                      <a:pt x="295" y="502"/>
                    </a:lnTo>
                    <a:lnTo>
                      <a:pt x="444" y="403"/>
                    </a:lnTo>
                    <a:lnTo>
                      <a:pt x="444" y="260"/>
                    </a:lnTo>
                    <a:lnTo>
                      <a:pt x="295" y="163"/>
                    </a:lnTo>
                    <a:close/>
                    <a:moveTo>
                      <a:pt x="288" y="0"/>
                    </a:moveTo>
                    <a:lnTo>
                      <a:pt x="304" y="0"/>
                    </a:lnTo>
                    <a:lnTo>
                      <a:pt x="321" y="5"/>
                    </a:lnTo>
                    <a:lnTo>
                      <a:pt x="336" y="12"/>
                    </a:lnTo>
                    <a:lnTo>
                      <a:pt x="557" y="160"/>
                    </a:lnTo>
                    <a:lnTo>
                      <a:pt x="571" y="172"/>
                    </a:lnTo>
                    <a:lnTo>
                      <a:pt x="582" y="187"/>
                    </a:lnTo>
                    <a:lnTo>
                      <a:pt x="589" y="203"/>
                    </a:lnTo>
                    <a:lnTo>
                      <a:pt x="591" y="221"/>
                    </a:lnTo>
                    <a:lnTo>
                      <a:pt x="591" y="442"/>
                    </a:lnTo>
                    <a:lnTo>
                      <a:pt x="589" y="461"/>
                    </a:lnTo>
                    <a:lnTo>
                      <a:pt x="582" y="477"/>
                    </a:lnTo>
                    <a:lnTo>
                      <a:pt x="571" y="492"/>
                    </a:lnTo>
                    <a:lnTo>
                      <a:pt x="557" y="504"/>
                    </a:lnTo>
                    <a:lnTo>
                      <a:pt x="336" y="652"/>
                    </a:lnTo>
                    <a:lnTo>
                      <a:pt x="323" y="658"/>
                    </a:lnTo>
                    <a:lnTo>
                      <a:pt x="310" y="662"/>
                    </a:lnTo>
                    <a:lnTo>
                      <a:pt x="295" y="663"/>
                    </a:lnTo>
                    <a:lnTo>
                      <a:pt x="281" y="662"/>
                    </a:lnTo>
                    <a:lnTo>
                      <a:pt x="268" y="658"/>
                    </a:lnTo>
                    <a:lnTo>
                      <a:pt x="255" y="652"/>
                    </a:lnTo>
                    <a:lnTo>
                      <a:pt x="33" y="504"/>
                    </a:lnTo>
                    <a:lnTo>
                      <a:pt x="20" y="492"/>
                    </a:lnTo>
                    <a:lnTo>
                      <a:pt x="9" y="477"/>
                    </a:lnTo>
                    <a:lnTo>
                      <a:pt x="3" y="461"/>
                    </a:lnTo>
                    <a:lnTo>
                      <a:pt x="0" y="442"/>
                    </a:lnTo>
                    <a:lnTo>
                      <a:pt x="0" y="221"/>
                    </a:lnTo>
                    <a:lnTo>
                      <a:pt x="3" y="203"/>
                    </a:lnTo>
                    <a:lnTo>
                      <a:pt x="9" y="187"/>
                    </a:lnTo>
                    <a:lnTo>
                      <a:pt x="20" y="172"/>
                    </a:lnTo>
                    <a:lnTo>
                      <a:pt x="33" y="160"/>
                    </a:lnTo>
                    <a:lnTo>
                      <a:pt x="255" y="12"/>
                    </a:lnTo>
                    <a:lnTo>
                      <a:pt x="270" y="5"/>
                    </a:lnTo>
                    <a:lnTo>
                      <a:pt x="2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4" name="Freeform 705">
                <a:extLst>
                  <a:ext uri="{FF2B5EF4-FFF2-40B4-BE49-F238E27FC236}">
                    <a16:creationId xmlns:a16="http://schemas.microsoft.com/office/drawing/2014/main" id="{EAE36EA7-5D28-4CA3-9F01-6A22770F0B32}"/>
                  </a:ext>
                </a:extLst>
              </p:cNvPr>
              <p:cNvSpPr>
                <a:spLocks/>
              </p:cNvSpPr>
              <p:nvPr/>
            </p:nvSpPr>
            <p:spPr bwMode="auto">
              <a:xfrm>
                <a:off x="3813175" y="3059113"/>
                <a:ext cx="22225" cy="42863"/>
              </a:xfrm>
              <a:custGeom>
                <a:avLst/>
                <a:gdLst>
                  <a:gd name="T0" fmla="*/ 73 w 147"/>
                  <a:gd name="T1" fmla="*/ 0 h 294"/>
                  <a:gd name="T2" fmla="*/ 93 w 147"/>
                  <a:gd name="T3" fmla="*/ 3 h 294"/>
                  <a:gd name="T4" fmla="*/ 110 w 147"/>
                  <a:gd name="T5" fmla="*/ 9 h 294"/>
                  <a:gd name="T6" fmla="*/ 125 w 147"/>
                  <a:gd name="T7" fmla="*/ 21 h 294"/>
                  <a:gd name="T8" fmla="*/ 137 w 147"/>
                  <a:gd name="T9" fmla="*/ 37 h 294"/>
                  <a:gd name="T10" fmla="*/ 145 w 147"/>
                  <a:gd name="T11" fmla="*/ 54 h 294"/>
                  <a:gd name="T12" fmla="*/ 147 w 147"/>
                  <a:gd name="T13" fmla="*/ 73 h 294"/>
                  <a:gd name="T14" fmla="*/ 147 w 147"/>
                  <a:gd name="T15" fmla="*/ 221 h 294"/>
                  <a:gd name="T16" fmla="*/ 145 w 147"/>
                  <a:gd name="T17" fmla="*/ 240 h 294"/>
                  <a:gd name="T18" fmla="*/ 137 w 147"/>
                  <a:gd name="T19" fmla="*/ 259 h 294"/>
                  <a:gd name="T20" fmla="*/ 125 w 147"/>
                  <a:gd name="T21" fmla="*/ 274 h 294"/>
                  <a:gd name="T22" fmla="*/ 110 w 147"/>
                  <a:gd name="T23" fmla="*/ 285 h 294"/>
                  <a:gd name="T24" fmla="*/ 93 w 147"/>
                  <a:gd name="T25" fmla="*/ 292 h 294"/>
                  <a:gd name="T26" fmla="*/ 73 w 147"/>
                  <a:gd name="T27" fmla="*/ 294 h 294"/>
                  <a:gd name="T28" fmla="*/ 54 w 147"/>
                  <a:gd name="T29" fmla="*/ 292 h 294"/>
                  <a:gd name="T30" fmla="*/ 36 w 147"/>
                  <a:gd name="T31" fmla="*/ 285 h 294"/>
                  <a:gd name="T32" fmla="*/ 21 w 147"/>
                  <a:gd name="T33" fmla="*/ 274 h 294"/>
                  <a:gd name="T34" fmla="*/ 9 w 147"/>
                  <a:gd name="T35" fmla="*/ 259 h 294"/>
                  <a:gd name="T36" fmla="*/ 2 w 147"/>
                  <a:gd name="T37" fmla="*/ 240 h 294"/>
                  <a:gd name="T38" fmla="*/ 0 w 147"/>
                  <a:gd name="T39" fmla="*/ 221 h 294"/>
                  <a:gd name="T40" fmla="*/ 0 w 147"/>
                  <a:gd name="T41" fmla="*/ 73 h 294"/>
                  <a:gd name="T42" fmla="*/ 2 w 147"/>
                  <a:gd name="T43" fmla="*/ 54 h 294"/>
                  <a:gd name="T44" fmla="*/ 9 w 147"/>
                  <a:gd name="T45" fmla="*/ 37 h 294"/>
                  <a:gd name="T46" fmla="*/ 21 w 147"/>
                  <a:gd name="T47" fmla="*/ 21 h 294"/>
                  <a:gd name="T48" fmla="*/ 36 w 147"/>
                  <a:gd name="T49" fmla="*/ 9 h 294"/>
                  <a:gd name="T50" fmla="*/ 54 w 147"/>
                  <a:gd name="T51" fmla="*/ 3 h 294"/>
                  <a:gd name="T52" fmla="*/ 73 w 147"/>
                  <a:gd name="T5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294">
                    <a:moveTo>
                      <a:pt x="73" y="0"/>
                    </a:moveTo>
                    <a:lnTo>
                      <a:pt x="93" y="3"/>
                    </a:lnTo>
                    <a:lnTo>
                      <a:pt x="110" y="9"/>
                    </a:lnTo>
                    <a:lnTo>
                      <a:pt x="125" y="21"/>
                    </a:lnTo>
                    <a:lnTo>
                      <a:pt x="137" y="37"/>
                    </a:lnTo>
                    <a:lnTo>
                      <a:pt x="145" y="54"/>
                    </a:lnTo>
                    <a:lnTo>
                      <a:pt x="147" y="73"/>
                    </a:lnTo>
                    <a:lnTo>
                      <a:pt x="147" y="221"/>
                    </a:lnTo>
                    <a:lnTo>
                      <a:pt x="145" y="240"/>
                    </a:lnTo>
                    <a:lnTo>
                      <a:pt x="137" y="259"/>
                    </a:lnTo>
                    <a:lnTo>
                      <a:pt x="125" y="274"/>
                    </a:lnTo>
                    <a:lnTo>
                      <a:pt x="110" y="285"/>
                    </a:lnTo>
                    <a:lnTo>
                      <a:pt x="93" y="292"/>
                    </a:lnTo>
                    <a:lnTo>
                      <a:pt x="73" y="294"/>
                    </a:lnTo>
                    <a:lnTo>
                      <a:pt x="54" y="292"/>
                    </a:lnTo>
                    <a:lnTo>
                      <a:pt x="36" y="285"/>
                    </a:lnTo>
                    <a:lnTo>
                      <a:pt x="21" y="274"/>
                    </a:lnTo>
                    <a:lnTo>
                      <a:pt x="9" y="259"/>
                    </a:lnTo>
                    <a:lnTo>
                      <a:pt x="2" y="240"/>
                    </a:lnTo>
                    <a:lnTo>
                      <a:pt x="0" y="221"/>
                    </a:lnTo>
                    <a:lnTo>
                      <a:pt x="0" y="73"/>
                    </a:lnTo>
                    <a:lnTo>
                      <a:pt x="2" y="54"/>
                    </a:lnTo>
                    <a:lnTo>
                      <a:pt x="9" y="37"/>
                    </a:lnTo>
                    <a:lnTo>
                      <a:pt x="21" y="21"/>
                    </a:lnTo>
                    <a:lnTo>
                      <a:pt x="36" y="9"/>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5" name="Freeform 706">
                <a:extLst>
                  <a:ext uri="{FF2B5EF4-FFF2-40B4-BE49-F238E27FC236}">
                    <a16:creationId xmlns:a16="http://schemas.microsoft.com/office/drawing/2014/main" id="{C66BC4E5-1B8A-403C-AF0F-0E4AFEE6C75C}"/>
                  </a:ext>
                </a:extLst>
              </p:cNvPr>
              <p:cNvSpPr>
                <a:spLocks noEditPoints="1"/>
              </p:cNvSpPr>
              <p:nvPr/>
            </p:nvSpPr>
            <p:spPr bwMode="auto">
              <a:xfrm>
                <a:off x="3695700" y="3335338"/>
                <a:ext cx="255588" cy="234950"/>
              </a:xfrm>
              <a:custGeom>
                <a:avLst/>
                <a:gdLst>
                  <a:gd name="T0" fmla="*/ 474 w 1770"/>
                  <a:gd name="T1" fmla="*/ 148 h 1623"/>
                  <a:gd name="T2" fmla="*/ 154 w 1770"/>
                  <a:gd name="T3" fmla="*/ 467 h 1623"/>
                  <a:gd name="T4" fmla="*/ 355 w 1770"/>
                  <a:gd name="T5" fmla="*/ 1476 h 1623"/>
                  <a:gd name="T6" fmla="*/ 1415 w 1770"/>
                  <a:gd name="T7" fmla="*/ 1476 h 1623"/>
                  <a:gd name="T8" fmla="*/ 1616 w 1770"/>
                  <a:gd name="T9" fmla="*/ 467 h 1623"/>
                  <a:gd name="T10" fmla="*/ 1297 w 1770"/>
                  <a:gd name="T11" fmla="*/ 148 h 1623"/>
                  <a:gd name="T12" fmla="*/ 474 w 1770"/>
                  <a:gd name="T13" fmla="*/ 148 h 1623"/>
                  <a:gd name="T14" fmla="*/ 442 w 1770"/>
                  <a:gd name="T15" fmla="*/ 0 h 1623"/>
                  <a:gd name="T16" fmla="*/ 1327 w 1770"/>
                  <a:gd name="T17" fmla="*/ 0 h 1623"/>
                  <a:gd name="T18" fmla="*/ 1347 w 1770"/>
                  <a:gd name="T19" fmla="*/ 3 h 1623"/>
                  <a:gd name="T20" fmla="*/ 1364 w 1770"/>
                  <a:gd name="T21" fmla="*/ 10 h 1623"/>
                  <a:gd name="T22" fmla="*/ 1380 w 1770"/>
                  <a:gd name="T23" fmla="*/ 22 h 1623"/>
                  <a:gd name="T24" fmla="*/ 1749 w 1770"/>
                  <a:gd name="T25" fmla="*/ 391 h 1623"/>
                  <a:gd name="T26" fmla="*/ 1759 w 1770"/>
                  <a:gd name="T27" fmla="*/ 405 h 1623"/>
                  <a:gd name="T28" fmla="*/ 1767 w 1770"/>
                  <a:gd name="T29" fmla="*/ 422 h 1623"/>
                  <a:gd name="T30" fmla="*/ 1770 w 1770"/>
                  <a:gd name="T31" fmla="*/ 439 h 1623"/>
                  <a:gd name="T32" fmla="*/ 1769 w 1770"/>
                  <a:gd name="T33" fmla="*/ 457 h 1623"/>
                  <a:gd name="T34" fmla="*/ 1547 w 1770"/>
                  <a:gd name="T35" fmla="*/ 1563 h 1623"/>
                  <a:gd name="T36" fmla="*/ 1541 w 1770"/>
                  <a:gd name="T37" fmla="*/ 1583 h 1623"/>
                  <a:gd name="T38" fmla="*/ 1529 w 1770"/>
                  <a:gd name="T39" fmla="*/ 1599 h 1623"/>
                  <a:gd name="T40" fmla="*/ 1514 w 1770"/>
                  <a:gd name="T41" fmla="*/ 1612 h 1623"/>
                  <a:gd name="T42" fmla="*/ 1495 w 1770"/>
                  <a:gd name="T43" fmla="*/ 1620 h 1623"/>
                  <a:gd name="T44" fmla="*/ 1476 w 1770"/>
                  <a:gd name="T45" fmla="*/ 1623 h 1623"/>
                  <a:gd name="T46" fmla="*/ 295 w 1770"/>
                  <a:gd name="T47" fmla="*/ 1623 h 1623"/>
                  <a:gd name="T48" fmla="*/ 274 w 1770"/>
                  <a:gd name="T49" fmla="*/ 1620 h 1623"/>
                  <a:gd name="T50" fmla="*/ 257 w 1770"/>
                  <a:gd name="T51" fmla="*/ 1612 h 1623"/>
                  <a:gd name="T52" fmla="*/ 241 w 1770"/>
                  <a:gd name="T53" fmla="*/ 1599 h 1623"/>
                  <a:gd name="T54" fmla="*/ 230 w 1770"/>
                  <a:gd name="T55" fmla="*/ 1583 h 1623"/>
                  <a:gd name="T56" fmla="*/ 223 w 1770"/>
                  <a:gd name="T57" fmla="*/ 1563 h 1623"/>
                  <a:gd name="T58" fmla="*/ 1 w 1770"/>
                  <a:gd name="T59" fmla="*/ 457 h 1623"/>
                  <a:gd name="T60" fmla="*/ 0 w 1770"/>
                  <a:gd name="T61" fmla="*/ 439 h 1623"/>
                  <a:gd name="T62" fmla="*/ 3 w 1770"/>
                  <a:gd name="T63" fmla="*/ 422 h 1623"/>
                  <a:gd name="T64" fmla="*/ 11 w 1770"/>
                  <a:gd name="T65" fmla="*/ 405 h 1623"/>
                  <a:gd name="T66" fmla="*/ 22 w 1770"/>
                  <a:gd name="T67" fmla="*/ 391 h 1623"/>
                  <a:gd name="T68" fmla="*/ 390 w 1770"/>
                  <a:gd name="T69" fmla="*/ 22 h 1623"/>
                  <a:gd name="T70" fmla="*/ 405 w 1770"/>
                  <a:gd name="T71" fmla="*/ 10 h 1623"/>
                  <a:gd name="T72" fmla="*/ 424 w 1770"/>
                  <a:gd name="T73" fmla="*/ 3 h 1623"/>
                  <a:gd name="T74" fmla="*/ 442 w 1770"/>
                  <a:gd name="T75" fmla="*/ 0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70" h="1623">
                    <a:moveTo>
                      <a:pt x="474" y="148"/>
                    </a:moveTo>
                    <a:lnTo>
                      <a:pt x="154" y="467"/>
                    </a:lnTo>
                    <a:lnTo>
                      <a:pt x="355" y="1476"/>
                    </a:lnTo>
                    <a:lnTo>
                      <a:pt x="1415" y="1476"/>
                    </a:lnTo>
                    <a:lnTo>
                      <a:pt x="1616" y="467"/>
                    </a:lnTo>
                    <a:lnTo>
                      <a:pt x="1297" y="148"/>
                    </a:lnTo>
                    <a:lnTo>
                      <a:pt x="474" y="148"/>
                    </a:lnTo>
                    <a:close/>
                    <a:moveTo>
                      <a:pt x="442" y="0"/>
                    </a:moveTo>
                    <a:lnTo>
                      <a:pt x="1327" y="0"/>
                    </a:lnTo>
                    <a:lnTo>
                      <a:pt x="1347" y="3"/>
                    </a:lnTo>
                    <a:lnTo>
                      <a:pt x="1364" y="10"/>
                    </a:lnTo>
                    <a:lnTo>
                      <a:pt x="1380" y="22"/>
                    </a:lnTo>
                    <a:lnTo>
                      <a:pt x="1749" y="391"/>
                    </a:lnTo>
                    <a:lnTo>
                      <a:pt x="1759" y="405"/>
                    </a:lnTo>
                    <a:lnTo>
                      <a:pt x="1767" y="422"/>
                    </a:lnTo>
                    <a:lnTo>
                      <a:pt x="1770" y="439"/>
                    </a:lnTo>
                    <a:lnTo>
                      <a:pt x="1769" y="457"/>
                    </a:lnTo>
                    <a:lnTo>
                      <a:pt x="1547" y="1563"/>
                    </a:lnTo>
                    <a:lnTo>
                      <a:pt x="1541" y="1583"/>
                    </a:lnTo>
                    <a:lnTo>
                      <a:pt x="1529" y="1599"/>
                    </a:lnTo>
                    <a:lnTo>
                      <a:pt x="1514" y="1612"/>
                    </a:lnTo>
                    <a:lnTo>
                      <a:pt x="1495" y="1620"/>
                    </a:lnTo>
                    <a:lnTo>
                      <a:pt x="1476" y="1623"/>
                    </a:lnTo>
                    <a:lnTo>
                      <a:pt x="295" y="1623"/>
                    </a:lnTo>
                    <a:lnTo>
                      <a:pt x="274" y="1620"/>
                    </a:lnTo>
                    <a:lnTo>
                      <a:pt x="257" y="1612"/>
                    </a:lnTo>
                    <a:lnTo>
                      <a:pt x="241" y="1599"/>
                    </a:lnTo>
                    <a:lnTo>
                      <a:pt x="230" y="1583"/>
                    </a:lnTo>
                    <a:lnTo>
                      <a:pt x="223" y="1563"/>
                    </a:lnTo>
                    <a:lnTo>
                      <a:pt x="1" y="457"/>
                    </a:lnTo>
                    <a:lnTo>
                      <a:pt x="0" y="439"/>
                    </a:lnTo>
                    <a:lnTo>
                      <a:pt x="3" y="422"/>
                    </a:lnTo>
                    <a:lnTo>
                      <a:pt x="11" y="405"/>
                    </a:lnTo>
                    <a:lnTo>
                      <a:pt x="22" y="391"/>
                    </a:lnTo>
                    <a:lnTo>
                      <a:pt x="390" y="22"/>
                    </a:lnTo>
                    <a:lnTo>
                      <a:pt x="405" y="10"/>
                    </a:lnTo>
                    <a:lnTo>
                      <a:pt x="424" y="3"/>
                    </a:lnTo>
                    <a:lnTo>
                      <a:pt x="4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6" name="Freeform 707">
                <a:extLst>
                  <a:ext uri="{FF2B5EF4-FFF2-40B4-BE49-F238E27FC236}">
                    <a16:creationId xmlns:a16="http://schemas.microsoft.com/office/drawing/2014/main" id="{D4F5EBC2-FB52-4AEE-A645-06BD0F0C2DD0}"/>
                  </a:ext>
                </a:extLst>
              </p:cNvPr>
              <p:cNvSpPr>
                <a:spLocks/>
              </p:cNvSpPr>
              <p:nvPr/>
            </p:nvSpPr>
            <p:spPr bwMode="auto">
              <a:xfrm>
                <a:off x="3813175" y="3271838"/>
                <a:ext cx="22225" cy="85725"/>
              </a:xfrm>
              <a:custGeom>
                <a:avLst/>
                <a:gdLst>
                  <a:gd name="T0" fmla="*/ 73 w 147"/>
                  <a:gd name="T1" fmla="*/ 0 h 590"/>
                  <a:gd name="T2" fmla="*/ 93 w 147"/>
                  <a:gd name="T3" fmla="*/ 2 h 590"/>
                  <a:gd name="T4" fmla="*/ 110 w 147"/>
                  <a:gd name="T5" fmla="*/ 10 h 590"/>
                  <a:gd name="T6" fmla="*/ 125 w 147"/>
                  <a:gd name="T7" fmla="*/ 22 h 590"/>
                  <a:gd name="T8" fmla="*/ 137 w 147"/>
                  <a:gd name="T9" fmla="*/ 36 h 590"/>
                  <a:gd name="T10" fmla="*/ 145 w 147"/>
                  <a:gd name="T11" fmla="*/ 54 h 590"/>
                  <a:gd name="T12" fmla="*/ 147 w 147"/>
                  <a:gd name="T13" fmla="*/ 74 h 590"/>
                  <a:gd name="T14" fmla="*/ 147 w 147"/>
                  <a:gd name="T15" fmla="*/ 516 h 590"/>
                  <a:gd name="T16" fmla="*/ 145 w 147"/>
                  <a:gd name="T17" fmla="*/ 535 h 590"/>
                  <a:gd name="T18" fmla="*/ 137 w 147"/>
                  <a:gd name="T19" fmla="*/ 554 h 590"/>
                  <a:gd name="T20" fmla="*/ 125 w 147"/>
                  <a:gd name="T21" fmla="*/ 568 h 590"/>
                  <a:gd name="T22" fmla="*/ 110 w 147"/>
                  <a:gd name="T23" fmla="*/ 580 h 590"/>
                  <a:gd name="T24" fmla="*/ 93 w 147"/>
                  <a:gd name="T25" fmla="*/ 587 h 590"/>
                  <a:gd name="T26" fmla="*/ 73 w 147"/>
                  <a:gd name="T27" fmla="*/ 590 h 590"/>
                  <a:gd name="T28" fmla="*/ 54 w 147"/>
                  <a:gd name="T29" fmla="*/ 587 h 590"/>
                  <a:gd name="T30" fmla="*/ 36 w 147"/>
                  <a:gd name="T31" fmla="*/ 580 h 590"/>
                  <a:gd name="T32" fmla="*/ 21 w 147"/>
                  <a:gd name="T33" fmla="*/ 568 h 590"/>
                  <a:gd name="T34" fmla="*/ 9 w 147"/>
                  <a:gd name="T35" fmla="*/ 554 h 590"/>
                  <a:gd name="T36" fmla="*/ 2 w 147"/>
                  <a:gd name="T37" fmla="*/ 535 h 590"/>
                  <a:gd name="T38" fmla="*/ 0 w 147"/>
                  <a:gd name="T39" fmla="*/ 516 h 590"/>
                  <a:gd name="T40" fmla="*/ 0 w 147"/>
                  <a:gd name="T41" fmla="*/ 74 h 590"/>
                  <a:gd name="T42" fmla="*/ 2 w 147"/>
                  <a:gd name="T43" fmla="*/ 54 h 590"/>
                  <a:gd name="T44" fmla="*/ 9 w 147"/>
                  <a:gd name="T45" fmla="*/ 36 h 590"/>
                  <a:gd name="T46" fmla="*/ 21 w 147"/>
                  <a:gd name="T47" fmla="*/ 22 h 590"/>
                  <a:gd name="T48" fmla="*/ 36 w 147"/>
                  <a:gd name="T49" fmla="*/ 10 h 590"/>
                  <a:gd name="T50" fmla="*/ 54 w 147"/>
                  <a:gd name="T51" fmla="*/ 2 h 590"/>
                  <a:gd name="T52" fmla="*/ 73 w 147"/>
                  <a:gd name="T53" fmla="*/ 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590">
                    <a:moveTo>
                      <a:pt x="73" y="0"/>
                    </a:moveTo>
                    <a:lnTo>
                      <a:pt x="93" y="2"/>
                    </a:lnTo>
                    <a:lnTo>
                      <a:pt x="110" y="10"/>
                    </a:lnTo>
                    <a:lnTo>
                      <a:pt x="125" y="22"/>
                    </a:lnTo>
                    <a:lnTo>
                      <a:pt x="137" y="36"/>
                    </a:lnTo>
                    <a:lnTo>
                      <a:pt x="145" y="54"/>
                    </a:lnTo>
                    <a:lnTo>
                      <a:pt x="147" y="74"/>
                    </a:lnTo>
                    <a:lnTo>
                      <a:pt x="147" y="516"/>
                    </a:lnTo>
                    <a:lnTo>
                      <a:pt x="145" y="535"/>
                    </a:lnTo>
                    <a:lnTo>
                      <a:pt x="137" y="554"/>
                    </a:lnTo>
                    <a:lnTo>
                      <a:pt x="125" y="568"/>
                    </a:lnTo>
                    <a:lnTo>
                      <a:pt x="110" y="580"/>
                    </a:lnTo>
                    <a:lnTo>
                      <a:pt x="93" y="587"/>
                    </a:lnTo>
                    <a:lnTo>
                      <a:pt x="73" y="590"/>
                    </a:lnTo>
                    <a:lnTo>
                      <a:pt x="54" y="587"/>
                    </a:lnTo>
                    <a:lnTo>
                      <a:pt x="36" y="580"/>
                    </a:lnTo>
                    <a:lnTo>
                      <a:pt x="21" y="568"/>
                    </a:lnTo>
                    <a:lnTo>
                      <a:pt x="9" y="554"/>
                    </a:lnTo>
                    <a:lnTo>
                      <a:pt x="2" y="535"/>
                    </a:lnTo>
                    <a:lnTo>
                      <a:pt x="0" y="516"/>
                    </a:lnTo>
                    <a:lnTo>
                      <a:pt x="0" y="74"/>
                    </a:lnTo>
                    <a:lnTo>
                      <a:pt x="2" y="54"/>
                    </a:lnTo>
                    <a:lnTo>
                      <a:pt x="9" y="36"/>
                    </a:lnTo>
                    <a:lnTo>
                      <a:pt x="21" y="22"/>
                    </a:lnTo>
                    <a:lnTo>
                      <a:pt x="36" y="10"/>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7" name="Freeform 708">
                <a:extLst>
                  <a:ext uri="{FF2B5EF4-FFF2-40B4-BE49-F238E27FC236}">
                    <a16:creationId xmlns:a16="http://schemas.microsoft.com/office/drawing/2014/main" id="{47795DBD-2761-47B5-B19D-2831F75519C0}"/>
                  </a:ext>
                </a:extLst>
              </p:cNvPr>
              <p:cNvSpPr>
                <a:spLocks/>
              </p:cNvSpPr>
              <p:nvPr/>
            </p:nvSpPr>
            <p:spPr bwMode="auto">
              <a:xfrm>
                <a:off x="3719513" y="3506788"/>
                <a:ext cx="209550" cy="20638"/>
              </a:xfrm>
              <a:custGeom>
                <a:avLst/>
                <a:gdLst>
                  <a:gd name="T0" fmla="*/ 73 w 1445"/>
                  <a:gd name="T1" fmla="*/ 0 h 147"/>
                  <a:gd name="T2" fmla="*/ 1371 w 1445"/>
                  <a:gd name="T3" fmla="*/ 0 h 147"/>
                  <a:gd name="T4" fmla="*/ 1391 w 1445"/>
                  <a:gd name="T5" fmla="*/ 2 h 147"/>
                  <a:gd name="T6" fmla="*/ 1408 w 1445"/>
                  <a:gd name="T7" fmla="*/ 10 h 147"/>
                  <a:gd name="T8" fmla="*/ 1423 w 1445"/>
                  <a:gd name="T9" fmla="*/ 21 h 147"/>
                  <a:gd name="T10" fmla="*/ 1435 w 1445"/>
                  <a:gd name="T11" fmla="*/ 36 h 147"/>
                  <a:gd name="T12" fmla="*/ 1443 w 1445"/>
                  <a:gd name="T13" fmla="*/ 53 h 147"/>
                  <a:gd name="T14" fmla="*/ 1445 w 1445"/>
                  <a:gd name="T15" fmla="*/ 74 h 147"/>
                  <a:gd name="T16" fmla="*/ 1443 w 1445"/>
                  <a:gd name="T17" fmla="*/ 93 h 147"/>
                  <a:gd name="T18" fmla="*/ 1435 w 1445"/>
                  <a:gd name="T19" fmla="*/ 111 h 147"/>
                  <a:gd name="T20" fmla="*/ 1423 w 1445"/>
                  <a:gd name="T21" fmla="*/ 126 h 147"/>
                  <a:gd name="T22" fmla="*/ 1408 w 1445"/>
                  <a:gd name="T23" fmla="*/ 137 h 147"/>
                  <a:gd name="T24" fmla="*/ 1391 w 1445"/>
                  <a:gd name="T25" fmla="*/ 144 h 147"/>
                  <a:gd name="T26" fmla="*/ 1371 w 1445"/>
                  <a:gd name="T27" fmla="*/ 147 h 147"/>
                  <a:gd name="T28" fmla="*/ 73 w 1445"/>
                  <a:gd name="T29" fmla="*/ 147 h 147"/>
                  <a:gd name="T30" fmla="*/ 54 w 1445"/>
                  <a:gd name="T31" fmla="*/ 144 h 147"/>
                  <a:gd name="T32" fmla="*/ 35 w 1445"/>
                  <a:gd name="T33" fmla="*/ 137 h 147"/>
                  <a:gd name="T34" fmla="*/ 21 w 1445"/>
                  <a:gd name="T35" fmla="*/ 126 h 147"/>
                  <a:gd name="T36" fmla="*/ 9 w 1445"/>
                  <a:gd name="T37" fmla="*/ 111 h 147"/>
                  <a:gd name="T38" fmla="*/ 2 w 1445"/>
                  <a:gd name="T39" fmla="*/ 93 h 147"/>
                  <a:gd name="T40" fmla="*/ 0 w 1445"/>
                  <a:gd name="T41" fmla="*/ 74 h 147"/>
                  <a:gd name="T42" fmla="*/ 2 w 1445"/>
                  <a:gd name="T43" fmla="*/ 53 h 147"/>
                  <a:gd name="T44" fmla="*/ 9 w 1445"/>
                  <a:gd name="T45" fmla="*/ 36 h 147"/>
                  <a:gd name="T46" fmla="*/ 21 w 1445"/>
                  <a:gd name="T47" fmla="*/ 21 h 147"/>
                  <a:gd name="T48" fmla="*/ 35 w 1445"/>
                  <a:gd name="T49" fmla="*/ 10 h 147"/>
                  <a:gd name="T50" fmla="*/ 54 w 1445"/>
                  <a:gd name="T51" fmla="*/ 2 h 147"/>
                  <a:gd name="T52" fmla="*/ 73 w 1445"/>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5" h="147">
                    <a:moveTo>
                      <a:pt x="73" y="0"/>
                    </a:moveTo>
                    <a:lnTo>
                      <a:pt x="1371" y="0"/>
                    </a:lnTo>
                    <a:lnTo>
                      <a:pt x="1391" y="2"/>
                    </a:lnTo>
                    <a:lnTo>
                      <a:pt x="1408" y="10"/>
                    </a:lnTo>
                    <a:lnTo>
                      <a:pt x="1423" y="21"/>
                    </a:lnTo>
                    <a:lnTo>
                      <a:pt x="1435" y="36"/>
                    </a:lnTo>
                    <a:lnTo>
                      <a:pt x="1443" y="53"/>
                    </a:lnTo>
                    <a:lnTo>
                      <a:pt x="1445" y="74"/>
                    </a:lnTo>
                    <a:lnTo>
                      <a:pt x="1443" y="93"/>
                    </a:lnTo>
                    <a:lnTo>
                      <a:pt x="1435" y="111"/>
                    </a:lnTo>
                    <a:lnTo>
                      <a:pt x="1423" y="126"/>
                    </a:lnTo>
                    <a:lnTo>
                      <a:pt x="1408" y="137"/>
                    </a:lnTo>
                    <a:lnTo>
                      <a:pt x="1391" y="144"/>
                    </a:lnTo>
                    <a:lnTo>
                      <a:pt x="1371" y="147"/>
                    </a:lnTo>
                    <a:lnTo>
                      <a:pt x="73" y="147"/>
                    </a:lnTo>
                    <a:lnTo>
                      <a:pt x="54" y="144"/>
                    </a:lnTo>
                    <a:lnTo>
                      <a:pt x="35" y="137"/>
                    </a:lnTo>
                    <a:lnTo>
                      <a:pt x="21" y="126"/>
                    </a:lnTo>
                    <a:lnTo>
                      <a:pt x="9" y="111"/>
                    </a:lnTo>
                    <a:lnTo>
                      <a:pt x="2" y="93"/>
                    </a:lnTo>
                    <a:lnTo>
                      <a:pt x="0" y="74"/>
                    </a:lnTo>
                    <a:lnTo>
                      <a:pt x="2" y="53"/>
                    </a:lnTo>
                    <a:lnTo>
                      <a:pt x="9" y="36"/>
                    </a:lnTo>
                    <a:lnTo>
                      <a:pt x="21" y="21"/>
                    </a:lnTo>
                    <a:lnTo>
                      <a:pt x="35" y="10"/>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8" name="Freeform 709">
                <a:extLst>
                  <a:ext uri="{FF2B5EF4-FFF2-40B4-BE49-F238E27FC236}">
                    <a16:creationId xmlns:a16="http://schemas.microsoft.com/office/drawing/2014/main" id="{2943A0D6-95C8-4CEF-A618-06B9B3A6D1F1}"/>
                  </a:ext>
                </a:extLst>
              </p:cNvPr>
              <p:cNvSpPr>
                <a:spLocks/>
              </p:cNvSpPr>
              <p:nvPr/>
            </p:nvSpPr>
            <p:spPr bwMode="auto">
              <a:xfrm>
                <a:off x="3611563" y="3389313"/>
                <a:ext cx="112713" cy="85725"/>
              </a:xfrm>
              <a:custGeom>
                <a:avLst/>
                <a:gdLst>
                  <a:gd name="T0" fmla="*/ 80 w 787"/>
                  <a:gd name="T1" fmla="*/ 0 h 589"/>
                  <a:gd name="T2" fmla="*/ 98 w 787"/>
                  <a:gd name="T3" fmla="*/ 4 h 589"/>
                  <a:gd name="T4" fmla="*/ 116 w 787"/>
                  <a:gd name="T5" fmla="*/ 13 h 589"/>
                  <a:gd name="T6" fmla="*/ 129 w 787"/>
                  <a:gd name="T7" fmla="*/ 26 h 589"/>
                  <a:gd name="T8" fmla="*/ 140 w 787"/>
                  <a:gd name="T9" fmla="*/ 42 h 589"/>
                  <a:gd name="T10" fmla="*/ 146 w 787"/>
                  <a:gd name="T11" fmla="*/ 61 h 589"/>
                  <a:gd name="T12" fmla="*/ 206 w 787"/>
                  <a:gd name="T13" fmla="*/ 418 h 589"/>
                  <a:gd name="T14" fmla="*/ 690 w 787"/>
                  <a:gd name="T15" fmla="*/ 256 h 589"/>
                  <a:gd name="T16" fmla="*/ 709 w 787"/>
                  <a:gd name="T17" fmla="*/ 253 h 589"/>
                  <a:gd name="T18" fmla="*/ 729 w 787"/>
                  <a:gd name="T19" fmla="*/ 254 h 589"/>
                  <a:gd name="T20" fmla="*/ 746 w 787"/>
                  <a:gd name="T21" fmla="*/ 261 h 589"/>
                  <a:gd name="T22" fmla="*/ 762 w 787"/>
                  <a:gd name="T23" fmla="*/ 272 h 589"/>
                  <a:gd name="T24" fmla="*/ 774 w 787"/>
                  <a:gd name="T25" fmla="*/ 286 h 589"/>
                  <a:gd name="T26" fmla="*/ 783 w 787"/>
                  <a:gd name="T27" fmla="*/ 303 h 589"/>
                  <a:gd name="T28" fmla="*/ 787 w 787"/>
                  <a:gd name="T29" fmla="*/ 322 h 589"/>
                  <a:gd name="T30" fmla="*/ 785 w 787"/>
                  <a:gd name="T31" fmla="*/ 342 h 589"/>
                  <a:gd name="T32" fmla="*/ 780 w 787"/>
                  <a:gd name="T33" fmla="*/ 359 h 589"/>
                  <a:gd name="T34" fmla="*/ 769 w 787"/>
                  <a:gd name="T35" fmla="*/ 376 h 589"/>
                  <a:gd name="T36" fmla="*/ 755 w 787"/>
                  <a:gd name="T37" fmla="*/ 387 h 589"/>
                  <a:gd name="T38" fmla="*/ 736 w 787"/>
                  <a:gd name="T39" fmla="*/ 396 h 589"/>
                  <a:gd name="T40" fmla="*/ 170 w 787"/>
                  <a:gd name="T41" fmla="*/ 586 h 589"/>
                  <a:gd name="T42" fmla="*/ 158 w 787"/>
                  <a:gd name="T43" fmla="*/ 588 h 589"/>
                  <a:gd name="T44" fmla="*/ 146 w 787"/>
                  <a:gd name="T45" fmla="*/ 589 h 589"/>
                  <a:gd name="T46" fmla="*/ 127 w 787"/>
                  <a:gd name="T47" fmla="*/ 587 h 589"/>
                  <a:gd name="T48" fmla="*/ 108 w 787"/>
                  <a:gd name="T49" fmla="*/ 579 h 589"/>
                  <a:gd name="T50" fmla="*/ 96 w 787"/>
                  <a:gd name="T51" fmla="*/ 569 h 589"/>
                  <a:gd name="T52" fmla="*/ 85 w 787"/>
                  <a:gd name="T53" fmla="*/ 556 h 589"/>
                  <a:gd name="T54" fmla="*/ 78 w 787"/>
                  <a:gd name="T55" fmla="*/ 543 h 589"/>
                  <a:gd name="T56" fmla="*/ 73 w 787"/>
                  <a:gd name="T57" fmla="*/ 527 h 589"/>
                  <a:gd name="T58" fmla="*/ 0 w 787"/>
                  <a:gd name="T59" fmla="*/ 85 h 589"/>
                  <a:gd name="T60" fmla="*/ 0 w 787"/>
                  <a:gd name="T61" fmla="*/ 66 h 589"/>
                  <a:gd name="T62" fmla="*/ 4 w 787"/>
                  <a:gd name="T63" fmla="*/ 46 h 589"/>
                  <a:gd name="T64" fmla="*/ 13 w 787"/>
                  <a:gd name="T65" fmla="*/ 30 h 589"/>
                  <a:gd name="T66" fmla="*/ 26 w 787"/>
                  <a:gd name="T67" fmla="*/ 16 h 589"/>
                  <a:gd name="T68" fmla="*/ 42 w 787"/>
                  <a:gd name="T69" fmla="*/ 6 h 589"/>
                  <a:gd name="T70" fmla="*/ 60 w 787"/>
                  <a:gd name="T71" fmla="*/ 1 h 589"/>
                  <a:gd name="T72" fmla="*/ 80 w 787"/>
                  <a:gd name="T73"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7" h="589">
                    <a:moveTo>
                      <a:pt x="80" y="0"/>
                    </a:moveTo>
                    <a:lnTo>
                      <a:pt x="98" y="4"/>
                    </a:lnTo>
                    <a:lnTo>
                      <a:pt x="116" y="13"/>
                    </a:lnTo>
                    <a:lnTo>
                      <a:pt x="129" y="26"/>
                    </a:lnTo>
                    <a:lnTo>
                      <a:pt x="140" y="42"/>
                    </a:lnTo>
                    <a:lnTo>
                      <a:pt x="146" y="61"/>
                    </a:lnTo>
                    <a:lnTo>
                      <a:pt x="206" y="418"/>
                    </a:lnTo>
                    <a:lnTo>
                      <a:pt x="690" y="256"/>
                    </a:lnTo>
                    <a:lnTo>
                      <a:pt x="709" y="253"/>
                    </a:lnTo>
                    <a:lnTo>
                      <a:pt x="729" y="254"/>
                    </a:lnTo>
                    <a:lnTo>
                      <a:pt x="746" y="261"/>
                    </a:lnTo>
                    <a:lnTo>
                      <a:pt x="762" y="272"/>
                    </a:lnTo>
                    <a:lnTo>
                      <a:pt x="774" y="286"/>
                    </a:lnTo>
                    <a:lnTo>
                      <a:pt x="783" y="303"/>
                    </a:lnTo>
                    <a:lnTo>
                      <a:pt x="787" y="322"/>
                    </a:lnTo>
                    <a:lnTo>
                      <a:pt x="785" y="342"/>
                    </a:lnTo>
                    <a:lnTo>
                      <a:pt x="780" y="359"/>
                    </a:lnTo>
                    <a:lnTo>
                      <a:pt x="769" y="376"/>
                    </a:lnTo>
                    <a:lnTo>
                      <a:pt x="755" y="387"/>
                    </a:lnTo>
                    <a:lnTo>
                      <a:pt x="736" y="396"/>
                    </a:lnTo>
                    <a:lnTo>
                      <a:pt x="170" y="586"/>
                    </a:lnTo>
                    <a:lnTo>
                      <a:pt x="158" y="588"/>
                    </a:lnTo>
                    <a:lnTo>
                      <a:pt x="146" y="589"/>
                    </a:lnTo>
                    <a:lnTo>
                      <a:pt x="127" y="587"/>
                    </a:lnTo>
                    <a:lnTo>
                      <a:pt x="108" y="579"/>
                    </a:lnTo>
                    <a:lnTo>
                      <a:pt x="96" y="569"/>
                    </a:lnTo>
                    <a:lnTo>
                      <a:pt x="85" y="556"/>
                    </a:lnTo>
                    <a:lnTo>
                      <a:pt x="78" y="543"/>
                    </a:lnTo>
                    <a:lnTo>
                      <a:pt x="73" y="527"/>
                    </a:lnTo>
                    <a:lnTo>
                      <a:pt x="0" y="85"/>
                    </a:lnTo>
                    <a:lnTo>
                      <a:pt x="0" y="66"/>
                    </a:lnTo>
                    <a:lnTo>
                      <a:pt x="4" y="46"/>
                    </a:lnTo>
                    <a:lnTo>
                      <a:pt x="13" y="30"/>
                    </a:lnTo>
                    <a:lnTo>
                      <a:pt x="26" y="16"/>
                    </a:lnTo>
                    <a:lnTo>
                      <a:pt x="42" y="6"/>
                    </a:lnTo>
                    <a:lnTo>
                      <a:pt x="60" y="1"/>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49" name="Freeform 710">
                <a:extLst>
                  <a:ext uri="{FF2B5EF4-FFF2-40B4-BE49-F238E27FC236}">
                    <a16:creationId xmlns:a16="http://schemas.microsoft.com/office/drawing/2014/main" id="{014AC87C-E26B-471C-ACBB-2C6FEF384319}"/>
                  </a:ext>
                </a:extLst>
              </p:cNvPr>
              <p:cNvSpPr>
                <a:spLocks/>
              </p:cNvSpPr>
              <p:nvPr/>
            </p:nvSpPr>
            <p:spPr bwMode="auto">
              <a:xfrm>
                <a:off x="3568700" y="3303588"/>
                <a:ext cx="106363" cy="106363"/>
              </a:xfrm>
              <a:custGeom>
                <a:avLst/>
                <a:gdLst>
                  <a:gd name="T0" fmla="*/ 74 w 738"/>
                  <a:gd name="T1" fmla="*/ 0 h 738"/>
                  <a:gd name="T2" fmla="*/ 93 w 738"/>
                  <a:gd name="T3" fmla="*/ 2 h 738"/>
                  <a:gd name="T4" fmla="*/ 111 w 738"/>
                  <a:gd name="T5" fmla="*/ 10 h 738"/>
                  <a:gd name="T6" fmla="*/ 126 w 738"/>
                  <a:gd name="T7" fmla="*/ 22 h 738"/>
                  <a:gd name="T8" fmla="*/ 138 w 738"/>
                  <a:gd name="T9" fmla="*/ 37 h 738"/>
                  <a:gd name="T10" fmla="*/ 145 w 738"/>
                  <a:gd name="T11" fmla="*/ 54 h 738"/>
                  <a:gd name="T12" fmla="*/ 147 w 738"/>
                  <a:gd name="T13" fmla="*/ 74 h 738"/>
                  <a:gd name="T14" fmla="*/ 147 w 738"/>
                  <a:gd name="T15" fmla="*/ 338 h 738"/>
                  <a:gd name="T16" fmla="*/ 368 w 738"/>
                  <a:gd name="T17" fmla="*/ 559 h 738"/>
                  <a:gd name="T18" fmla="*/ 590 w 738"/>
                  <a:gd name="T19" fmla="*/ 338 h 738"/>
                  <a:gd name="T20" fmla="*/ 590 w 738"/>
                  <a:gd name="T21" fmla="*/ 74 h 738"/>
                  <a:gd name="T22" fmla="*/ 593 w 738"/>
                  <a:gd name="T23" fmla="*/ 54 h 738"/>
                  <a:gd name="T24" fmla="*/ 600 w 738"/>
                  <a:gd name="T25" fmla="*/ 37 h 738"/>
                  <a:gd name="T26" fmla="*/ 612 w 738"/>
                  <a:gd name="T27" fmla="*/ 22 h 738"/>
                  <a:gd name="T28" fmla="*/ 626 w 738"/>
                  <a:gd name="T29" fmla="*/ 10 h 738"/>
                  <a:gd name="T30" fmla="*/ 645 w 738"/>
                  <a:gd name="T31" fmla="*/ 2 h 738"/>
                  <a:gd name="T32" fmla="*/ 664 w 738"/>
                  <a:gd name="T33" fmla="*/ 0 h 738"/>
                  <a:gd name="T34" fmla="*/ 684 w 738"/>
                  <a:gd name="T35" fmla="*/ 2 h 738"/>
                  <a:gd name="T36" fmla="*/ 701 w 738"/>
                  <a:gd name="T37" fmla="*/ 10 h 738"/>
                  <a:gd name="T38" fmla="*/ 716 w 738"/>
                  <a:gd name="T39" fmla="*/ 22 h 738"/>
                  <a:gd name="T40" fmla="*/ 728 w 738"/>
                  <a:gd name="T41" fmla="*/ 37 h 738"/>
                  <a:gd name="T42" fmla="*/ 735 w 738"/>
                  <a:gd name="T43" fmla="*/ 54 h 738"/>
                  <a:gd name="T44" fmla="*/ 738 w 738"/>
                  <a:gd name="T45" fmla="*/ 74 h 738"/>
                  <a:gd name="T46" fmla="*/ 738 w 738"/>
                  <a:gd name="T47" fmla="*/ 369 h 738"/>
                  <a:gd name="T48" fmla="*/ 735 w 738"/>
                  <a:gd name="T49" fmla="*/ 388 h 738"/>
                  <a:gd name="T50" fmla="*/ 728 w 738"/>
                  <a:gd name="T51" fmla="*/ 405 h 738"/>
                  <a:gd name="T52" fmla="*/ 716 w 738"/>
                  <a:gd name="T53" fmla="*/ 422 h 738"/>
                  <a:gd name="T54" fmla="*/ 421 w 738"/>
                  <a:gd name="T55" fmla="*/ 716 h 738"/>
                  <a:gd name="T56" fmla="*/ 405 w 738"/>
                  <a:gd name="T57" fmla="*/ 728 h 738"/>
                  <a:gd name="T58" fmla="*/ 388 w 738"/>
                  <a:gd name="T59" fmla="*/ 736 h 738"/>
                  <a:gd name="T60" fmla="*/ 368 w 738"/>
                  <a:gd name="T61" fmla="*/ 738 h 738"/>
                  <a:gd name="T62" fmla="*/ 350 w 738"/>
                  <a:gd name="T63" fmla="*/ 736 h 738"/>
                  <a:gd name="T64" fmla="*/ 333 w 738"/>
                  <a:gd name="T65" fmla="*/ 728 h 738"/>
                  <a:gd name="T66" fmla="*/ 316 w 738"/>
                  <a:gd name="T67" fmla="*/ 716 h 738"/>
                  <a:gd name="T68" fmla="*/ 22 w 738"/>
                  <a:gd name="T69" fmla="*/ 422 h 738"/>
                  <a:gd name="T70" fmla="*/ 10 w 738"/>
                  <a:gd name="T71" fmla="*/ 405 h 738"/>
                  <a:gd name="T72" fmla="*/ 2 w 738"/>
                  <a:gd name="T73" fmla="*/ 388 h 738"/>
                  <a:gd name="T74" fmla="*/ 0 w 738"/>
                  <a:gd name="T75" fmla="*/ 369 h 738"/>
                  <a:gd name="T76" fmla="*/ 0 w 738"/>
                  <a:gd name="T77" fmla="*/ 74 h 738"/>
                  <a:gd name="T78" fmla="*/ 2 w 738"/>
                  <a:gd name="T79" fmla="*/ 54 h 738"/>
                  <a:gd name="T80" fmla="*/ 10 w 738"/>
                  <a:gd name="T81" fmla="*/ 37 h 738"/>
                  <a:gd name="T82" fmla="*/ 22 w 738"/>
                  <a:gd name="T83" fmla="*/ 22 h 738"/>
                  <a:gd name="T84" fmla="*/ 37 w 738"/>
                  <a:gd name="T85" fmla="*/ 10 h 738"/>
                  <a:gd name="T86" fmla="*/ 54 w 738"/>
                  <a:gd name="T87" fmla="*/ 2 h 738"/>
                  <a:gd name="T88" fmla="*/ 74 w 738"/>
                  <a:gd name="T89"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38" h="738">
                    <a:moveTo>
                      <a:pt x="74" y="0"/>
                    </a:moveTo>
                    <a:lnTo>
                      <a:pt x="93" y="2"/>
                    </a:lnTo>
                    <a:lnTo>
                      <a:pt x="111" y="10"/>
                    </a:lnTo>
                    <a:lnTo>
                      <a:pt x="126" y="22"/>
                    </a:lnTo>
                    <a:lnTo>
                      <a:pt x="138" y="37"/>
                    </a:lnTo>
                    <a:lnTo>
                      <a:pt x="145" y="54"/>
                    </a:lnTo>
                    <a:lnTo>
                      <a:pt x="147" y="74"/>
                    </a:lnTo>
                    <a:lnTo>
                      <a:pt x="147" y="338"/>
                    </a:lnTo>
                    <a:lnTo>
                      <a:pt x="368" y="559"/>
                    </a:lnTo>
                    <a:lnTo>
                      <a:pt x="590" y="338"/>
                    </a:lnTo>
                    <a:lnTo>
                      <a:pt x="590" y="74"/>
                    </a:lnTo>
                    <a:lnTo>
                      <a:pt x="593" y="54"/>
                    </a:lnTo>
                    <a:lnTo>
                      <a:pt x="600" y="37"/>
                    </a:lnTo>
                    <a:lnTo>
                      <a:pt x="612" y="22"/>
                    </a:lnTo>
                    <a:lnTo>
                      <a:pt x="626" y="10"/>
                    </a:lnTo>
                    <a:lnTo>
                      <a:pt x="645" y="2"/>
                    </a:lnTo>
                    <a:lnTo>
                      <a:pt x="664" y="0"/>
                    </a:lnTo>
                    <a:lnTo>
                      <a:pt x="684" y="2"/>
                    </a:lnTo>
                    <a:lnTo>
                      <a:pt x="701" y="10"/>
                    </a:lnTo>
                    <a:lnTo>
                      <a:pt x="716" y="22"/>
                    </a:lnTo>
                    <a:lnTo>
                      <a:pt x="728" y="37"/>
                    </a:lnTo>
                    <a:lnTo>
                      <a:pt x="735" y="54"/>
                    </a:lnTo>
                    <a:lnTo>
                      <a:pt x="738" y="74"/>
                    </a:lnTo>
                    <a:lnTo>
                      <a:pt x="738" y="369"/>
                    </a:lnTo>
                    <a:lnTo>
                      <a:pt x="735" y="388"/>
                    </a:lnTo>
                    <a:lnTo>
                      <a:pt x="728" y="405"/>
                    </a:lnTo>
                    <a:lnTo>
                      <a:pt x="716" y="422"/>
                    </a:lnTo>
                    <a:lnTo>
                      <a:pt x="421" y="716"/>
                    </a:lnTo>
                    <a:lnTo>
                      <a:pt x="405" y="728"/>
                    </a:lnTo>
                    <a:lnTo>
                      <a:pt x="388" y="736"/>
                    </a:lnTo>
                    <a:lnTo>
                      <a:pt x="368" y="738"/>
                    </a:lnTo>
                    <a:lnTo>
                      <a:pt x="350" y="736"/>
                    </a:lnTo>
                    <a:lnTo>
                      <a:pt x="333" y="728"/>
                    </a:lnTo>
                    <a:lnTo>
                      <a:pt x="316" y="716"/>
                    </a:lnTo>
                    <a:lnTo>
                      <a:pt x="22" y="422"/>
                    </a:lnTo>
                    <a:lnTo>
                      <a:pt x="10" y="405"/>
                    </a:lnTo>
                    <a:lnTo>
                      <a:pt x="2" y="388"/>
                    </a:lnTo>
                    <a:lnTo>
                      <a:pt x="0" y="369"/>
                    </a:lnTo>
                    <a:lnTo>
                      <a:pt x="0" y="74"/>
                    </a:lnTo>
                    <a:lnTo>
                      <a:pt x="2" y="54"/>
                    </a:lnTo>
                    <a:lnTo>
                      <a:pt x="10" y="37"/>
                    </a:lnTo>
                    <a:lnTo>
                      <a:pt x="22" y="22"/>
                    </a:lnTo>
                    <a:lnTo>
                      <a:pt x="37" y="10"/>
                    </a:lnTo>
                    <a:lnTo>
                      <a:pt x="54"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0" name="Freeform 711">
                <a:extLst>
                  <a:ext uri="{FF2B5EF4-FFF2-40B4-BE49-F238E27FC236}">
                    <a16:creationId xmlns:a16="http://schemas.microsoft.com/office/drawing/2014/main" id="{C450B74F-CE07-4EB9-9C8D-E30EE9737945}"/>
                  </a:ext>
                </a:extLst>
              </p:cNvPr>
              <p:cNvSpPr>
                <a:spLocks noEditPoints="1"/>
              </p:cNvSpPr>
              <p:nvPr/>
            </p:nvSpPr>
            <p:spPr bwMode="auto">
              <a:xfrm>
                <a:off x="3632200" y="3081338"/>
                <a:ext cx="384175" cy="212725"/>
              </a:xfrm>
              <a:custGeom>
                <a:avLst/>
                <a:gdLst>
                  <a:gd name="T0" fmla="*/ 768 w 2655"/>
                  <a:gd name="T1" fmla="*/ 147 h 1476"/>
                  <a:gd name="T2" fmla="*/ 179 w 2655"/>
                  <a:gd name="T3" fmla="*/ 738 h 1476"/>
                  <a:gd name="T4" fmla="*/ 768 w 2655"/>
                  <a:gd name="T5" fmla="*/ 1328 h 1476"/>
                  <a:gd name="T6" fmla="*/ 1887 w 2655"/>
                  <a:gd name="T7" fmla="*/ 1328 h 1476"/>
                  <a:gd name="T8" fmla="*/ 2478 w 2655"/>
                  <a:gd name="T9" fmla="*/ 738 h 1476"/>
                  <a:gd name="T10" fmla="*/ 1887 w 2655"/>
                  <a:gd name="T11" fmla="*/ 147 h 1476"/>
                  <a:gd name="T12" fmla="*/ 768 w 2655"/>
                  <a:gd name="T13" fmla="*/ 147 h 1476"/>
                  <a:gd name="T14" fmla="*/ 738 w 2655"/>
                  <a:gd name="T15" fmla="*/ 0 h 1476"/>
                  <a:gd name="T16" fmla="*/ 1919 w 2655"/>
                  <a:gd name="T17" fmla="*/ 0 h 1476"/>
                  <a:gd name="T18" fmla="*/ 1937 w 2655"/>
                  <a:gd name="T19" fmla="*/ 3 h 1476"/>
                  <a:gd name="T20" fmla="*/ 1955 w 2655"/>
                  <a:gd name="T21" fmla="*/ 10 h 1476"/>
                  <a:gd name="T22" fmla="*/ 1971 w 2655"/>
                  <a:gd name="T23" fmla="*/ 22 h 1476"/>
                  <a:gd name="T24" fmla="*/ 2634 w 2655"/>
                  <a:gd name="T25" fmla="*/ 686 h 1476"/>
                  <a:gd name="T26" fmla="*/ 2647 w 2655"/>
                  <a:gd name="T27" fmla="*/ 701 h 1476"/>
                  <a:gd name="T28" fmla="*/ 2653 w 2655"/>
                  <a:gd name="T29" fmla="*/ 719 h 1476"/>
                  <a:gd name="T30" fmla="*/ 2655 w 2655"/>
                  <a:gd name="T31" fmla="*/ 738 h 1476"/>
                  <a:gd name="T32" fmla="*/ 2653 w 2655"/>
                  <a:gd name="T33" fmla="*/ 756 h 1476"/>
                  <a:gd name="T34" fmla="*/ 2647 w 2655"/>
                  <a:gd name="T35" fmla="*/ 775 h 1476"/>
                  <a:gd name="T36" fmla="*/ 2634 w 2655"/>
                  <a:gd name="T37" fmla="*/ 790 h 1476"/>
                  <a:gd name="T38" fmla="*/ 1971 w 2655"/>
                  <a:gd name="T39" fmla="*/ 1454 h 1476"/>
                  <a:gd name="T40" fmla="*/ 1955 w 2655"/>
                  <a:gd name="T41" fmla="*/ 1466 h 1476"/>
                  <a:gd name="T42" fmla="*/ 1937 w 2655"/>
                  <a:gd name="T43" fmla="*/ 1473 h 1476"/>
                  <a:gd name="T44" fmla="*/ 1919 w 2655"/>
                  <a:gd name="T45" fmla="*/ 1476 h 1476"/>
                  <a:gd name="T46" fmla="*/ 738 w 2655"/>
                  <a:gd name="T47" fmla="*/ 1476 h 1476"/>
                  <a:gd name="T48" fmla="*/ 719 w 2655"/>
                  <a:gd name="T49" fmla="*/ 1473 h 1476"/>
                  <a:gd name="T50" fmla="*/ 701 w 2655"/>
                  <a:gd name="T51" fmla="*/ 1466 h 1476"/>
                  <a:gd name="T52" fmla="*/ 686 w 2655"/>
                  <a:gd name="T53" fmla="*/ 1454 h 1476"/>
                  <a:gd name="T54" fmla="*/ 22 w 2655"/>
                  <a:gd name="T55" fmla="*/ 790 h 1476"/>
                  <a:gd name="T56" fmla="*/ 10 w 2655"/>
                  <a:gd name="T57" fmla="*/ 775 h 1476"/>
                  <a:gd name="T58" fmla="*/ 3 w 2655"/>
                  <a:gd name="T59" fmla="*/ 756 h 1476"/>
                  <a:gd name="T60" fmla="*/ 0 w 2655"/>
                  <a:gd name="T61" fmla="*/ 738 h 1476"/>
                  <a:gd name="T62" fmla="*/ 3 w 2655"/>
                  <a:gd name="T63" fmla="*/ 719 h 1476"/>
                  <a:gd name="T64" fmla="*/ 10 w 2655"/>
                  <a:gd name="T65" fmla="*/ 701 h 1476"/>
                  <a:gd name="T66" fmla="*/ 22 w 2655"/>
                  <a:gd name="T67" fmla="*/ 686 h 1476"/>
                  <a:gd name="T68" fmla="*/ 686 w 2655"/>
                  <a:gd name="T69" fmla="*/ 22 h 1476"/>
                  <a:gd name="T70" fmla="*/ 701 w 2655"/>
                  <a:gd name="T71" fmla="*/ 10 h 1476"/>
                  <a:gd name="T72" fmla="*/ 719 w 2655"/>
                  <a:gd name="T73" fmla="*/ 3 h 1476"/>
                  <a:gd name="T74" fmla="*/ 738 w 2655"/>
                  <a:gd name="T75"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5" h="1476">
                    <a:moveTo>
                      <a:pt x="768" y="147"/>
                    </a:moveTo>
                    <a:lnTo>
                      <a:pt x="179" y="738"/>
                    </a:lnTo>
                    <a:lnTo>
                      <a:pt x="768" y="1328"/>
                    </a:lnTo>
                    <a:lnTo>
                      <a:pt x="1887" y="1328"/>
                    </a:lnTo>
                    <a:lnTo>
                      <a:pt x="2478" y="738"/>
                    </a:lnTo>
                    <a:lnTo>
                      <a:pt x="1887" y="147"/>
                    </a:lnTo>
                    <a:lnTo>
                      <a:pt x="768" y="147"/>
                    </a:lnTo>
                    <a:close/>
                    <a:moveTo>
                      <a:pt x="738" y="0"/>
                    </a:moveTo>
                    <a:lnTo>
                      <a:pt x="1919" y="0"/>
                    </a:lnTo>
                    <a:lnTo>
                      <a:pt x="1937" y="3"/>
                    </a:lnTo>
                    <a:lnTo>
                      <a:pt x="1955" y="10"/>
                    </a:lnTo>
                    <a:lnTo>
                      <a:pt x="1971" y="22"/>
                    </a:lnTo>
                    <a:lnTo>
                      <a:pt x="2634" y="686"/>
                    </a:lnTo>
                    <a:lnTo>
                      <a:pt x="2647" y="701"/>
                    </a:lnTo>
                    <a:lnTo>
                      <a:pt x="2653" y="719"/>
                    </a:lnTo>
                    <a:lnTo>
                      <a:pt x="2655" y="738"/>
                    </a:lnTo>
                    <a:lnTo>
                      <a:pt x="2653" y="756"/>
                    </a:lnTo>
                    <a:lnTo>
                      <a:pt x="2647" y="775"/>
                    </a:lnTo>
                    <a:lnTo>
                      <a:pt x="2634" y="790"/>
                    </a:lnTo>
                    <a:lnTo>
                      <a:pt x="1971" y="1454"/>
                    </a:lnTo>
                    <a:lnTo>
                      <a:pt x="1955" y="1466"/>
                    </a:lnTo>
                    <a:lnTo>
                      <a:pt x="1937" y="1473"/>
                    </a:lnTo>
                    <a:lnTo>
                      <a:pt x="1919" y="1476"/>
                    </a:lnTo>
                    <a:lnTo>
                      <a:pt x="738" y="1476"/>
                    </a:lnTo>
                    <a:lnTo>
                      <a:pt x="719" y="1473"/>
                    </a:lnTo>
                    <a:lnTo>
                      <a:pt x="701" y="1466"/>
                    </a:lnTo>
                    <a:lnTo>
                      <a:pt x="686" y="1454"/>
                    </a:lnTo>
                    <a:lnTo>
                      <a:pt x="22" y="790"/>
                    </a:lnTo>
                    <a:lnTo>
                      <a:pt x="10" y="775"/>
                    </a:lnTo>
                    <a:lnTo>
                      <a:pt x="3" y="756"/>
                    </a:lnTo>
                    <a:lnTo>
                      <a:pt x="0" y="738"/>
                    </a:lnTo>
                    <a:lnTo>
                      <a:pt x="3" y="719"/>
                    </a:lnTo>
                    <a:lnTo>
                      <a:pt x="10" y="701"/>
                    </a:lnTo>
                    <a:lnTo>
                      <a:pt x="22" y="686"/>
                    </a:lnTo>
                    <a:lnTo>
                      <a:pt x="686" y="22"/>
                    </a:lnTo>
                    <a:lnTo>
                      <a:pt x="701" y="10"/>
                    </a:lnTo>
                    <a:lnTo>
                      <a:pt x="719" y="3"/>
                    </a:lnTo>
                    <a:lnTo>
                      <a:pt x="7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1" name="Freeform 712">
                <a:extLst>
                  <a:ext uri="{FF2B5EF4-FFF2-40B4-BE49-F238E27FC236}">
                    <a16:creationId xmlns:a16="http://schemas.microsoft.com/office/drawing/2014/main" id="{34292F43-DB9F-411A-AC40-70BAE0956BD8}"/>
                  </a:ext>
                </a:extLst>
              </p:cNvPr>
              <p:cNvSpPr>
                <a:spLocks noEditPoints="1"/>
              </p:cNvSpPr>
              <p:nvPr/>
            </p:nvSpPr>
            <p:spPr bwMode="auto">
              <a:xfrm>
                <a:off x="3844925" y="3133725"/>
                <a:ext cx="85725" cy="95250"/>
              </a:xfrm>
              <a:custGeom>
                <a:avLst/>
                <a:gdLst>
                  <a:gd name="T0" fmla="*/ 294 w 590"/>
                  <a:gd name="T1" fmla="*/ 163 h 663"/>
                  <a:gd name="T2" fmla="*/ 147 w 590"/>
                  <a:gd name="T3" fmla="*/ 260 h 663"/>
                  <a:gd name="T4" fmla="*/ 147 w 590"/>
                  <a:gd name="T5" fmla="*/ 403 h 663"/>
                  <a:gd name="T6" fmla="*/ 294 w 590"/>
                  <a:gd name="T7" fmla="*/ 502 h 663"/>
                  <a:gd name="T8" fmla="*/ 443 w 590"/>
                  <a:gd name="T9" fmla="*/ 403 h 663"/>
                  <a:gd name="T10" fmla="*/ 443 w 590"/>
                  <a:gd name="T11" fmla="*/ 260 h 663"/>
                  <a:gd name="T12" fmla="*/ 294 w 590"/>
                  <a:gd name="T13" fmla="*/ 163 h 663"/>
                  <a:gd name="T14" fmla="*/ 287 w 590"/>
                  <a:gd name="T15" fmla="*/ 0 h 663"/>
                  <a:gd name="T16" fmla="*/ 303 w 590"/>
                  <a:gd name="T17" fmla="*/ 0 h 663"/>
                  <a:gd name="T18" fmla="*/ 320 w 590"/>
                  <a:gd name="T19" fmla="*/ 5 h 663"/>
                  <a:gd name="T20" fmla="*/ 335 w 590"/>
                  <a:gd name="T21" fmla="*/ 12 h 663"/>
                  <a:gd name="T22" fmla="*/ 556 w 590"/>
                  <a:gd name="T23" fmla="*/ 160 h 663"/>
                  <a:gd name="T24" fmla="*/ 570 w 590"/>
                  <a:gd name="T25" fmla="*/ 172 h 663"/>
                  <a:gd name="T26" fmla="*/ 581 w 590"/>
                  <a:gd name="T27" fmla="*/ 187 h 663"/>
                  <a:gd name="T28" fmla="*/ 588 w 590"/>
                  <a:gd name="T29" fmla="*/ 203 h 663"/>
                  <a:gd name="T30" fmla="*/ 590 w 590"/>
                  <a:gd name="T31" fmla="*/ 221 h 663"/>
                  <a:gd name="T32" fmla="*/ 590 w 590"/>
                  <a:gd name="T33" fmla="*/ 442 h 663"/>
                  <a:gd name="T34" fmla="*/ 588 w 590"/>
                  <a:gd name="T35" fmla="*/ 461 h 663"/>
                  <a:gd name="T36" fmla="*/ 581 w 590"/>
                  <a:gd name="T37" fmla="*/ 477 h 663"/>
                  <a:gd name="T38" fmla="*/ 570 w 590"/>
                  <a:gd name="T39" fmla="*/ 492 h 663"/>
                  <a:gd name="T40" fmla="*/ 556 w 590"/>
                  <a:gd name="T41" fmla="*/ 504 h 663"/>
                  <a:gd name="T42" fmla="*/ 335 w 590"/>
                  <a:gd name="T43" fmla="*/ 652 h 663"/>
                  <a:gd name="T44" fmla="*/ 322 w 590"/>
                  <a:gd name="T45" fmla="*/ 658 h 663"/>
                  <a:gd name="T46" fmla="*/ 309 w 590"/>
                  <a:gd name="T47" fmla="*/ 662 h 663"/>
                  <a:gd name="T48" fmla="*/ 294 w 590"/>
                  <a:gd name="T49" fmla="*/ 663 h 663"/>
                  <a:gd name="T50" fmla="*/ 280 w 590"/>
                  <a:gd name="T51" fmla="*/ 662 h 663"/>
                  <a:gd name="T52" fmla="*/ 267 w 590"/>
                  <a:gd name="T53" fmla="*/ 658 h 663"/>
                  <a:gd name="T54" fmla="*/ 254 w 590"/>
                  <a:gd name="T55" fmla="*/ 652 h 663"/>
                  <a:gd name="T56" fmla="*/ 32 w 590"/>
                  <a:gd name="T57" fmla="*/ 504 h 663"/>
                  <a:gd name="T58" fmla="*/ 19 w 590"/>
                  <a:gd name="T59" fmla="*/ 492 h 663"/>
                  <a:gd name="T60" fmla="*/ 8 w 590"/>
                  <a:gd name="T61" fmla="*/ 477 h 663"/>
                  <a:gd name="T62" fmla="*/ 2 w 590"/>
                  <a:gd name="T63" fmla="*/ 461 h 663"/>
                  <a:gd name="T64" fmla="*/ 0 w 590"/>
                  <a:gd name="T65" fmla="*/ 442 h 663"/>
                  <a:gd name="T66" fmla="*/ 0 w 590"/>
                  <a:gd name="T67" fmla="*/ 221 h 663"/>
                  <a:gd name="T68" fmla="*/ 2 w 590"/>
                  <a:gd name="T69" fmla="*/ 203 h 663"/>
                  <a:gd name="T70" fmla="*/ 8 w 590"/>
                  <a:gd name="T71" fmla="*/ 187 h 663"/>
                  <a:gd name="T72" fmla="*/ 19 w 590"/>
                  <a:gd name="T73" fmla="*/ 172 h 663"/>
                  <a:gd name="T74" fmla="*/ 32 w 590"/>
                  <a:gd name="T75" fmla="*/ 160 h 663"/>
                  <a:gd name="T76" fmla="*/ 254 w 590"/>
                  <a:gd name="T77" fmla="*/ 12 h 663"/>
                  <a:gd name="T78" fmla="*/ 269 w 590"/>
                  <a:gd name="T79" fmla="*/ 5 h 663"/>
                  <a:gd name="T80" fmla="*/ 287 w 590"/>
                  <a:gd name="T8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663">
                    <a:moveTo>
                      <a:pt x="294" y="163"/>
                    </a:moveTo>
                    <a:lnTo>
                      <a:pt x="147" y="260"/>
                    </a:lnTo>
                    <a:lnTo>
                      <a:pt x="147" y="403"/>
                    </a:lnTo>
                    <a:lnTo>
                      <a:pt x="294" y="502"/>
                    </a:lnTo>
                    <a:lnTo>
                      <a:pt x="443" y="403"/>
                    </a:lnTo>
                    <a:lnTo>
                      <a:pt x="443" y="260"/>
                    </a:lnTo>
                    <a:lnTo>
                      <a:pt x="294" y="163"/>
                    </a:lnTo>
                    <a:close/>
                    <a:moveTo>
                      <a:pt x="287" y="0"/>
                    </a:moveTo>
                    <a:lnTo>
                      <a:pt x="303" y="0"/>
                    </a:lnTo>
                    <a:lnTo>
                      <a:pt x="320" y="5"/>
                    </a:lnTo>
                    <a:lnTo>
                      <a:pt x="335" y="12"/>
                    </a:lnTo>
                    <a:lnTo>
                      <a:pt x="556" y="160"/>
                    </a:lnTo>
                    <a:lnTo>
                      <a:pt x="570" y="172"/>
                    </a:lnTo>
                    <a:lnTo>
                      <a:pt x="581" y="187"/>
                    </a:lnTo>
                    <a:lnTo>
                      <a:pt x="588" y="203"/>
                    </a:lnTo>
                    <a:lnTo>
                      <a:pt x="590" y="221"/>
                    </a:lnTo>
                    <a:lnTo>
                      <a:pt x="590" y="442"/>
                    </a:lnTo>
                    <a:lnTo>
                      <a:pt x="588" y="461"/>
                    </a:lnTo>
                    <a:lnTo>
                      <a:pt x="581" y="477"/>
                    </a:lnTo>
                    <a:lnTo>
                      <a:pt x="570" y="492"/>
                    </a:lnTo>
                    <a:lnTo>
                      <a:pt x="556" y="504"/>
                    </a:lnTo>
                    <a:lnTo>
                      <a:pt x="335" y="652"/>
                    </a:lnTo>
                    <a:lnTo>
                      <a:pt x="322" y="658"/>
                    </a:lnTo>
                    <a:lnTo>
                      <a:pt x="309" y="662"/>
                    </a:lnTo>
                    <a:lnTo>
                      <a:pt x="294" y="663"/>
                    </a:lnTo>
                    <a:lnTo>
                      <a:pt x="280" y="662"/>
                    </a:lnTo>
                    <a:lnTo>
                      <a:pt x="267" y="658"/>
                    </a:lnTo>
                    <a:lnTo>
                      <a:pt x="254" y="652"/>
                    </a:lnTo>
                    <a:lnTo>
                      <a:pt x="32" y="504"/>
                    </a:lnTo>
                    <a:lnTo>
                      <a:pt x="19" y="492"/>
                    </a:lnTo>
                    <a:lnTo>
                      <a:pt x="8" y="477"/>
                    </a:lnTo>
                    <a:lnTo>
                      <a:pt x="2" y="461"/>
                    </a:lnTo>
                    <a:lnTo>
                      <a:pt x="0" y="442"/>
                    </a:lnTo>
                    <a:lnTo>
                      <a:pt x="0" y="221"/>
                    </a:lnTo>
                    <a:lnTo>
                      <a:pt x="2" y="203"/>
                    </a:lnTo>
                    <a:lnTo>
                      <a:pt x="8" y="187"/>
                    </a:lnTo>
                    <a:lnTo>
                      <a:pt x="19" y="172"/>
                    </a:lnTo>
                    <a:lnTo>
                      <a:pt x="32" y="160"/>
                    </a:lnTo>
                    <a:lnTo>
                      <a:pt x="254" y="12"/>
                    </a:lnTo>
                    <a:lnTo>
                      <a:pt x="269" y="5"/>
                    </a:lnTo>
                    <a:lnTo>
                      <a:pt x="2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2" name="Freeform 713">
                <a:extLst>
                  <a:ext uri="{FF2B5EF4-FFF2-40B4-BE49-F238E27FC236}">
                    <a16:creationId xmlns:a16="http://schemas.microsoft.com/office/drawing/2014/main" id="{8F098879-C3CD-497C-8FF4-53A52B724A07}"/>
                  </a:ext>
                </a:extLst>
              </p:cNvPr>
              <p:cNvSpPr>
                <a:spLocks/>
              </p:cNvSpPr>
              <p:nvPr/>
            </p:nvSpPr>
            <p:spPr bwMode="auto">
              <a:xfrm>
                <a:off x="3922713" y="3389313"/>
                <a:ext cx="114300" cy="85725"/>
              </a:xfrm>
              <a:custGeom>
                <a:avLst/>
                <a:gdLst>
                  <a:gd name="T0" fmla="*/ 707 w 788"/>
                  <a:gd name="T1" fmla="*/ 0 h 589"/>
                  <a:gd name="T2" fmla="*/ 727 w 788"/>
                  <a:gd name="T3" fmla="*/ 1 h 589"/>
                  <a:gd name="T4" fmla="*/ 745 w 788"/>
                  <a:gd name="T5" fmla="*/ 6 h 589"/>
                  <a:gd name="T6" fmla="*/ 762 w 788"/>
                  <a:gd name="T7" fmla="*/ 16 h 589"/>
                  <a:gd name="T8" fmla="*/ 775 w 788"/>
                  <a:gd name="T9" fmla="*/ 30 h 589"/>
                  <a:gd name="T10" fmla="*/ 783 w 788"/>
                  <a:gd name="T11" fmla="*/ 46 h 589"/>
                  <a:gd name="T12" fmla="*/ 788 w 788"/>
                  <a:gd name="T13" fmla="*/ 66 h 589"/>
                  <a:gd name="T14" fmla="*/ 788 w 788"/>
                  <a:gd name="T15" fmla="*/ 85 h 589"/>
                  <a:gd name="T16" fmla="*/ 714 w 788"/>
                  <a:gd name="T17" fmla="*/ 527 h 589"/>
                  <a:gd name="T18" fmla="*/ 710 w 788"/>
                  <a:gd name="T19" fmla="*/ 543 h 589"/>
                  <a:gd name="T20" fmla="*/ 702 w 788"/>
                  <a:gd name="T21" fmla="*/ 556 h 589"/>
                  <a:gd name="T22" fmla="*/ 691 w 788"/>
                  <a:gd name="T23" fmla="*/ 569 h 589"/>
                  <a:gd name="T24" fmla="*/ 678 w 788"/>
                  <a:gd name="T25" fmla="*/ 579 h 589"/>
                  <a:gd name="T26" fmla="*/ 660 w 788"/>
                  <a:gd name="T27" fmla="*/ 587 h 589"/>
                  <a:gd name="T28" fmla="*/ 640 w 788"/>
                  <a:gd name="T29" fmla="*/ 589 h 589"/>
                  <a:gd name="T30" fmla="*/ 629 w 788"/>
                  <a:gd name="T31" fmla="*/ 588 h 589"/>
                  <a:gd name="T32" fmla="*/ 618 w 788"/>
                  <a:gd name="T33" fmla="*/ 586 h 589"/>
                  <a:gd name="T34" fmla="*/ 50 w 788"/>
                  <a:gd name="T35" fmla="*/ 396 h 589"/>
                  <a:gd name="T36" fmla="*/ 33 w 788"/>
                  <a:gd name="T37" fmla="*/ 387 h 589"/>
                  <a:gd name="T38" fmla="*/ 18 w 788"/>
                  <a:gd name="T39" fmla="*/ 376 h 589"/>
                  <a:gd name="T40" fmla="*/ 8 w 788"/>
                  <a:gd name="T41" fmla="*/ 359 h 589"/>
                  <a:gd name="T42" fmla="*/ 1 w 788"/>
                  <a:gd name="T43" fmla="*/ 342 h 589"/>
                  <a:gd name="T44" fmla="*/ 0 w 788"/>
                  <a:gd name="T45" fmla="*/ 322 h 589"/>
                  <a:gd name="T46" fmla="*/ 3 w 788"/>
                  <a:gd name="T47" fmla="*/ 303 h 589"/>
                  <a:gd name="T48" fmla="*/ 13 w 788"/>
                  <a:gd name="T49" fmla="*/ 286 h 589"/>
                  <a:gd name="T50" fmla="*/ 25 w 788"/>
                  <a:gd name="T51" fmla="*/ 272 h 589"/>
                  <a:gd name="T52" fmla="*/ 41 w 788"/>
                  <a:gd name="T53" fmla="*/ 261 h 589"/>
                  <a:gd name="T54" fmla="*/ 59 w 788"/>
                  <a:gd name="T55" fmla="*/ 254 h 589"/>
                  <a:gd name="T56" fmla="*/ 78 w 788"/>
                  <a:gd name="T57" fmla="*/ 253 h 589"/>
                  <a:gd name="T58" fmla="*/ 98 w 788"/>
                  <a:gd name="T59" fmla="*/ 256 h 589"/>
                  <a:gd name="T60" fmla="*/ 582 w 788"/>
                  <a:gd name="T61" fmla="*/ 418 h 589"/>
                  <a:gd name="T62" fmla="*/ 641 w 788"/>
                  <a:gd name="T63" fmla="*/ 61 h 589"/>
                  <a:gd name="T64" fmla="*/ 648 w 788"/>
                  <a:gd name="T65" fmla="*/ 42 h 589"/>
                  <a:gd name="T66" fmla="*/ 658 w 788"/>
                  <a:gd name="T67" fmla="*/ 26 h 589"/>
                  <a:gd name="T68" fmla="*/ 672 w 788"/>
                  <a:gd name="T69" fmla="*/ 13 h 589"/>
                  <a:gd name="T70" fmla="*/ 689 w 788"/>
                  <a:gd name="T71" fmla="*/ 4 h 589"/>
                  <a:gd name="T72" fmla="*/ 707 w 788"/>
                  <a:gd name="T73"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8" h="589">
                    <a:moveTo>
                      <a:pt x="707" y="0"/>
                    </a:moveTo>
                    <a:lnTo>
                      <a:pt x="727" y="1"/>
                    </a:lnTo>
                    <a:lnTo>
                      <a:pt x="745" y="6"/>
                    </a:lnTo>
                    <a:lnTo>
                      <a:pt x="762" y="16"/>
                    </a:lnTo>
                    <a:lnTo>
                      <a:pt x="775" y="30"/>
                    </a:lnTo>
                    <a:lnTo>
                      <a:pt x="783" y="46"/>
                    </a:lnTo>
                    <a:lnTo>
                      <a:pt x="788" y="66"/>
                    </a:lnTo>
                    <a:lnTo>
                      <a:pt x="788" y="85"/>
                    </a:lnTo>
                    <a:lnTo>
                      <a:pt x="714" y="527"/>
                    </a:lnTo>
                    <a:lnTo>
                      <a:pt x="710" y="543"/>
                    </a:lnTo>
                    <a:lnTo>
                      <a:pt x="702" y="556"/>
                    </a:lnTo>
                    <a:lnTo>
                      <a:pt x="691" y="569"/>
                    </a:lnTo>
                    <a:lnTo>
                      <a:pt x="678" y="579"/>
                    </a:lnTo>
                    <a:lnTo>
                      <a:pt x="660" y="587"/>
                    </a:lnTo>
                    <a:lnTo>
                      <a:pt x="640" y="589"/>
                    </a:lnTo>
                    <a:lnTo>
                      <a:pt x="629" y="588"/>
                    </a:lnTo>
                    <a:lnTo>
                      <a:pt x="618" y="586"/>
                    </a:lnTo>
                    <a:lnTo>
                      <a:pt x="50" y="396"/>
                    </a:lnTo>
                    <a:lnTo>
                      <a:pt x="33" y="387"/>
                    </a:lnTo>
                    <a:lnTo>
                      <a:pt x="18" y="376"/>
                    </a:lnTo>
                    <a:lnTo>
                      <a:pt x="8" y="359"/>
                    </a:lnTo>
                    <a:lnTo>
                      <a:pt x="1" y="342"/>
                    </a:lnTo>
                    <a:lnTo>
                      <a:pt x="0" y="322"/>
                    </a:lnTo>
                    <a:lnTo>
                      <a:pt x="3" y="303"/>
                    </a:lnTo>
                    <a:lnTo>
                      <a:pt x="13" y="286"/>
                    </a:lnTo>
                    <a:lnTo>
                      <a:pt x="25" y="272"/>
                    </a:lnTo>
                    <a:lnTo>
                      <a:pt x="41" y="261"/>
                    </a:lnTo>
                    <a:lnTo>
                      <a:pt x="59" y="254"/>
                    </a:lnTo>
                    <a:lnTo>
                      <a:pt x="78" y="253"/>
                    </a:lnTo>
                    <a:lnTo>
                      <a:pt x="98" y="256"/>
                    </a:lnTo>
                    <a:lnTo>
                      <a:pt x="582" y="418"/>
                    </a:lnTo>
                    <a:lnTo>
                      <a:pt x="641" y="61"/>
                    </a:lnTo>
                    <a:lnTo>
                      <a:pt x="648" y="42"/>
                    </a:lnTo>
                    <a:lnTo>
                      <a:pt x="658" y="26"/>
                    </a:lnTo>
                    <a:lnTo>
                      <a:pt x="672" y="13"/>
                    </a:lnTo>
                    <a:lnTo>
                      <a:pt x="689" y="4"/>
                    </a:lnTo>
                    <a:lnTo>
                      <a:pt x="7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53" name="Freeform 714">
                <a:extLst>
                  <a:ext uri="{FF2B5EF4-FFF2-40B4-BE49-F238E27FC236}">
                    <a16:creationId xmlns:a16="http://schemas.microsoft.com/office/drawing/2014/main" id="{9A4C10AD-F562-4651-B134-8B9586DA2FB3}"/>
                  </a:ext>
                </a:extLst>
              </p:cNvPr>
              <p:cNvSpPr>
                <a:spLocks/>
              </p:cNvSpPr>
              <p:nvPr/>
            </p:nvSpPr>
            <p:spPr bwMode="auto">
              <a:xfrm>
                <a:off x="3973513" y="3303588"/>
                <a:ext cx="106363" cy="106363"/>
              </a:xfrm>
              <a:custGeom>
                <a:avLst/>
                <a:gdLst>
                  <a:gd name="T0" fmla="*/ 73 w 737"/>
                  <a:gd name="T1" fmla="*/ 0 h 738"/>
                  <a:gd name="T2" fmla="*/ 93 w 737"/>
                  <a:gd name="T3" fmla="*/ 2 h 738"/>
                  <a:gd name="T4" fmla="*/ 111 w 737"/>
                  <a:gd name="T5" fmla="*/ 10 h 738"/>
                  <a:gd name="T6" fmla="*/ 125 w 737"/>
                  <a:gd name="T7" fmla="*/ 22 h 738"/>
                  <a:gd name="T8" fmla="*/ 137 w 737"/>
                  <a:gd name="T9" fmla="*/ 37 h 738"/>
                  <a:gd name="T10" fmla="*/ 145 w 737"/>
                  <a:gd name="T11" fmla="*/ 54 h 738"/>
                  <a:gd name="T12" fmla="*/ 147 w 737"/>
                  <a:gd name="T13" fmla="*/ 74 h 738"/>
                  <a:gd name="T14" fmla="*/ 147 w 737"/>
                  <a:gd name="T15" fmla="*/ 338 h 738"/>
                  <a:gd name="T16" fmla="*/ 368 w 737"/>
                  <a:gd name="T17" fmla="*/ 559 h 738"/>
                  <a:gd name="T18" fmla="*/ 590 w 737"/>
                  <a:gd name="T19" fmla="*/ 338 h 738"/>
                  <a:gd name="T20" fmla="*/ 590 w 737"/>
                  <a:gd name="T21" fmla="*/ 74 h 738"/>
                  <a:gd name="T22" fmla="*/ 592 w 737"/>
                  <a:gd name="T23" fmla="*/ 54 h 738"/>
                  <a:gd name="T24" fmla="*/ 600 w 737"/>
                  <a:gd name="T25" fmla="*/ 37 h 738"/>
                  <a:gd name="T26" fmla="*/ 612 w 737"/>
                  <a:gd name="T27" fmla="*/ 22 h 738"/>
                  <a:gd name="T28" fmla="*/ 626 w 737"/>
                  <a:gd name="T29" fmla="*/ 10 h 738"/>
                  <a:gd name="T30" fmla="*/ 644 w 737"/>
                  <a:gd name="T31" fmla="*/ 2 h 738"/>
                  <a:gd name="T32" fmla="*/ 664 w 737"/>
                  <a:gd name="T33" fmla="*/ 0 h 738"/>
                  <a:gd name="T34" fmla="*/ 683 w 737"/>
                  <a:gd name="T35" fmla="*/ 2 h 738"/>
                  <a:gd name="T36" fmla="*/ 701 w 737"/>
                  <a:gd name="T37" fmla="*/ 10 h 738"/>
                  <a:gd name="T38" fmla="*/ 716 w 737"/>
                  <a:gd name="T39" fmla="*/ 22 h 738"/>
                  <a:gd name="T40" fmla="*/ 728 w 737"/>
                  <a:gd name="T41" fmla="*/ 37 h 738"/>
                  <a:gd name="T42" fmla="*/ 734 w 737"/>
                  <a:gd name="T43" fmla="*/ 54 h 738"/>
                  <a:gd name="T44" fmla="*/ 737 w 737"/>
                  <a:gd name="T45" fmla="*/ 74 h 738"/>
                  <a:gd name="T46" fmla="*/ 737 w 737"/>
                  <a:gd name="T47" fmla="*/ 369 h 738"/>
                  <a:gd name="T48" fmla="*/ 735 w 737"/>
                  <a:gd name="T49" fmla="*/ 388 h 738"/>
                  <a:gd name="T50" fmla="*/ 728 w 737"/>
                  <a:gd name="T51" fmla="*/ 405 h 738"/>
                  <a:gd name="T52" fmla="*/ 716 w 737"/>
                  <a:gd name="T53" fmla="*/ 422 h 738"/>
                  <a:gd name="T54" fmla="*/ 421 w 737"/>
                  <a:gd name="T55" fmla="*/ 716 h 738"/>
                  <a:gd name="T56" fmla="*/ 405 w 737"/>
                  <a:gd name="T57" fmla="*/ 728 h 738"/>
                  <a:gd name="T58" fmla="*/ 387 w 737"/>
                  <a:gd name="T59" fmla="*/ 736 h 738"/>
                  <a:gd name="T60" fmla="*/ 368 w 737"/>
                  <a:gd name="T61" fmla="*/ 738 h 738"/>
                  <a:gd name="T62" fmla="*/ 350 w 737"/>
                  <a:gd name="T63" fmla="*/ 736 h 738"/>
                  <a:gd name="T64" fmla="*/ 332 w 737"/>
                  <a:gd name="T65" fmla="*/ 728 h 738"/>
                  <a:gd name="T66" fmla="*/ 316 w 737"/>
                  <a:gd name="T67" fmla="*/ 716 h 738"/>
                  <a:gd name="T68" fmla="*/ 21 w 737"/>
                  <a:gd name="T69" fmla="*/ 422 h 738"/>
                  <a:gd name="T70" fmla="*/ 9 w 737"/>
                  <a:gd name="T71" fmla="*/ 405 h 738"/>
                  <a:gd name="T72" fmla="*/ 2 w 737"/>
                  <a:gd name="T73" fmla="*/ 388 h 738"/>
                  <a:gd name="T74" fmla="*/ 0 w 737"/>
                  <a:gd name="T75" fmla="*/ 369 h 738"/>
                  <a:gd name="T76" fmla="*/ 0 w 737"/>
                  <a:gd name="T77" fmla="*/ 74 h 738"/>
                  <a:gd name="T78" fmla="*/ 2 w 737"/>
                  <a:gd name="T79" fmla="*/ 54 h 738"/>
                  <a:gd name="T80" fmla="*/ 9 w 737"/>
                  <a:gd name="T81" fmla="*/ 37 h 738"/>
                  <a:gd name="T82" fmla="*/ 21 w 737"/>
                  <a:gd name="T83" fmla="*/ 22 h 738"/>
                  <a:gd name="T84" fmla="*/ 36 w 737"/>
                  <a:gd name="T85" fmla="*/ 10 h 738"/>
                  <a:gd name="T86" fmla="*/ 54 w 737"/>
                  <a:gd name="T87" fmla="*/ 2 h 738"/>
                  <a:gd name="T88" fmla="*/ 73 w 737"/>
                  <a:gd name="T89"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37" h="738">
                    <a:moveTo>
                      <a:pt x="73" y="0"/>
                    </a:moveTo>
                    <a:lnTo>
                      <a:pt x="93" y="2"/>
                    </a:lnTo>
                    <a:lnTo>
                      <a:pt x="111" y="10"/>
                    </a:lnTo>
                    <a:lnTo>
                      <a:pt x="125" y="22"/>
                    </a:lnTo>
                    <a:lnTo>
                      <a:pt x="137" y="37"/>
                    </a:lnTo>
                    <a:lnTo>
                      <a:pt x="145" y="54"/>
                    </a:lnTo>
                    <a:lnTo>
                      <a:pt x="147" y="74"/>
                    </a:lnTo>
                    <a:lnTo>
                      <a:pt x="147" y="338"/>
                    </a:lnTo>
                    <a:lnTo>
                      <a:pt x="368" y="559"/>
                    </a:lnTo>
                    <a:lnTo>
                      <a:pt x="590" y="338"/>
                    </a:lnTo>
                    <a:lnTo>
                      <a:pt x="590" y="74"/>
                    </a:lnTo>
                    <a:lnTo>
                      <a:pt x="592" y="54"/>
                    </a:lnTo>
                    <a:lnTo>
                      <a:pt x="600" y="37"/>
                    </a:lnTo>
                    <a:lnTo>
                      <a:pt x="612" y="22"/>
                    </a:lnTo>
                    <a:lnTo>
                      <a:pt x="626" y="10"/>
                    </a:lnTo>
                    <a:lnTo>
                      <a:pt x="644" y="2"/>
                    </a:lnTo>
                    <a:lnTo>
                      <a:pt x="664" y="0"/>
                    </a:lnTo>
                    <a:lnTo>
                      <a:pt x="683" y="2"/>
                    </a:lnTo>
                    <a:lnTo>
                      <a:pt x="701" y="10"/>
                    </a:lnTo>
                    <a:lnTo>
                      <a:pt x="716" y="22"/>
                    </a:lnTo>
                    <a:lnTo>
                      <a:pt x="728" y="37"/>
                    </a:lnTo>
                    <a:lnTo>
                      <a:pt x="734" y="54"/>
                    </a:lnTo>
                    <a:lnTo>
                      <a:pt x="737" y="74"/>
                    </a:lnTo>
                    <a:lnTo>
                      <a:pt x="737" y="369"/>
                    </a:lnTo>
                    <a:lnTo>
                      <a:pt x="735" y="388"/>
                    </a:lnTo>
                    <a:lnTo>
                      <a:pt x="728" y="405"/>
                    </a:lnTo>
                    <a:lnTo>
                      <a:pt x="716" y="422"/>
                    </a:lnTo>
                    <a:lnTo>
                      <a:pt x="421" y="716"/>
                    </a:lnTo>
                    <a:lnTo>
                      <a:pt x="405" y="728"/>
                    </a:lnTo>
                    <a:lnTo>
                      <a:pt x="387" y="736"/>
                    </a:lnTo>
                    <a:lnTo>
                      <a:pt x="368" y="738"/>
                    </a:lnTo>
                    <a:lnTo>
                      <a:pt x="350" y="736"/>
                    </a:lnTo>
                    <a:lnTo>
                      <a:pt x="332" y="728"/>
                    </a:lnTo>
                    <a:lnTo>
                      <a:pt x="316" y="716"/>
                    </a:lnTo>
                    <a:lnTo>
                      <a:pt x="21" y="422"/>
                    </a:lnTo>
                    <a:lnTo>
                      <a:pt x="9" y="405"/>
                    </a:lnTo>
                    <a:lnTo>
                      <a:pt x="2" y="388"/>
                    </a:lnTo>
                    <a:lnTo>
                      <a:pt x="0" y="369"/>
                    </a:lnTo>
                    <a:lnTo>
                      <a:pt x="0" y="74"/>
                    </a:lnTo>
                    <a:lnTo>
                      <a:pt x="2" y="54"/>
                    </a:lnTo>
                    <a:lnTo>
                      <a:pt x="9" y="37"/>
                    </a:lnTo>
                    <a:lnTo>
                      <a:pt x="21" y="22"/>
                    </a:lnTo>
                    <a:lnTo>
                      <a:pt x="36" y="10"/>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grpSp>
        <p:nvGrpSpPr>
          <p:cNvPr id="54" name="Grupa 97">
            <a:extLst>
              <a:ext uri="{FF2B5EF4-FFF2-40B4-BE49-F238E27FC236}">
                <a16:creationId xmlns:a16="http://schemas.microsoft.com/office/drawing/2014/main" id="{556CD668-F9C1-4C8C-93D2-4C90FB000721}"/>
              </a:ext>
            </a:extLst>
          </p:cNvPr>
          <p:cNvGrpSpPr/>
          <p:nvPr/>
        </p:nvGrpSpPr>
        <p:grpSpPr>
          <a:xfrm>
            <a:off x="4486704" y="1546733"/>
            <a:ext cx="868505" cy="868505"/>
            <a:chOff x="2907667" y="1479098"/>
            <a:chExt cx="868505" cy="868505"/>
          </a:xfrm>
        </p:grpSpPr>
        <p:sp>
          <p:nvSpPr>
            <p:cNvPr id="55" name="Oval 5">
              <a:extLst>
                <a:ext uri="{FF2B5EF4-FFF2-40B4-BE49-F238E27FC236}">
                  <a16:creationId xmlns:a16="http://schemas.microsoft.com/office/drawing/2014/main" id="{F97C81ED-01BA-45B4-869D-629E6C27B5C3}"/>
                </a:ext>
              </a:extLst>
            </p:cNvPr>
            <p:cNvSpPr/>
            <p:nvPr/>
          </p:nvSpPr>
          <p:spPr>
            <a:xfrm>
              <a:off x="2907667" y="1479098"/>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pic>
          <p:nvPicPr>
            <p:cNvPr id="56" name="Grafika 85">
              <a:extLst>
                <a:ext uri="{FF2B5EF4-FFF2-40B4-BE49-F238E27FC236}">
                  <a16:creationId xmlns:a16="http://schemas.microsoft.com/office/drawing/2014/main" id="{D692FC31-DBFF-44E3-899E-AB998F5C27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0136" y="1703102"/>
              <a:ext cx="409968" cy="409968"/>
            </a:xfrm>
            <a:prstGeom prst="rect">
              <a:avLst/>
            </a:prstGeom>
          </p:spPr>
        </p:pic>
      </p:grpSp>
      <p:grpSp>
        <p:nvGrpSpPr>
          <p:cNvPr id="57" name="Grupa 99">
            <a:extLst>
              <a:ext uri="{FF2B5EF4-FFF2-40B4-BE49-F238E27FC236}">
                <a16:creationId xmlns:a16="http://schemas.microsoft.com/office/drawing/2014/main" id="{B9B4CD43-E01C-4BC9-B290-40D1E257AFE2}"/>
              </a:ext>
            </a:extLst>
          </p:cNvPr>
          <p:cNvGrpSpPr/>
          <p:nvPr/>
        </p:nvGrpSpPr>
        <p:grpSpPr>
          <a:xfrm>
            <a:off x="8736437" y="1546733"/>
            <a:ext cx="868505" cy="868505"/>
            <a:chOff x="6943961" y="1479098"/>
            <a:chExt cx="868505" cy="868505"/>
          </a:xfrm>
        </p:grpSpPr>
        <p:sp>
          <p:nvSpPr>
            <p:cNvPr id="58" name="Oval 5">
              <a:extLst>
                <a:ext uri="{FF2B5EF4-FFF2-40B4-BE49-F238E27FC236}">
                  <a16:creationId xmlns:a16="http://schemas.microsoft.com/office/drawing/2014/main" id="{5966DC91-9B24-48E0-89ED-AD9AD9BCAE70}"/>
                </a:ext>
              </a:extLst>
            </p:cNvPr>
            <p:cNvSpPr/>
            <p:nvPr/>
          </p:nvSpPr>
          <p:spPr>
            <a:xfrm>
              <a:off x="6943961" y="1479098"/>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pic>
          <p:nvPicPr>
            <p:cNvPr id="59" name="Grafika 89">
              <a:extLst>
                <a:ext uri="{FF2B5EF4-FFF2-40B4-BE49-F238E27FC236}">
                  <a16:creationId xmlns:a16="http://schemas.microsoft.com/office/drawing/2014/main" id="{8E2C15BF-F2FD-41E2-BDC1-1D050987E1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0823" y="1587164"/>
              <a:ext cx="606218" cy="606218"/>
            </a:xfrm>
            <a:prstGeom prst="rect">
              <a:avLst/>
            </a:prstGeom>
          </p:spPr>
        </p:pic>
      </p:grpSp>
      <p:grpSp>
        <p:nvGrpSpPr>
          <p:cNvPr id="60" name="Grupa 95">
            <a:extLst>
              <a:ext uri="{FF2B5EF4-FFF2-40B4-BE49-F238E27FC236}">
                <a16:creationId xmlns:a16="http://schemas.microsoft.com/office/drawing/2014/main" id="{B9AF6F2E-62C6-4377-883C-FFAFDEF0517B}"/>
              </a:ext>
            </a:extLst>
          </p:cNvPr>
          <p:cNvGrpSpPr/>
          <p:nvPr/>
        </p:nvGrpSpPr>
        <p:grpSpPr>
          <a:xfrm>
            <a:off x="2462924" y="4139021"/>
            <a:ext cx="868505" cy="868505"/>
            <a:chOff x="770943" y="4017987"/>
            <a:chExt cx="868505" cy="868505"/>
          </a:xfrm>
        </p:grpSpPr>
        <p:sp>
          <p:nvSpPr>
            <p:cNvPr id="61" name="Oval 5">
              <a:extLst>
                <a:ext uri="{FF2B5EF4-FFF2-40B4-BE49-F238E27FC236}">
                  <a16:creationId xmlns:a16="http://schemas.microsoft.com/office/drawing/2014/main" id="{AAD84CB7-2704-44FC-9068-D2548B738E24}"/>
                </a:ext>
              </a:extLst>
            </p:cNvPr>
            <p:cNvSpPr/>
            <p:nvPr/>
          </p:nvSpPr>
          <p:spPr>
            <a:xfrm>
              <a:off x="770943" y="4017987"/>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dirty="0"/>
            </a:p>
          </p:txBody>
        </p:sp>
        <p:sp>
          <p:nvSpPr>
            <p:cNvPr id="62" name="Freeform 43">
              <a:extLst>
                <a:ext uri="{FF2B5EF4-FFF2-40B4-BE49-F238E27FC236}">
                  <a16:creationId xmlns:a16="http://schemas.microsoft.com/office/drawing/2014/main" id="{1FE3EAFD-1C54-4D6A-AA7E-85739A40117E}"/>
                </a:ext>
              </a:extLst>
            </p:cNvPr>
            <p:cNvSpPr>
              <a:spLocks noEditPoints="1"/>
            </p:cNvSpPr>
            <p:nvPr/>
          </p:nvSpPr>
          <p:spPr bwMode="auto">
            <a:xfrm>
              <a:off x="930843" y="4306019"/>
              <a:ext cx="548704" cy="412258"/>
            </a:xfrm>
            <a:custGeom>
              <a:avLst/>
              <a:gdLst>
                <a:gd name="T0" fmla="*/ 36 w 80"/>
                <a:gd name="T1" fmla="*/ 46 h 58"/>
                <a:gd name="T2" fmla="*/ 34 w 80"/>
                <a:gd name="T3" fmla="*/ 46 h 58"/>
                <a:gd name="T4" fmla="*/ 32 w 80"/>
                <a:gd name="T5" fmla="*/ 43 h 58"/>
                <a:gd name="T6" fmla="*/ 36 w 80"/>
                <a:gd name="T7" fmla="*/ 45 h 58"/>
                <a:gd name="T8" fmla="*/ 78 w 80"/>
                <a:gd name="T9" fmla="*/ 27 h 58"/>
                <a:gd name="T10" fmla="*/ 69 w 80"/>
                <a:gd name="T11" fmla="*/ 32 h 58"/>
                <a:gd name="T12" fmla="*/ 40 w 80"/>
                <a:gd name="T13" fmla="*/ 58 h 58"/>
                <a:gd name="T14" fmla="*/ 11 w 80"/>
                <a:gd name="T15" fmla="*/ 32 h 58"/>
                <a:gd name="T16" fmla="*/ 7 w 80"/>
                <a:gd name="T17" fmla="*/ 27 h 58"/>
                <a:gd name="T18" fmla="*/ 0 w 80"/>
                <a:gd name="T19" fmla="*/ 25 h 58"/>
                <a:gd name="T20" fmla="*/ 6 w 80"/>
                <a:gd name="T21" fmla="*/ 23 h 58"/>
                <a:gd name="T22" fmla="*/ 24 w 80"/>
                <a:gd name="T23" fmla="*/ 0 h 58"/>
                <a:gd name="T24" fmla="*/ 40 w 80"/>
                <a:gd name="T25" fmla="*/ 9 h 58"/>
                <a:gd name="T26" fmla="*/ 56 w 80"/>
                <a:gd name="T27" fmla="*/ 0 h 58"/>
                <a:gd name="T28" fmla="*/ 74 w 80"/>
                <a:gd name="T29" fmla="*/ 23 h 58"/>
                <a:gd name="T30" fmla="*/ 80 w 80"/>
                <a:gd name="T31" fmla="*/ 25 h 58"/>
                <a:gd name="T32" fmla="*/ 12 w 80"/>
                <a:gd name="T33" fmla="*/ 23 h 58"/>
                <a:gd name="T34" fmla="*/ 16 w 80"/>
                <a:gd name="T35" fmla="*/ 10 h 58"/>
                <a:gd name="T36" fmla="*/ 15 w 80"/>
                <a:gd name="T37" fmla="*/ 23 h 58"/>
                <a:gd name="T38" fmla="*/ 28 w 80"/>
                <a:gd name="T39" fmla="*/ 13 h 58"/>
                <a:gd name="T40" fmla="*/ 32 w 80"/>
                <a:gd name="T41" fmla="*/ 13 h 58"/>
                <a:gd name="T42" fmla="*/ 48 w 80"/>
                <a:gd name="T43" fmla="*/ 18 h 58"/>
                <a:gd name="T44" fmla="*/ 52 w 80"/>
                <a:gd name="T45" fmla="*/ 18 h 58"/>
                <a:gd name="T46" fmla="*/ 61 w 80"/>
                <a:gd name="T47" fmla="*/ 24 h 58"/>
                <a:gd name="T48" fmla="*/ 71 w 80"/>
                <a:gd name="T49" fmla="*/ 23 h 58"/>
                <a:gd name="T50" fmla="*/ 56 w 80"/>
                <a:gd name="T51" fmla="*/ 3 h 58"/>
                <a:gd name="T52" fmla="*/ 41 w 80"/>
                <a:gd name="T53" fmla="*/ 12 h 58"/>
                <a:gd name="T54" fmla="*/ 35 w 80"/>
                <a:gd name="T55" fmla="*/ 8 h 58"/>
                <a:gd name="T56" fmla="*/ 13 w 80"/>
                <a:gd name="T57" fmla="*/ 8 h 58"/>
                <a:gd name="T58" fmla="*/ 70 w 80"/>
                <a:gd name="T59" fmla="*/ 27 h 58"/>
                <a:gd name="T60" fmla="*/ 59 w 80"/>
                <a:gd name="T61" fmla="*/ 36 h 58"/>
                <a:gd name="T62" fmla="*/ 56 w 80"/>
                <a:gd name="T63" fmla="*/ 36 h 58"/>
                <a:gd name="T64" fmla="*/ 44 w 80"/>
                <a:gd name="T65" fmla="*/ 36 h 58"/>
                <a:gd name="T66" fmla="*/ 42 w 80"/>
                <a:gd name="T67" fmla="*/ 37 h 58"/>
                <a:gd name="T68" fmla="*/ 30 w 80"/>
                <a:gd name="T69" fmla="*/ 17 h 58"/>
                <a:gd name="T70" fmla="*/ 23 w 80"/>
                <a:gd name="T71" fmla="*/ 27 h 58"/>
                <a:gd name="T72" fmla="*/ 30 w 80"/>
                <a:gd name="T73" fmla="*/ 39 h 58"/>
                <a:gd name="T74" fmla="*/ 29 w 80"/>
                <a:gd name="T75" fmla="*/ 41 h 58"/>
                <a:gd name="T76" fmla="*/ 15 w 80"/>
                <a:gd name="T77" fmla="*/ 27 h 58"/>
                <a:gd name="T78" fmla="*/ 13 w 80"/>
                <a:gd name="T79" fmla="*/ 30 h 58"/>
                <a:gd name="T80" fmla="*/ 36 w 80"/>
                <a:gd name="T81" fmla="*/ 54 h 58"/>
                <a:gd name="T82" fmla="*/ 67 w 80"/>
                <a:gd name="T83"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8">
                  <a:moveTo>
                    <a:pt x="36" y="45"/>
                  </a:moveTo>
                  <a:cubicBezTo>
                    <a:pt x="36" y="45"/>
                    <a:pt x="36" y="46"/>
                    <a:pt x="36" y="46"/>
                  </a:cubicBezTo>
                  <a:cubicBezTo>
                    <a:pt x="36" y="47"/>
                    <a:pt x="35" y="47"/>
                    <a:pt x="35" y="47"/>
                  </a:cubicBezTo>
                  <a:cubicBezTo>
                    <a:pt x="35" y="47"/>
                    <a:pt x="35" y="47"/>
                    <a:pt x="34" y="46"/>
                  </a:cubicBezTo>
                  <a:cubicBezTo>
                    <a:pt x="32" y="44"/>
                    <a:pt x="32" y="44"/>
                    <a:pt x="32" y="44"/>
                  </a:cubicBezTo>
                  <a:cubicBezTo>
                    <a:pt x="32" y="44"/>
                    <a:pt x="32" y="43"/>
                    <a:pt x="32" y="43"/>
                  </a:cubicBezTo>
                  <a:cubicBezTo>
                    <a:pt x="33" y="42"/>
                    <a:pt x="33" y="42"/>
                    <a:pt x="34" y="43"/>
                  </a:cubicBezTo>
                  <a:lnTo>
                    <a:pt x="36" y="45"/>
                  </a:lnTo>
                  <a:close/>
                  <a:moveTo>
                    <a:pt x="80" y="25"/>
                  </a:moveTo>
                  <a:cubicBezTo>
                    <a:pt x="80" y="26"/>
                    <a:pt x="79" y="27"/>
                    <a:pt x="78" y="27"/>
                  </a:cubicBezTo>
                  <a:cubicBezTo>
                    <a:pt x="73" y="27"/>
                    <a:pt x="73" y="27"/>
                    <a:pt x="73" y="27"/>
                  </a:cubicBezTo>
                  <a:cubicBezTo>
                    <a:pt x="72" y="29"/>
                    <a:pt x="71" y="31"/>
                    <a:pt x="69" y="32"/>
                  </a:cubicBezTo>
                  <a:cubicBezTo>
                    <a:pt x="46" y="56"/>
                    <a:pt x="46" y="56"/>
                    <a:pt x="46" y="56"/>
                  </a:cubicBezTo>
                  <a:cubicBezTo>
                    <a:pt x="44" y="57"/>
                    <a:pt x="42" y="58"/>
                    <a:pt x="40" y="58"/>
                  </a:cubicBezTo>
                  <a:cubicBezTo>
                    <a:pt x="38" y="58"/>
                    <a:pt x="36" y="57"/>
                    <a:pt x="34" y="56"/>
                  </a:cubicBezTo>
                  <a:cubicBezTo>
                    <a:pt x="11" y="32"/>
                    <a:pt x="11" y="32"/>
                    <a:pt x="11" y="32"/>
                  </a:cubicBezTo>
                  <a:cubicBezTo>
                    <a:pt x="11" y="32"/>
                    <a:pt x="11" y="32"/>
                    <a:pt x="11" y="32"/>
                  </a:cubicBezTo>
                  <a:cubicBezTo>
                    <a:pt x="9" y="31"/>
                    <a:pt x="8" y="29"/>
                    <a:pt x="7" y="27"/>
                  </a:cubicBezTo>
                  <a:cubicBezTo>
                    <a:pt x="2" y="27"/>
                    <a:pt x="2" y="27"/>
                    <a:pt x="2" y="27"/>
                  </a:cubicBezTo>
                  <a:cubicBezTo>
                    <a:pt x="1" y="27"/>
                    <a:pt x="0" y="26"/>
                    <a:pt x="0" y="25"/>
                  </a:cubicBezTo>
                  <a:cubicBezTo>
                    <a:pt x="0" y="24"/>
                    <a:pt x="1" y="23"/>
                    <a:pt x="2" y="23"/>
                  </a:cubicBezTo>
                  <a:cubicBezTo>
                    <a:pt x="6" y="23"/>
                    <a:pt x="6" y="23"/>
                    <a:pt x="6" y="23"/>
                  </a:cubicBezTo>
                  <a:cubicBezTo>
                    <a:pt x="4" y="17"/>
                    <a:pt x="6" y="11"/>
                    <a:pt x="11" y="6"/>
                  </a:cubicBezTo>
                  <a:cubicBezTo>
                    <a:pt x="14" y="2"/>
                    <a:pt x="19" y="0"/>
                    <a:pt x="24" y="0"/>
                  </a:cubicBezTo>
                  <a:cubicBezTo>
                    <a:pt x="29" y="0"/>
                    <a:pt x="34" y="2"/>
                    <a:pt x="37" y="6"/>
                  </a:cubicBezTo>
                  <a:cubicBezTo>
                    <a:pt x="40" y="9"/>
                    <a:pt x="40" y="9"/>
                    <a:pt x="40" y="9"/>
                  </a:cubicBezTo>
                  <a:cubicBezTo>
                    <a:pt x="43" y="6"/>
                    <a:pt x="43" y="6"/>
                    <a:pt x="43" y="6"/>
                  </a:cubicBezTo>
                  <a:cubicBezTo>
                    <a:pt x="46" y="2"/>
                    <a:pt x="51" y="0"/>
                    <a:pt x="56" y="0"/>
                  </a:cubicBezTo>
                  <a:cubicBezTo>
                    <a:pt x="61" y="0"/>
                    <a:pt x="66" y="2"/>
                    <a:pt x="69" y="6"/>
                  </a:cubicBezTo>
                  <a:cubicBezTo>
                    <a:pt x="74" y="11"/>
                    <a:pt x="76" y="17"/>
                    <a:pt x="74" y="23"/>
                  </a:cubicBezTo>
                  <a:cubicBezTo>
                    <a:pt x="78" y="23"/>
                    <a:pt x="78" y="23"/>
                    <a:pt x="78" y="23"/>
                  </a:cubicBezTo>
                  <a:cubicBezTo>
                    <a:pt x="79" y="23"/>
                    <a:pt x="80" y="24"/>
                    <a:pt x="80" y="25"/>
                  </a:cubicBezTo>
                  <a:close/>
                  <a:moveTo>
                    <a:pt x="9" y="23"/>
                  </a:moveTo>
                  <a:cubicBezTo>
                    <a:pt x="12" y="23"/>
                    <a:pt x="12" y="23"/>
                    <a:pt x="12" y="23"/>
                  </a:cubicBezTo>
                  <a:cubicBezTo>
                    <a:pt x="10" y="19"/>
                    <a:pt x="11" y="13"/>
                    <a:pt x="15" y="10"/>
                  </a:cubicBezTo>
                  <a:cubicBezTo>
                    <a:pt x="15" y="9"/>
                    <a:pt x="16" y="9"/>
                    <a:pt x="16" y="10"/>
                  </a:cubicBezTo>
                  <a:cubicBezTo>
                    <a:pt x="16" y="10"/>
                    <a:pt x="16" y="11"/>
                    <a:pt x="16" y="11"/>
                  </a:cubicBezTo>
                  <a:cubicBezTo>
                    <a:pt x="13" y="14"/>
                    <a:pt x="12" y="19"/>
                    <a:pt x="15" y="23"/>
                  </a:cubicBezTo>
                  <a:cubicBezTo>
                    <a:pt x="21" y="23"/>
                    <a:pt x="21" y="23"/>
                    <a:pt x="21" y="23"/>
                  </a:cubicBezTo>
                  <a:cubicBezTo>
                    <a:pt x="28" y="13"/>
                    <a:pt x="28" y="13"/>
                    <a:pt x="28" y="13"/>
                  </a:cubicBezTo>
                  <a:cubicBezTo>
                    <a:pt x="28" y="12"/>
                    <a:pt x="29" y="12"/>
                    <a:pt x="30" y="12"/>
                  </a:cubicBezTo>
                  <a:cubicBezTo>
                    <a:pt x="31" y="12"/>
                    <a:pt x="31" y="12"/>
                    <a:pt x="32" y="13"/>
                  </a:cubicBezTo>
                  <a:cubicBezTo>
                    <a:pt x="42" y="31"/>
                    <a:pt x="42" y="31"/>
                    <a:pt x="42" y="31"/>
                  </a:cubicBezTo>
                  <a:cubicBezTo>
                    <a:pt x="48" y="18"/>
                    <a:pt x="48" y="18"/>
                    <a:pt x="48" y="18"/>
                  </a:cubicBezTo>
                  <a:cubicBezTo>
                    <a:pt x="49" y="17"/>
                    <a:pt x="50" y="17"/>
                    <a:pt x="50" y="17"/>
                  </a:cubicBezTo>
                  <a:cubicBezTo>
                    <a:pt x="51" y="17"/>
                    <a:pt x="52" y="17"/>
                    <a:pt x="52" y="18"/>
                  </a:cubicBezTo>
                  <a:cubicBezTo>
                    <a:pt x="58" y="30"/>
                    <a:pt x="58" y="30"/>
                    <a:pt x="58" y="30"/>
                  </a:cubicBezTo>
                  <a:cubicBezTo>
                    <a:pt x="61" y="24"/>
                    <a:pt x="61" y="24"/>
                    <a:pt x="61" y="24"/>
                  </a:cubicBezTo>
                  <a:cubicBezTo>
                    <a:pt x="62" y="24"/>
                    <a:pt x="62" y="23"/>
                    <a:pt x="63" y="23"/>
                  </a:cubicBezTo>
                  <a:cubicBezTo>
                    <a:pt x="71" y="23"/>
                    <a:pt x="71" y="23"/>
                    <a:pt x="71" y="23"/>
                  </a:cubicBezTo>
                  <a:cubicBezTo>
                    <a:pt x="73" y="18"/>
                    <a:pt x="71" y="12"/>
                    <a:pt x="67" y="8"/>
                  </a:cubicBezTo>
                  <a:cubicBezTo>
                    <a:pt x="64" y="5"/>
                    <a:pt x="60" y="3"/>
                    <a:pt x="56" y="3"/>
                  </a:cubicBezTo>
                  <a:cubicBezTo>
                    <a:pt x="52" y="3"/>
                    <a:pt x="48" y="5"/>
                    <a:pt x="45" y="8"/>
                  </a:cubicBezTo>
                  <a:cubicBezTo>
                    <a:pt x="41" y="12"/>
                    <a:pt x="41" y="12"/>
                    <a:pt x="41" y="12"/>
                  </a:cubicBezTo>
                  <a:cubicBezTo>
                    <a:pt x="41" y="13"/>
                    <a:pt x="40" y="13"/>
                    <a:pt x="39" y="12"/>
                  </a:cubicBezTo>
                  <a:cubicBezTo>
                    <a:pt x="35" y="8"/>
                    <a:pt x="35" y="8"/>
                    <a:pt x="35" y="8"/>
                  </a:cubicBezTo>
                  <a:cubicBezTo>
                    <a:pt x="32" y="5"/>
                    <a:pt x="28" y="3"/>
                    <a:pt x="24" y="3"/>
                  </a:cubicBezTo>
                  <a:cubicBezTo>
                    <a:pt x="20" y="3"/>
                    <a:pt x="16" y="5"/>
                    <a:pt x="13" y="8"/>
                  </a:cubicBezTo>
                  <a:cubicBezTo>
                    <a:pt x="9" y="12"/>
                    <a:pt x="7" y="18"/>
                    <a:pt x="9" y="23"/>
                  </a:cubicBezTo>
                  <a:close/>
                  <a:moveTo>
                    <a:pt x="70" y="27"/>
                  </a:moveTo>
                  <a:cubicBezTo>
                    <a:pt x="64" y="27"/>
                    <a:pt x="64" y="27"/>
                    <a:pt x="64" y="27"/>
                  </a:cubicBezTo>
                  <a:cubicBezTo>
                    <a:pt x="59" y="36"/>
                    <a:pt x="59" y="36"/>
                    <a:pt x="59" y="36"/>
                  </a:cubicBezTo>
                  <a:cubicBezTo>
                    <a:pt x="59" y="36"/>
                    <a:pt x="58" y="37"/>
                    <a:pt x="58" y="37"/>
                  </a:cubicBezTo>
                  <a:cubicBezTo>
                    <a:pt x="57" y="37"/>
                    <a:pt x="56" y="36"/>
                    <a:pt x="56" y="36"/>
                  </a:cubicBezTo>
                  <a:cubicBezTo>
                    <a:pt x="50" y="23"/>
                    <a:pt x="50" y="23"/>
                    <a:pt x="50" y="23"/>
                  </a:cubicBezTo>
                  <a:cubicBezTo>
                    <a:pt x="44" y="36"/>
                    <a:pt x="44" y="36"/>
                    <a:pt x="44" y="36"/>
                  </a:cubicBezTo>
                  <a:cubicBezTo>
                    <a:pt x="43" y="36"/>
                    <a:pt x="43" y="37"/>
                    <a:pt x="42" y="37"/>
                  </a:cubicBezTo>
                  <a:cubicBezTo>
                    <a:pt x="42" y="37"/>
                    <a:pt x="42" y="37"/>
                    <a:pt x="42" y="37"/>
                  </a:cubicBezTo>
                  <a:cubicBezTo>
                    <a:pt x="41" y="37"/>
                    <a:pt x="40" y="36"/>
                    <a:pt x="40" y="36"/>
                  </a:cubicBezTo>
                  <a:cubicBezTo>
                    <a:pt x="30" y="17"/>
                    <a:pt x="30" y="17"/>
                    <a:pt x="30" y="17"/>
                  </a:cubicBezTo>
                  <a:cubicBezTo>
                    <a:pt x="24" y="26"/>
                    <a:pt x="24" y="26"/>
                    <a:pt x="24" y="26"/>
                  </a:cubicBezTo>
                  <a:cubicBezTo>
                    <a:pt x="24" y="27"/>
                    <a:pt x="23" y="27"/>
                    <a:pt x="23" y="27"/>
                  </a:cubicBezTo>
                  <a:cubicBezTo>
                    <a:pt x="18" y="27"/>
                    <a:pt x="18" y="27"/>
                    <a:pt x="18" y="27"/>
                  </a:cubicBezTo>
                  <a:cubicBezTo>
                    <a:pt x="30" y="39"/>
                    <a:pt x="30" y="39"/>
                    <a:pt x="30" y="39"/>
                  </a:cubicBezTo>
                  <a:cubicBezTo>
                    <a:pt x="30" y="40"/>
                    <a:pt x="30" y="40"/>
                    <a:pt x="30" y="41"/>
                  </a:cubicBezTo>
                  <a:cubicBezTo>
                    <a:pt x="30" y="41"/>
                    <a:pt x="30" y="41"/>
                    <a:pt x="29" y="41"/>
                  </a:cubicBezTo>
                  <a:cubicBezTo>
                    <a:pt x="29" y="41"/>
                    <a:pt x="29" y="41"/>
                    <a:pt x="29" y="41"/>
                  </a:cubicBezTo>
                  <a:cubicBezTo>
                    <a:pt x="15" y="27"/>
                    <a:pt x="15" y="27"/>
                    <a:pt x="15" y="27"/>
                  </a:cubicBezTo>
                  <a:cubicBezTo>
                    <a:pt x="11" y="27"/>
                    <a:pt x="11" y="27"/>
                    <a:pt x="11" y="27"/>
                  </a:cubicBezTo>
                  <a:cubicBezTo>
                    <a:pt x="11" y="28"/>
                    <a:pt x="12" y="29"/>
                    <a:pt x="13" y="30"/>
                  </a:cubicBezTo>
                  <a:cubicBezTo>
                    <a:pt x="13" y="30"/>
                    <a:pt x="13" y="30"/>
                    <a:pt x="13" y="30"/>
                  </a:cubicBezTo>
                  <a:cubicBezTo>
                    <a:pt x="36" y="54"/>
                    <a:pt x="36" y="54"/>
                    <a:pt x="36" y="54"/>
                  </a:cubicBezTo>
                  <a:cubicBezTo>
                    <a:pt x="38" y="56"/>
                    <a:pt x="42" y="56"/>
                    <a:pt x="44" y="54"/>
                  </a:cubicBezTo>
                  <a:cubicBezTo>
                    <a:pt x="67" y="30"/>
                    <a:pt x="67" y="30"/>
                    <a:pt x="67" y="30"/>
                  </a:cubicBezTo>
                  <a:cubicBezTo>
                    <a:pt x="68" y="29"/>
                    <a:pt x="69" y="28"/>
                    <a:pt x="70" y="27"/>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013" dirty="0"/>
            </a:p>
          </p:txBody>
        </p:sp>
      </p:grpSp>
      <p:grpSp>
        <p:nvGrpSpPr>
          <p:cNvPr id="63" name="Grupa 100">
            <a:extLst>
              <a:ext uri="{FF2B5EF4-FFF2-40B4-BE49-F238E27FC236}">
                <a16:creationId xmlns:a16="http://schemas.microsoft.com/office/drawing/2014/main" id="{F7A120DC-AE22-44BD-AD27-2CBB2A94C508}"/>
              </a:ext>
            </a:extLst>
          </p:cNvPr>
          <p:cNvGrpSpPr/>
          <p:nvPr/>
        </p:nvGrpSpPr>
        <p:grpSpPr>
          <a:xfrm>
            <a:off x="6644943" y="4139021"/>
            <a:ext cx="868505" cy="868505"/>
            <a:chOff x="4810293" y="4017987"/>
            <a:chExt cx="868505" cy="868505"/>
          </a:xfrm>
        </p:grpSpPr>
        <p:sp>
          <p:nvSpPr>
            <p:cNvPr id="64" name="Oval 5">
              <a:extLst>
                <a:ext uri="{FF2B5EF4-FFF2-40B4-BE49-F238E27FC236}">
                  <a16:creationId xmlns:a16="http://schemas.microsoft.com/office/drawing/2014/main" id="{868795CD-3F8B-4E4F-BD4F-6138EBE3580E}"/>
                </a:ext>
              </a:extLst>
            </p:cNvPr>
            <p:cNvSpPr/>
            <p:nvPr/>
          </p:nvSpPr>
          <p:spPr>
            <a:xfrm>
              <a:off x="4810293" y="4017987"/>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pic>
          <p:nvPicPr>
            <p:cNvPr id="65" name="Grafika 93">
              <a:extLst>
                <a:ext uri="{FF2B5EF4-FFF2-40B4-BE49-F238E27FC236}">
                  <a16:creationId xmlns:a16="http://schemas.microsoft.com/office/drawing/2014/main" id="{0D9DEA80-9993-4D9B-917A-200181C2A13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2040" y="4214745"/>
              <a:ext cx="510399" cy="510399"/>
            </a:xfrm>
            <a:prstGeom prst="rect">
              <a:avLst/>
            </a:prstGeom>
          </p:spPr>
        </p:pic>
      </p:grpSp>
    </p:spTree>
    <p:extLst>
      <p:ext uri="{BB962C8B-B14F-4D97-AF65-F5344CB8AC3E}">
        <p14:creationId xmlns:p14="http://schemas.microsoft.com/office/powerpoint/2010/main" val="377901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6D8E-530C-4A37-BF80-480242BC9476}"/>
              </a:ext>
            </a:extLst>
          </p:cNvPr>
          <p:cNvSpPr>
            <a:spLocks noGrp="1"/>
          </p:cNvSpPr>
          <p:nvPr>
            <p:ph type="title"/>
          </p:nvPr>
        </p:nvSpPr>
        <p:spPr/>
        <p:txBody>
          <a:bodyPr/>
          <a:lstStyle/>
          <a:p>
            <a:r>
              <a:rPr lang="pl-PL" dirty="0" err="1"/>
              <a:t>Consumption-based</a:t>
            </a:r>
            <a:r>
              <a:rPr lang="pl-PL" dirty="0"/>
              <a:t> model</a:t>
            </a:r>
          </a:p>
        </p:txBody>
      </p:sp>
      <p:sp>
        <p:nvSpPr>
          <p:cNvPr id="3" name="Content Placeholder 2">
            <a:extLst>
              <a:ext uri="{FF2B5EF4-FFF2-40B4-BE49-F238E27FC236}">
                <a16:creationId xmlns:a16="http://schemas.microsoft.com/office/drawing/2014/main" id="{F371BCC8-C8C0-4121-AAA8-D15E1B1EF04B}"/>
              </a:ext>
            </a:extLst>
          </p:cNvPr>
          <p:cNvSpPr>
            <a:spLocks noGrp="1"/>
          </p:cNvSpPr>
          <p:nvPr>
            <p:ph idx="1"/>
          </p:nvPr>
        </p:nvSpPr>
        <p:spPr>
          <a:xfrm>
            <a:off x="1066800" y="2103120"/>
            <a:ext cx="5998913" cy="3849624"/>
          </a:xfrm>
        </p:spPr>
        <p:txBody>
          <a:bodyPr/>
          <a:lstStyle/>
          <a:p>
            <a:r>
              <a:rPr lang="pl-PL" sz="1800" dirty="0"/>
              <a:t>Płacisz za to co używasz. Model ten ma wiele zalet:</a:t>
            </a:r>
          </a:p>
          <a:p>
            <a:pPr lvl="1"/>
            <a:r>
              <a:rPr lang="pl-PL" sz="1600" dirty="0"/>
              <a:t>Żadnych dodatkowych kosztów (</a:t>
            </a:r>
            <a:r>
              <a:rPr lang="pl-PL" sz="1600" dirty="0" err="1"/>
              <a:t>upfront</a:t>
            </a:r>
            <a:r>
              <a:rPr lang="pl-PL" sz="1600" dirty="0"/>
              <a:t> </a:t>
            </a:r>
            <a:r>
              <a:rPr lang="pl-PL" sz="1600" dirty="0" err="1"/>
              <a:t>costs</a:t>
            </a:r>
            <a:r>
              <a:rPr lang="pl-PL" sz="1600" dirty="0"/>
              <a:t>)</a:t>
            </a:r>
          </a:p>
          <a:p>
            <a:pPr lvl="1"/>
            <a:r>
              <a:rPr lang="pl-PL" sz="1600" dirty="0"/>
              <a:t>Żadnej dodatkowej infrastruktury</a:t>
            </a:r>
          </a:p>
          <a:p>
            <a:pPr lvl="1"/>
            <a:r>
              <a:rPr lang="pl-PL" sz="1600" dirty="0"/>
              <a:t>Możliwość dodania zasobów, kiedy są potrzebne</a:t>
            </a:r>
          </a:p>
          <a:p>
            <a:pPr lvl="1"/>
            <a:r>
              <a:rPr lang="pl-PL" sz="1600" dirty="0"/>
              <a:t>Możliwość usunięcia zasobów, kiedy nie są potrzebne (stop </a:t>
            </a:r>
            <a:r>
              <a:rPr lang="pl-PL" sz="1600" dirty="0" err="1"/>
              <a:t>paying</a:t>
            </a:r>
            <a:r>
              <a:rPr lang="pl-PL" sz="1600" dirty="0"/>
              <a:t>)</a:t>
            </a:r>
          </a:p>
          <a:p>
            <a:pPr lvl="1"/>
            <a:endParaRPr lang="pl-PL" dirty="0"/>
          </a:p>
        </p:txBody>
      </p:sp>
      <p:grpSp>
        <p:nvGrpSpPr>
          <p:cNvPr id="4" name="Grupa 101">
            <a:extLst>
              <a:ext uri="{FF2B5EF4-FFF2-40B4-BE49-F238E27FC236}">
                <a16:creationId xmlns:a16="http://schemas.microsoft.com/office/drawing/2014/main" id="{B8727CC2-FB03-4AC9-AB79-C95D322BB793}"/>
              </a:ext>
            </a:extLst>
          </p:cNvPr>
          <p:cNvGrpSpPr/>
          <p:nvPr/>
        </p:nvGrpSpPr>
        <p:grpSpPr>
          <a:xfrm>
            <a:off x="7122254" y="1769212"/>
            <a:ext cx="3884103" cy="3884103"/>
            <a:chOff x="2756993" y="4017987"/>
            <a:chExt cx="868505" cy="868505"/>
          </a:xfrm>
        </p:grpSpPr>
        <p:sp>
          <p:nvSpPr>
            <p:cNvPr id="5" name="Oval 5">
              <a:extLst>
                <a:ext uri="{FF2B5EF4-FFF2-40B4-BE49-F238E27FC236}">
                  <a16:creationId xmlns:a16="http://schemas.microsoft.com/office/drawing/2014/main" id="{F541F380-C29A-4DD5-BF8D-7DD14CDB35C8}"/>
                </a:ext>
              </a:extLst>
            </p:cNvPr>
            <p:cNvSpPr/>
            <p:nvPr/>
          </p:nvSpPr>
          <p:spPr>
            <a:xfrm>
              <a:off x="2756993" y="4017987"/>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grpSp>
          <p:nvGrpSpPr>
            <p:cNvPr id="6" name="Grupa 96">
              <a:extLst>
                <a:ext uri="{FF2B5EF4-FFF2-40B4-BE49-F238E27FC236}">
                  <a16:creationId xmlns:a16="http://schemas.microsoft.com/office/drawing/2014/main" id="{F8197F8A-6A4D-4106-93DF-86D283860CC0}"/>
                </a:ext>
              </a:extLst>
            </p:cNvPr>
            <p:cNvGrpSpPr/>
            <p:nvPr/>
          </p:nvGrpSpPr>
          <p:grpSpPr>
            <a:xfrm>
              <a:off x="2933329" y="4149373"/>
              <a:ext cx="503190" cy="574009"/>
              <a:chOff x="6792913" y="5962650"/>
              <a:chExt cx="428625" cy="488950"/>
            </a:xfrm>
            <a:solidFill>
              <a:schemeClr val="accent2"/>
            </a:solidFill>
          </p:grpSpPr>
          <p:sp>
            <p:nvSpPr>
              <p:cNvPr id="7" name="Freeform 99">
                <a:extLst>
                  <a:ext uri="{FF2B5EF4-FFF2-40B4-BE49-F238E27FC236}">
                    <a16:creationId xmlns:a16="http://schemas.microsoft.com/office/drawing/2014/main" id="{2327B170-0F8F-4817-93C4-E2A94E54A6AC}"/>
                  </a:ext>
                </a:extLst>
              </p:cNvPr>
              <p:cNvSpPr>
                <a:spLocks/>
              </p:cNvSpPr>
              <p:nvPr/>
            </p:nvSpPr>
            <p:spPr bwMode="auto">
              <a:xfrm>
                <a:off x="6961188" y="5986463"/>
                <a:ext cx="90488" cy="44450"/>
              </a:xfrm>
              <a:custGeom>
                <a:avLst/>
                <a:gdLst>
                  <a:gd name="T0" fmla="*/ 331 w 630"/>
                  <a:gd name="T1" fmla="*/ 3 h 312"/>
                  <a:gd name="T2" fmla="*/ 355 w 630"/>
                  <a:gd name="T3" fmla="*/ 20 h 312"/>
                  <a:gd name="T4" fmla="*/ 365 w 630"/>
                  <a:gd name="T5" fmla="*/ 49 h 312"/>
                  <a:gd name="T6" fmla="*/ 355 w 630"/>
                  <a:gd name="T7" fmla="*/ 79 h 312"/>
                  <a:gd name="T8" fmla="*/ 331 w 630"/>
                  <a:gd name="T9" fmla="*/ 97 h 312"/>
                  <a:gd name="T10" fmla="*/ 273 w 630"/>
                  <a:gd name="T11" fmla="*/ 101 h 312"/>
                  <a:gd name="T12" fmla="*/ 202 w 630"/>
                  <a:gd name="T13" fmla="*/ 110 h 312"/>
                  <a:gd name="T14" fmla="*/ 149 w 630"/>
                  <a:gd name="T15" fmla="*/ 125 h 312"/>
                  <a:gd name="T16" fmla="*/ 115 w 630"/>
                  <a:gd name="T17" fmla="*/ 142 h 312"/>
                  <a:gd name="T18" fmla="*/ 100 w 630"/>
                  <a:gd name="T19" fmla="*/ 155 h 312"/>
                  <a:gd name="T20" fmla="*/ 115 w 630"/>
                  <a:gd name="T21" fmla="*/ 170 h 312"/>
                  <a:gd name="T22" fmla="*/ 149 w 630"/>
                  <a:gd name="T23" fmla="*/ 186 h 312"/>
                  <a:gd name="T24" fmla="*/ 202 w 630"/>
                  <a:gd name="T25" fmla="*/ 202 h 312"/>
                  <a:gd name="T26" fmla="*/ 273 w 630"/>
                  <a:gd name="T27" fmla="*/ 211 h 312"/>
                  <a:gd name="T28" fmla="*/ 358 w 630"/>
                  <a:gd name="T29" fmla="*/ 211 h 312"/>
                  <a:gd name="T30" fmla="*/ 429 w 630"/>
                  <a:gd name="T31" fmla="*/ 201 h 312"/>
                  <a:gd name="T32" fmla="*/ 482 w 630"/>
                  <a:gd name="T33" fmla="*/ 185 h 312"/>
                  <a:gd name="T34" fmla="*/ 515 w 630"/>
                  <a:gd name="T35" fmla="*/ 169 h 312"/>
                  <a:gd name="T36" fmla="*/ 531 w 630"/>
                  <a:gd name="T37" fmla="*/ 154 h 312"/>
                  <a:gd name="T38" fmla="*/ 540 w 630"/>
                  <a:gd name="T39" fmla="*/ 125 h 312"/>
                  <a:gd name="T40" fmla="*/ 565 w 630"/>
                  <a:gd name="T41" fmla="*/ 109 h 312"/>
                  <a:gd name="T42" fmla="*/ 596 w 630"/>
                  <a:gd name="T43" fmla="*/ 109 h 312"/>
                  <a:gd name="T44" fmla="*/ 621 w 630"/>
                  <a:gd name="T45" fmla="*/ 126 h 312"/>
                  <a:gd name="T46" fmla="*/ 630 w 630"/>
                  <a:gd name="T47" fmla="*/ 155 h 312"/>
                  <a:gd name="T48" fmla="*/ 628 w 630"/>
                  <a:gd name="T49" fmla="*/ 178 h 312"/>
                  <a:gd name="T50" fmla="*/ 615 w 630"/>
                  <a:gd name="T51" fmla="*/ 206 h 312"/>
                  <a:gd name="T52" fmla="*/ 592 w 630"/>
                  <a:gd name="T53" fmla="*/ 236 h 312"/>
                  <a:gd name="T54" fmla="*/ 549 w 630"/>
                  <a:gd name="T55" fmla="*/ 263 h 312"/>
                  <a:gd name="T56" fmla="*/ 486 w 630"/>
                  <a:gd name="T57" fmla="*/ 289 h 312"/>
                  <a:gd name="T58" fmla="*/ 405 w 630"/>
                  <a:gd name="T59" fmla="*/ 306 h 312"/>
                  <a:gd name="T60" fmla="*/ 314 w 630"/>
                  <a:gd name="T61" fmla="*/ 312 h 312"/>
                  <a:gd name="T62" fmla="*/ 225 w 630"/>
                  <a:gd name="T63" fmla="*/ 306 h 312"/>
                  <a:gd name="T64" fmla="*/ 144 w 630"/>
                  <a:gd name="T65" fmla="*/ 289 h 312"/>
                  <a:gd name="T66" fmla="*/ 79 w 630"/>
                  <a:gd name="T67" fmla="*/ 263 h 312"/>
                  <a:gd name="T68" fmla="*/ 38 w 630"/>
                  <a:gd name="T69" fmla="*/ 236 h 312"/>
                  <a:gd name="T70" fmla="*/ 13 w 630"/>
                  <a:gd name="T71" fmla="*/ 206 h 312"/>
                  <a:gd name="T72" fmla="*/ 2 w 630"/>
                  <a:gd name="T73" fmla="*/ 178 h 312"/>
                  <a:gd name="T74" fmla="*/ 0 w 630"/>
                  <a:gd name="T75" fmla="*/ 155 h 312"/>
                  <a:gd name="T76" fmla="*/ 2 w 630"/>
                  <a:gd name="T77" fmla="*/ 134 h 312"/>
                  <a:gd name="T78" fmla="*/ 13 w 630"/>
                  <a:gd name="T79" fmla="*/ 106 h 312"/>
                  <a:gd name="T80" fmla="*/ 38 w 630"/>
                  <a:gd name="T81" fmla="*/ 76 h 312"/>
                  <a:gd name="T82" fmla="*/ 79 w 630"/>
                  <a:gd name="T83" fmla="*/ 48 h 312"/>
                  <a:gd name="T84" fmla="*/ 144 w 630"/>
                  <a:gd name="T85" fmla="*/ 22 h 312"/>
                  <a:gd name="T86" fmla="*/ 225 w 630"/>
                  <a:gd name="T87" fmla="*/ 6 h 312"/>
                  <a:gd name="T88" fmla="*/ 314 w 630"/>
                  <a:gd name="T8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0" h="312">
                    <a:moveTo>
                      <a:pt x="314" y="0"/>
                    </a:moveTo>
                    <a:lnTo>
                      <a:pt x="331" y="3"/>
                    </a:lnTo>
                    <a:lnTo>
                      <a:pt x="344" y="9"/>
                    </a:lnTo>
                    <a:lnTo>
                      <a:pt x="355" y="20"/>
                    </a:lnTo>
                    <a:lnTo>
                      <a:pt x="362" y="34"/>
                    </a:lnTo>
                    <a:lnTo>
                      <a:pt x="365" y="49"/>
                    </a:lnTo>
                    <a:lnTo>
                      <a:pt x="362" y="66"/>
                    </a:lnTo>
                    <a:lnTo>
                      <a:pt x="355" y="79"/>
                    </a:lnTo>
                    <a:lnTo>
                      <a:pt x="344" y="89"/>
                    </a:lnTo>
                    <a:lnTo>
                      <a:pt x="331" y="97"/>
                    </a:lnTo>
                    <a:lnTo>
                      <a:pt x="314" y="100"/>
                    </a:lnTo>
                    <a:lnTo>
                      <a:pt x="273" y="101"/>
                    </a:lnTo>
                    <a:lnTo>
                      <a:pt x="235" y="105"/>
                    </a:lnTo>
                    <a:lnTo>
                      <a:pt x="202" y="110"/>
                    </a:lnTo>
                    <a:lnTo>
                      <a:pt x="174" y="117"/>
                    </a:lnTo>
                    <a:lnTo>
                      <a:pt x="149" y="125"/>
                    </a:lnTo>
                    <a:lnTo>
                      <a:pt x="130" y="134"/>
                    </a:lnTo>
                    <a:lnTo>
                      <a:pt x="115" y="142"/>
                    </a:lnTo>
                    <a:lnTo>
                      <a:pt x="105" y="149"/>
                    </a:lnTo>
                    <a:lnTo>
                      <a:pt x="100" y="155"/>
                    </a:lnTo>
                    <a:lnTo>
                      <a:pt x="105" y="162"/>
                    </a:lnTo>
                    <a:lnTo>
                      <a:pt x="115" y="170"/>
                    </a:lnTo>
                    <a:lnTo>
                      <a:pt x="130" y="178"/>
                    </a:lnTo>
                    <a:lnTo>
                      <a:pt x="149" y="186"/>
                    </a:lnTo>
                    <a:lnTo>
                      <a:pt x="174" y="194"/>
                    </a:lnTo>
                    <a:lnTo>
                      <a:pt x="202" y="202"/>
                    </a:lnTo>
                    <a:lnTo>
                      <a:pt x="235" y="207"/>
                    </a:lnTo>
                    <a:lnTo>
                      <a:pt x="273" y="211"/>
                    </a:lnTo>
                    <a:lnTo>
                      <a:pt x="314" y="212"/>
                    </a:lnTo>
                    <a:lnTo>
                      <a:pt x="358" y="211"/>
                    </a:lnTo>
                    <a:lnTo>
                      <a:pt x="396" y="207"/>
                    </a:lnTo>
                    <a:lnTo>
                      <a:pt x="429" y="201"/>
                    </a:lnTo>
                    <a:lnTo>
                      <a:pt x="458" y="193"/>
                    </a:lnTo>
                    <a:lnTo>
                      <a:pt x="482" y="185"/>
                    </a:lnTo>
                    <a:lnTo>
                      <a:pt x="501" y="177"/>
                    </a:lnTo>
                    <a:lnTo>
                      <a:pt x="515" y="169"/>
                    </a:lnTo>
                    <a:lnTo>
                      <a:pt x="526" y="161"/>
                    </a:lnTo>
                    <a:lnTo>
                      <a:pt x="531" y="154"/>
                    </a:lnTo>
                    <a:lnTo>
                      <a:pt x="533" y="139"/>
                    </a:lnTo>
                    <a:lnTo>
                      <a:pt x="540" y="125"/>
                    </a:lnTo>
                    <a:lnTo>
                      <a:pt x="552" y="115"/>
                    </a:lnTo>
                    <a:lnTo>
                      <a:pt x="565" y="109"/>
                    </a:lnTo>
                    <a:lnTo>
                      <a:pt x="580" y="106"/>
                    </a:lnTo>
                    <a:lnTo>
                      <a:pt x="596" y="109"/>
                    </a:lnTo>
                    <a:lnTo>
                      <a:pt x="609" y="115"/>
                    </a:lnTo>
                    <a:lnTo>
                      <a:pt x="621" y="126"/>
                    </a:lnTo>
                    <a:lnTo>
                      <a:pt x="628" y="140"/>
                    </a:lnTo>
                    <a:lnTo>
                      <a:pt x="630" y="155"/>
                    </a:lnTo>
                    <a:lnTo>
                      <a:pt x="630" y="167"/>
                    </a:lnTo>
                    <a:lnTo>
                      <a:pt x="628" y="178"/>
                    </a:lnTo>
                    <a:lnTo>
                      <a:pt x="623" y="191"/>
                    </a:lnTo>
                    <a:lnTo>
                      <a:pt x="615" y="206"/>
                    </a:lnTo>
                    <a:lnTo>
                      <a:pt x="605" y="220"/>
                    </a:lnTo>
                    <a:lnTo>
                      <a:pt x="592" y="236"/>
                    </a:lnTo>
                    <a:lnTo>
                      <a:pt x="573" y="250"/>
                    </a:lnTo>
                    <a:lnTo>
                      <a:pt x="549" y="263"/>
                    </a:lnTo>
                    <a:lnTo>
                      <a:pt x="521" y="277"/>
                    </a:lnTo>
                    <a:lnTo>
                      <a:pt x="486" y="289"/>
                    </a:lnTo>
                    <a:lnTo>
                      <a:pt x="446" y="298"/>
                    </a:lnTo>
                    <a:lnTo>
                      <a:pt x="405" y="306"/>
                    </a:lnTo>
                    <a:lnTo>
                      <a:pt x="361" y="310"/>
                    </a:lnTo>
                    <a:lnTo>
                      <a:pt x="314" y="312"/>
                    </a:lnTo>
                    <a:lnTo>
                      <a:pt x="269" y="310"/>
                    </a:lnTo>
                    <a:lnTo>
                      <a:pt x="225" y="306"/>
                    </a:lnTo>
                    <a:lnTo>
                      <a:pt x="183" y="298"/>
                    </a:lnTo>
                    <a:lnTo>
                      <a:pt x="144" y="289"/>
                    </a:lnTo>
                    <a:lnTo>
                      <a:pt x="108" y="277"/>
                    </a:lnTo>
                    <a:lnTo>
                      <a:pt x="79" y="263"/>
                    </a:lnTo>
                    <a:lnTo>
                      <a:pt x="57" y="250"/>
                    </a:lnTo>
                    <a:lnTo>
                      <a:pt x="38" y="236"/>
                    </a:lnTo>
                    <a:lnTo>
                      <a:pt x="24" y="220"/>
                    </a:lnTo>
                    <a:lnTo>
                      <a:pt x="13" y="206"/>
                    </a:lnTo>
                    <a:lnTo>
                      <a:pt x="7" y="191"/>
                    </a:lnTo>
                    <a:lnTo>
                      <a:pt x="2" y="178"/>
                    </a:lnTo>
                    <a:lnTo>
                      <a:pt x="0" y="167"/>
                    </a:lnTo>
                    <a:lnTo>
                      <a:pt x="0" y="155"/>
                    </a:lnTo>
                    <a:lnTo>
                      <a:pt x="0" y="145"/>
                    </a:lnTo>
                    <a:lnTo>
                      <a:pt x="2" y="134"/>
                    </a:lnTo>
                    <a:lnTo>
                      <a:pt x="7" y="120"/>
                    </a:lnTo>
                    <a:lnTo>
                      <a:pt x="13" y="106"/>
                    </a:lnTo>
                    <a:lnTo>
                      <a:pt x="24" y="91"/>
                    </a:lnTo>
                    <a:lnTo>
                      <a:pt x="38" y="76"/>
                    </a:lnTo>
                    <a:lnTo>
                      <a:pt x="57" y="61"/>
                    </a:lnTo>
                    <a:lnTo>
                      <a:pt x="79" y="48"/>
                    </a:lnTo>
                    <a:lnTo>
                      <a:pt x="108" y="35"/>
                    </a:lnTo>
                    <a:lnTo>
                      <a:pt x="144" y="22"/>
                    </a:lnTo>
                    <a:lnTo>
                      <a:pt x="183" y="13"/>
                    </a:lnTo>
                    <a:lnTo>
                      <a:pt x="225" y="6"/>
                    </a:lnTo>
                    <a:lnTo>
                      <a:pt x="269" y="2"/>
                    </a:lnTo>
                    <a:lnTo>
                      <a:pt x="3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8" name="Freeform 100">
                <a:extLst>
                  <a:ext uri="{FF2B5EF4-FFF2-40B4-BE49-F238E27FC236}">
                    <a16:creationId xmlns:a16="http://schemas.microsoft.com/office/drawing/2014/main" id="{5832A801-9C3E-435A-9EFE-F27CCBF3FCE2}"/>
                  </a:ext>
                </a:extLst>
              </p:cNvPr>
              <p:cNvSpPr>
                <a:spLocks noEditPoints="1"/>
              </p:cNvSpPr>
              <p:nvPr/>
            </p:nvSpPr>
            <p:spPr bwMode="auto">
              <a:xfrm>
                <a:off x="6792913" y="5962650"/>
                <a:ext cx="428625" cy="488950"/>
              </a:xfrm>
              <a:custGeom>
                <a:avLst/>
                <a:gdLst>
                  <a:gd name="T0" fmla="*/ 2219 w 2968"/>
                  <a:gd name="T1" fmla="*/ 2088 h 3389"/>
                  <a:gd name="T2" fmla="*/ 2440 w 2968"/>
                  <a:gd name="T3" fmla="*/ 2328 h 3389"/>
                  <a:gd name="T4" fmla="*/ 2580 w 2968"/>
                  <a:gd name="T5" fmla="*/ 2519 h 3389"/>
                  <a:gd name="T6" fmla="*/ 2591 w 2968"/>
                  <a:gd name="T7" fmla="*/ 2674 h 3389"/>
                  <a:gd name="T8" fmla="*/ 2540 w 2968"/>
                  <a:gd name="T9" fmla="*/ 2858 h 3389"/>
                  <a:gd name="T10" fmla="*/ 2319 w 2968"/>
                  <a:gd name="T11" fmla="*/ 3068 h 3389"/>
                  <a:gd name="T12" fmla="*/ 2130 w 2968"/>
                  <a:gd name="T13" fmla="*/ 3221 h 3389"/>
                  <a:gd name="T14" fmla="*/ 2868 w 2968"/>
                  <a:gd name="T15" fmla="*/ 3074 h 3389"/>
                  <a:gd name="T16" fmla="*/ 2713 w 2968"/>
                  <a:gd name="T17" fmla="*/ 2869 h 3389"/>
                  <a:gd name="T18" fmla="*/ 2857 w 2968"/>
                  <a:gd name="T19" fmla="*/ 2484 h 3389"/>
                  <a:gd name="T20" fmla="*/ 2733 w 2968"/>
                  <a:gd name="T21" fmla="*/ 2253 h 3389"/>
                  <a:gd name="T22" fmla="*/ 2824 w 2968"/>
                  <a:gd name="T23" fmla="*/ 1893 h 3389"/>
                  <a:gd name="T24" fmla="*/ 2066 w 2968"/>
                  <a:gd name="T25" fmla="*/ 1486 h 3389"/>
                  <a:gd name="T26" fmla="*/ 2813 w 2968"/>
                  <a:gd name="T27" fmla="*/ 1486 h 3389"/>
                  <a:gd name="T28" fmla="*/ 668 w 2968"/>
                  <a:gd name="T29" fmla="*/ 1671 h 3389"/>
                  <a:gd name="T30" fmla="*/ 679 w 2968"/>
                  <a:gd name="T31" fmla="*/ 1825 h 3389"/>
                  <a:gd name="T32" fmla="*/ 628 w 2968"/>
                  <a:gd name="T33" fmla="*/ 2010 h 3389"/>
                  <a:gd name="T34" fmla="*/ 407 w 2968"/>
                  <a:gd name="T35" fmla="*/ 2220 h 3389"/>
                  <a:gd name="T36" fmla="*/ 217 w 2968"/>
                  <a:gd name="T37" fmla="*/ 2371 h 3389"/>
                  <a:gd name="T38" fmla="*/ 113 w 2968"/>
                  <a:gd name="T39" fmla="*/ 2490 h 3389"/>
                  <a:gd name="T40" fmla="*/ 134 w 2968"/>
                  <a:gd name="T41" fmla="*/ 2648 h 3389"/>
                  <a:gd name="T42" fmla="*/ 307 w 2968"/>
                  <a:gd name="T43" fmla="*/ 2937 h 3389"/>
                  <a:gd name="T44" fmla="*/ 528 w 2968"/>
                  <a:gd name="T45" fmla="*/ 3177 h 3389"/>
                  <a:gd name="T46" fmla="*/ 942 w 2968"/>
                  <a:gd name="T47" fmla="*/ 3126 h 3389"/>
                  <a:gd name="T48" fmla="*/ 821 w 2968"/>
                  <a:gd name="T49" fmla="*/ 2889 h 3389"/>
                  <a:gd name="T50" fmla="*/ 911 w 2968"/>
                  <a:gd name="T51" fmla="*/ 2530 h 3389"/>
                  <a:gd name="T52" fmla="*/ 846 w 2968"/>
                  <a:gd name="T53" fmla="*/ 2260 h 3389"/>
                  <a:gd name="T54" fmla="*/ 858 w 2968"/>
                  <a:gd name="T55" fmla="*/ 1934 h 3389"/>
                  <a:gd name="T56" fmla="*/ 869 w 2968"/>
                  <a:gd name="T57" fmla="*/ 1618 h 3389"/>
                  <a:gd name="T58" fmla="*/ 307 w 2968"/>
                  <a:gd name="T59" fmla="*/ 1450 h 3389"/>
                  <a:gd name="T60" fmla="*/ 648 w 2968"/>
                  <a:gd name="T61" fmla="*/ 1370 h 3389"/>
                  <a:gd name="T62" fmla="*/ 1259 w 2968"/>
                  <a:gd name="T63" fmla="*/ 710 h 3389"/>
                  <a:gd name="T64" fmla="*/ 1110 w 2968"/>
                  <a:gd name="T65" fmla="*/ 842 h 3389"/>
                  <a:gd name="T66" fmla="*/ 1056 w 2968"/>
                  <a:gd name="T67" fmla="*/ 952 h 3389"/>
                  <a:gd name="T68" fmla="*/ 1169 w 2968"/>
                  <a:gd name="T69" fmla="*/ 1206 h 3389"/>
                  <a:gd name="T70" fmla="*/ 1369 w 2968"/>
                  <a:gd name="T71" fmla="*/ 1472 h 3389"/>
                  <a:gd name="T72" fmla="*/ 1596 w 2968"/>
                  <a:gd name="T73" fmla="*/ 1684 h 3389"/>
                  <a:gd name="T74" fmla="*/ 1639 w 2968"/>
                  <a:gd name="T75" fmla="*/ 1856 h 3389"/>
                  <a:gd name="T76" fmla="*/ 1614 w 2968"/>
                  <a:gd name="T77" fmla="*/ 2016 h 3389"/>
                  <a:gd name="T78" fmla="*/ 1483 w 2968"/>
                  <a:gd name="T79" fmla="*/ 2228 h 3389"/>
                  <a:gd name="T80" fmla="*/ 1259 w 2968"/>
                  <a:gd name="T81" fmla="*/ 2407 h 3389"/>
                  <a:gd name="T82" fmla="*/ 1110 w 2968"/>
                  <a:gd name="T83" fmla="*/ 2539 h 3389"/>
                  <a:gd name="T84" fmla="*/ 1056 w 2968"/>
                  <a:gd name="T85" fmla="*/ 2649 h 3389"/>
                  <a:gd name="T86" fmla="*/ 1169 w 2968"/>
                  <a:gd name="T87" fmla="*/ 2904 h 3389"/>
                  <a:gd name="T88" fmla="*/ 1369 w 2968"/>
                  <a:gd name="T89" fmla="*/ 3169 h 3389"/>
                  <a:gd name="T90" fmla="*/ 1912 w 2968"/>
                  <a:gd name="T91" fmla="*/ 3074 h 3389"/>
                  <a:gd name="T92" fmla="*/ 1758 w 2968"/>
                  <a:gd name="T93" fmla="*/ 2870 h 3389"/>
                  <a:gd name="T94" fmla="*/ 1901 w 2968"/>
                  <a:gd name="T95" fmla="*/ 2484 h 3389"/>
                  <a:gd name="T96" fmla="*/ 1776 w 2968"/>
                  <a:gd name="T97" fmla="*/ 2253 h 3389"/>
                  <a:gd name="T98" fmla="*/ 1867 w 2968"/>
                  <a:gd name="T99" fmla="*/ 1893 h 3389"/>
                  <a:gd name="T100" fmla="*/ 1802 w 2968"/>
                  <a:gd name="T101" fmla="*/ 1623 h 3389"/>
                  <a:gd name="T102" fmla="*/ 1814 w 2968"/>
                  <a:gd name="T103" fmla="*/ 1298 h 3389"/>
                  <a:gd name="T104" fmla="*/ 1825 w 2968"/>
                  <a:gd name="T105" fmla="*/ 982 h 3389"/>
                  <a:gd name="T106" fmla="*/ 1767 w 2968"/>
                  <a:gd name="T107" fmla="*/ 689 h 3389"/>
                  <a:gd name="T108" fmla="*/ 1259 w 2968"/>
                  <a:gd name="T109" fmla="*/ 132 h 3389"/>
                  <a:gd name="T110" fmla="*/ 1912 w 2968"/>
                  <a:gd name="T111" fmla="*/ 314 h 3389"/>
                  <a:gd name="T112" fmla="*/ 2126 w 2968"/>
                  <a:gd name="T113" fmla="*/ 1334 h 3389"/>
                  <a:gd name="T114" fmla="*/ 2949 w 2968"/>
                  <a:gd name="T115" fmla="*/ 3158 h 3389"/>
                  <a:gd name="T116" fmla="*/ 2468 w 2968"/>
                  <a:gd name="T117" fmla="*/ 3389 h 3389"/>
                  <a:gd name="T118" fmla="*/ 978 w 2968"/>
                  <a:gd name="T119" fmla="*/ 3240 h 3389"/>
                  <a:gd name="T120" fmla="*/ 135 w 2968"/>
                  <a:gd name="T121" fmla="*/ 952 h 3389"/>
                  <a:gd name="T122" fmla="*/ 1426 w 2968"/>
                  <a:gd name="T123" fmla="*/ 1 h 3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8" h="3389">
                    <a:moveTo>
                      <a:pt x="2011" y="1775"/>
                    </a:moveTo>
                    <a:lnTo>
                      <a:pt x="2011" y="1801"/>
                    </a:lnTo>
                    <a:lnTo>
                      <a:pt x="2015" y="1826"/>
                    </a:lnTo>
                    <a:lnTo>
                      <a:pt x="2026" y="1852"/>
                    </a:lnTo>
                    <a:lnTo>
                      <a:pt x="2042" y="1878"/>
                    </a:lnTo>
                    <a:lnTo>
                      <a:pt x="2066" y="1902"/>
                    </a:lnTo>
                    <a:lnTo>
                      <a:pt x="2095" y="1926"/>
                    </a:lnTo>
                    <a:lnTo>
                      <a:pt x="2130" y="1947"/>
                    </a:lnTo>
                    <a:lnTo>
                      <a:pt x="2170" y="1966"/>
                    </a:lnTo>
                    <a:lnTo>
                      <a:pt x="2215" y="1983"/>
                    </a:lnTo>
                    <a:lnTo>
                      <a:pt x="2265" y="1997"/>
                    </a:lnTo>
                    <a:lnTo>
                      <a:pt x="2319" y="2008"/>
                    </a:lnTo>
                    <a:lnTo>
                      <a:pt x="2377" y="2014"/>
                    </a:lnTo>
                    <a:lnTo>
                      <a:pt x="2440" y="2016"/>
                    </a:lnTo>
                    <a:lnTo>
                      <a:pt x="2491" y="2015"/>
                    </a:lnTo>
                    <a:lnTo>
                      <a:pt x="2540" y="2010"/>
                    </a:lnTo>
                    <a:lnTo>
                      <a:pt x="2556" y="2011"/>
                    </a:lnTo>
                    <a:lnTo>
                      <a:pt x="2570" y="2016"/>
                    </a:lnTo>
                    <a:lnTo>
                      <a:pt x="2582" y="2025"/>
                    </a:lnTo>
                    <a:lnTo>
                      <a:pt x="2591" y="2037"/>
                    </a:lnTo>
                    <a:lnTo>
                      <a:pt x="2596" y="2053"/>
                    </a:lnTo>
                    <a:lnTo>
                      <a:pt x="2595" y="2068"/>
                    </a:lnTo>
                    <a:lnTo>
                      <a:pt x="2590" y="2083"/>
                    </a:lnTo>
                    <a:lnTo>
                      <a:pt x="2580" y="2095"/>
                    </a:lnTo>
                    <a:lnTo>
                      <a:pt x="2568" y="2104"/>
                    </a:lnTo>
                    <a:lnTo>
                      <a:pt x="2552" y="2108"/>
                    </a:lnTo>
                    <a:lnTo>
                      <a:pt x="2497" y="2114"/>
                    </a:lnTo>
                    <a:lnTo>
                      <a:pt x="2440" y="2116"/>
                    </a:lnTo>
                    <a:lnTo>
                      <a:pt x="2381" y="2114"/>
                    </a:lnTo>
                    <a:lnTo>
                      <a:pt x="2325" y="2108"/>
                    </a:lnTo>
                    <a:lnTo>
                      <a:pt x="2271" y="2099"/>
                    </a:lnTo>
                    <a:lnTo>
                      <a:pt x="2219" y="2088"/>
                    </a:lnTo>
                    <a:lnTo>
                      <a:pt x="2171" y="2072"/>
                    </a:lnTo>
                    <a:lnTo>
                      <a:pt x="2126" y="2055"/>
                    </a:lnTo>
                    <a:lnTo>
                      <a:pt x="2083" y="2034"/>
                    </a:lnTo>
                    <a:lnTo>
                      <a:pt x="2045" y="2012"/>
                    </a:lnTo>
                    <a:lnTo>
                      <a:pt x="2011" y="1987"/>
                    </a:lnTo>
                    <a:lnTo>
                      <a:pt x="2011" y="2013"/>
                    </a:lnTo>
                    <a:lnTo>
                      <a:pt x="2015" y="2038"/>
                    </a:lnTo>
                    <a:lnTo>
                      <a:pt x="2026" y="2064"/>
                    </a:lnTo>
                    <a:lnTo>
                      <a:pt x="2042" y="2090"/>
                    </a:lnTo>
                    <a:lnTo>
                      <a:pt x="2066" y="2115"/>
                    </a:lnTo>
                    <a:lnTo>
                      <a:pt x="2095" y="2138"/>
                    </a:lnTo>
                    <a:lnTo>
                      <a:pt x="2130" y="2159"/>
                    </a:lnTo>
                    <a:lnTo>
                      <a:pt x="2170" y="2179"/>
                    </a:lnTo>
                    <a:lnTo>
                      <a:pt x="2215" y="2195"/>
                    </a:lnTo>
                    <a:lnTo>
                      <a:pt x="2265" y="2209"/>
                    </a:lnTo>
                    <a:lnTo>
                      <a:pt x="2319" y="2220"/>
                    </a:lnTo>
                    <a:lnTo>
                      <a:pt x="2377" y="2226"/>
                    </a:lnTo>
                    <a:lnTo>
                      <a:pt x="2440" y="2228"/>
                    </a:lnTo>
                    <a:lnTo>
                      <a:pt x="2491" y="2227"/>
                    </a:lnTo>
                    <a:lnTo>
                      <a:pt x="2540" y="2222"/>
                    </a:lnTo>
                    <a:lnTo>
                      <a:pt x="2556" y="2223"/>
                    </a:lnTo>
                    <a:lnTo>
                      <a:pt x="2570" y="2228"/>
                    </a:lnTo>
                    <a:lnTo>
                      <a:pt x="2582" y="2237"/>
                    </a:lnTo>
                    <a:lnTo>
                      <a:pt x="2591" y="2250"/>
                    </a:lnTo>
                    <a:lnTo>
                      <a:pt x="2596" y="2265"/>
                    </a:lnTo>
                    <a:lnTo>
                      <a:pt x="2595" y="2280"/>
                    </a:lnTo>
                    <a:lnTo>
                      <a:pt x="2590" y="2295"/>
                    </a:lnTo>
                    <a:lnTo>
                      <a:pt x="2580" y="2307"/>
                    </a:lnTo>
                    <a:lnTo>
                      <a:pt x="2568" y="2317"/>
                    </a:lnTo>
                    <a:lnTo>
                      <a:pt x="2552" y="2321"/>
                    </a:lnTo>
                    <a:lnTo>
                      <a:pt x="2497" y="2326"/>
                    </a:lnTo>
                    <a:lnTo>
                      <a:pt x="2440" y="2328"/>
                    </a:lnTo>
                    <a:lnTo>
                      <a:pt x="2381" y="2326"/>
                    </a:lnTo>
                    <a:lnTo>
                      <a:pt x="2325" y="2321"/>
                    </a:lnTo>
                    <a:lnTo>
                      <a:pt x="2271" y="2311"/>
                    </a:lnTo>
                    <a:lnTo>
                      <a:pt x="2219" y="2300"/>
                    </a:lnTo>
                    <a:lnTo>
                      <a:pt x="2171" y="2285"/>
                    </a:lnTo>
                    <a:lnTo>
                      <a:pt x="2126" y="2267"/>
                    </a:lnTo>
                    <a:lnTo>
                      <a:pt x="2083" y="2246"/>
                    </a:lnTo>
                    <a:lnTo>
                      <a:pt x="2045" y="2224"/>
                    </a:lnTo>
                    <a:lnTo>
                      <a:pt x="2011" y="2199"/>
                    </a:lnTo>
                    <a:lnTo>
                      <a:pt x="2011" y="2225"/>
                    </a:lnTo>
                    <a:lnTo>
                      <a:pt x="2015" y="2251"/>
                    </a:lnTo>
                    <a:lnTo>
                      <a:pt x="2026" y="2276"/>
                    </a:lnTo>
                    <a:lnTo>
                      <a:pt x="2042" y="2302"/>
                    </a:lnTo>
                    <a:lnTo>
                      <a:pt x="2066" y="2327"/>
                    </a:lnTo>
                    <a:lnTo>
                      <a:pt x="2095" y="2351"/>
                    </a:lnTo>
                    <a:lnTo>
                      <a:pt x="2130" y="2371"/>
                    </a:lnTo>
                    <a:lnTo>
                      <a:pt x="2170" y="2391"/>
                    </a:lnTo>
                    <a:lnTo>
                      <a:pt x="2215" y="2407"/>
                    </a:lnTo>
                    <a:lnTo>
                      <a:pt x="2265" y="2422"/>
                    </a:lnTo>
                    <a:lnTo>
                      <a:pt x="2319" y="2432"/>
                    </a:lnTo>
                    <a:lnTo>
                      <a:pt x="2377" y="2438"/>
                    </a:lnTo>
                    <a:lnTo>
                      <a:pt x="2440" y="2440"/>
                    </a:lnTo>
                    <a:lnTo>
                      <a:pt x="2491" y="2439"/>
                    </a:lnTo>
                    <a:lnTo>
                      <a:pt x="2540" y="2434"/>
                    </a:lnTo>
                    <a:lnTo>
                      <a:pt x="2556" y="2435"/>
                    </a:lnTo>
                    <a:lnTo>
                      <a:pt x="2570" y="2440"/>
                    </a:lnTo>
                    <a:lnTo>
                      <a:pt x="2582" y="2449"/>
                    </a:lnTo>
                    <a:lnTo>
                      <a:pt x="2591" y="2462"/>
                    </a:lnTo>
                    <a:lnTo>
                      <a:pt x="2596" y="2477"/>
                    </a:lnTo>
                    <a:lnTo>
                      <a:pt x="2595" y="2493"/>
                    </a:lnTo>
                    <a:lnTo>
                      <a:pt x="2590" y="2508"/>
                    </a:lnTo>
                    <a:lnTo>
                      <a:pt x="2580" y="2519"/>
                    </a:lnTo>
                    <a:lnTo>
                      <a:pt x="2568" y="2529"/>
                    </a:lnTo>
                    <a:lnTo>
                      <a:pt x="2552" y="2533"/>
                    </a:lnTo>
                    <a:lnTo>
                      <a:pt x="2497" y="2538"/>
                    </a:lnTo>
                    <a:lnTo>
                      <a:pt x="2440" y="2540"/>
                    </a:lnTo>
                    <a:lnTo>
                      <a:pt x="2381" y="2538"/>
                    </a:lnTo>
                    <a:lnTo>
                      <a:pt x="2325" y="2533"/>
                    </a:lnTo>
                    <a:lnTo>
                      <a:pt x="2271" y="2524"/>
                    </a:lnTo>
                    <a:lnTo>
                      <a:pt x="2219" y="2512"/>
                    </a:lnTo>
                    <a:lnTo>
                      <a:pt x="2171" y="2497"/>
                    </a:lnTo>
                    <a:lnTo>
                      <a:pt x="2126" y="2479"/>
                    </a:lnTo>
                    <a:lnTo>
                      <a:pt x="2083" y="2459"/>
                    </a:lnTo>
                    <a:lnTo>
                      <a:pt x="2045" y="2436"/>
                    </a:lnTo>
                    <a:lnTo>
                      <a:pt x="2011" y="2411"/>
                    </a:lnTo>
                    <a:lnTo>
                      <a:pt x="2011" y="2437"/>
                    </a:lnTo>
                    <a:lnTo>
                      <a:pt x="2015" y="2463"/>
                    </a:lnTo>
                    <a:lnTo>
                      <a:pt x="2026" y="2490"/>
                    </a:lnTo>
                    <a:lnTo>
                      <a:pt x="2042" y="2514"/>
                    </a:lnTo>
                    <a:lnTo>
                      <a:pt x="2066" y="2539"/>
                    </a:lnTo>
                    <a:lnTo>
                      <a:pt x="2095" y="2563"/>
                    </a:lnTo>
                    <a:lnTo>
                      <a:pt x="2130" y="2583"/>
                    </a:lnTo>
                    <a:lnTo>
                      <a:pt x="2170" y="2603"/>
                    </a:lnTo>
                    <a:lnTo>
                      <a:pt x="2215" y="2619"/>
                    </a:lnTo>
                    <a:lnTo>
                      <a:pt x="2265" y="2634"/>
                    </a:lnTo>
                    <a:lnTo>
                      <a:pt x="2319" y="2644"/>
                    </a:lnTo>
                    <a:lnTo>
                      <a:pt x="2377" y="2650"/>
                    </a:lnTo>
                    <a:lnTo>
                      <a:pt x="2440" y="2652"/>
                    </a:lnTo>
                    <a:lnTo>
                      <a:pt x="2491" y="2651"/>
                    </a:lnTo>
                    <a:lnTo>
                      <a:pt x="2540" y="2646"/>
                    </a:lnTo>
                    <a:lnTo>
                      <a:pt x="2556" y="2647"/>
                    </a:lnTo>
                    <a:lnTo>
                      <a:pt x="2570" y="2652"/>
                    </a:lnTo>
                    <a:lnTo>
                      <a:pt x="2582" y="2662"/>
                    </a:lnTo>
                    <a:lnTo>
                      <a:pt x="2591" y="2674"/>
                    </a:lnTo>
                    <a:lnTo>
                      <a:pt x="2596" y="2689"/>
                    </a:lnTo>
                    <a:lnTo>
                      <a:pt x="2595" y="2706"/>
                    </a:lnTo>
                    <a:lnTo>
                      <a:pt x="2590" y="2720"/>
                    </a:lnTo>
                    <a:lnTo>
                      <a:pt x="2580" y="2732"/>
                    </a:lnTo>
                    <a:lnTo>
                      <a:pt x="2568" y="2741"/>
                    </a:lnTo>
                    <a:lnTo>
                      <a:pt x="2552" y="2745"/>
                    </a:lnTo>
                    <a:lnTo>
                      <a:pt x="2497" y="2750"/>
                    </a:lnTo>
                    <a:lnTo>
                      <a:pt x="2440" y="2752"/>
                    </a:lnTo>
                    <a:lnTo>
                      <a:pt x="2381" y="2750"/>
                    </a:lnTo>
                    <a:lnTo>
                      <a:pt x="2325" y="2745"/>
                    </a:lnTo>
                    <a:lnTo>
                      <a:pt x="2271" y="2736"/>
                    </a:lnTo>
                    <a:lnTo>
                      <a:pt x="2219" y="2724"/>
                    </a:lnTo>
                    <a:lnTo>
                      <a:pt x="2171" y="2709"/>
                    </a:lnTo>
                    <a:lnTo>
                      <a:pt x="2126" y="2691"/>
                    </a:lnTo>
                    <a:lnTo>
                      <a:pt x="2083" y="2671"/>
                    </a:lnTo>
                    <a:lnTo>
                      <a:pt x="2045" y="2648"/>
                    </a:lnTo>
                    <a:lnTo>
                      <a:pt x="2011" y="2623"/>
                    </a:lnTo>
                    <a:lnTo>
                      <a:pt x="2011" y="2649"/>
                    </a:lnTo>
                    <a:lnTo>
                      <a:pt x="2015" y="2675"/>
                    </a:lnTo>
                    <a:lnTo>
                      <a:pt x="2026" y="2702"/>
                    </a:lnTo>
                    <a:lnTo>
                      <a:pt x="2042" y="2726"/>
                    </a:lnTo>
                    <a:lnTo>
                      <a:pt x="2066" y="2751"/>
                    </a:lnTo>
                    <a:lnTo>
                      <a:pt x="2095" y="2775"/>
                    </a:lnTo>
                    <a:lnTo>
                      <a:pt x="2130" y="2797"/>
                    </a:lnTo>
                    <a:lnTo>
                      <a:pt x="2170" y="2815"/>
                    </a:lnTo>
                    <a:lnTo>
                      <a:pt x="2215" y="2832"/>
                    </a:lnTo>
                    <a:lnTo>
                      <a:pt x="2265" y="2846"/>
                    </a:lnTo>
                    <a:lnTo>
                      <a:pt x="2319" y="2856"/>
                    </a:lnTo>
                    <a:lnTo>
                      <a:pt x="2377" y="2862"/>
                    </a:lnTo>
                    <a:lnTo>
                      <a:pt x="2440" y="2864"/>
                    </a:lnTo>
                    <a:lnTo>
                      <a:pt x="2491" y="2863"/>
                    </a:lnTo>
                    <a:lnTo>
                      <a:pt x="2540" y="2858"/>
                    </a:lnTo>
                    <a:lnTo>
                      <a:pt x="2556" y="2859"/>
                    </a:lnTo>
                    <a:lnTo>
                      <a:pt x="2570" y="2864"/>
                    </a:lnTo>
                    <a:lnTo>
                      <a:pt x="2582" y="2874"/>
                    </a:lnTo>
                    <a:lnTo>
                      <a:pt x="2591" y="2886"/>
                    </a:lnTo>
                    <a:lnTo>
                      <a:pt x="2596" y="2902"/>
                    </a:lnTo>
                    <a:lnTo>
                      <a:pt x="2595" y="2918"/>
                    </a:lnTo>
                    <a:lnTo>
                      <a:pt x="2590" y="2932"/>
                    </a:lnTo>
                    <a:lnTo>
                      <a:pt x="2580" y="2944"/>
                    </a:lnTo>
                    <a:lnTo>
                      <a:pt x="2568" y="2953"/>
                    </a:lnTo>
                    <a:lnTo>
                      <a:pt x="2552" y="2957"/>
                    </a:lnTo>
                    <a:lnTo>
                      <a:pt x="2497" y="2962"/>
                    </a:lnTo>
                    <a:lnTo>
                      <a:pt x="2440" y="2964"/>
                    </a:lnTo>
                    <a:lnTo>
                      <a:pt x="2381" y="2962"/>
                    </a:lnTo>
                    <a:lnTo>
                      <a:pt x="2325" y="2957"/>
                    </a:lnTo>
                    <a:lnTo>
                      <a:pt x="2271" y="2948"/>
                    </a:lnTo>
                    <a:lnTo>
                      <a:pt x="2219" y="2937"/>
                    </a:lnTo>
                    <a:lnTo>
                      <a:pt x="2171" y="2921"/>
                    </a:lnTo>
                    <a:lnTo>
                      <a:pt x="2126" y="2904"/>
                    </a:lnTo>
                    <a:lnTo>
                      <a:pt x="2083" y="2883"/>
                    </a:lnTo>
                    <a:lnTo>
                      <a:pt x="2045" y="2860"/>
                    </a:lnTo>
                    <a:lnTo>
                      <a:pt x="2011" y="2836"/>
                    </a:lnTo>
                    <a:lnTo>
                      <a:pt x="2011" y="2861"/>
                    </a:lnTo>
                    <a:lnTo>
                      <a:pt x="2015" y="2887"/>
                    </a:lnTo>
                    <a:lnTo>
                      <a:pt x="2026" y="2914"/>
                    </a:lnTo>
                    <a:lnTo>
                      <a:pt x="2042" y="2939"/>
                    </a:lnTo>
                    <a:lnTo>
                      <a:pt x="2066" y="2963"/>
                    </a:lnTo>
                    <a:lnTo>
                      <a:pt x="2095" y="2987"/>
                    </a:lnTo>
                    <a:lnTo>
                      <a:pt x="2130" y="3009"/>
                    </a:lnTo>
                    <a:lnTo>
                      <a:pt x="2170" y="3027"/>
                    </a:lnTo>
                    <a:lnTo>
                      <a:pt x="2215" y="3045"/>
                    </a:lnTo>
                    <a:lnTo>
                      <a:pt x="2265" y="3058"/>
                    </a:lnTo>
                    <a:lnTo>
                      <a:pt x="2319" y="3068"/>
                    </a:lnTo>
                    <a:lnTo>
                      <a:pt x="2377" y="3075"/>
                    </a:lnTo>
                    <a:lnTo>
                      <a:pt x="2440" y="3077"/>
                    </a:lnTo>
                    <a:lnTo>
                      <a:pt x="2491" y="3076"/>
                    </a:lnTo>
                    <a:lnTo>
                      <a:pt x="2540" y="3070"/>
                    </a:lnTo>
                    <a:lnTo>
                      <a:pt x="2556" y="3072"/>
                    </a:lnTo>
                    <a:lnTo>
                      <a:pt x="2570" y="3077"/>
                    </a:lnTo>
                    <a:lnTo>
                      <a:pt x="2582" y="3086"/>
                    </a:lnTo>
                    <a:lnTo>
                      <a:pt x="2591" y="3098"/>
                    </a:lnTo>
                    <a:lnTo>
                      <a:pt x="2596" y="3114"/>
                    </a:lnTo>
                    <a:lnTo>
                      <a:pt x="2595" y="3130"/>
                    </a:lnTo>
                    <a:lnTo>
                      <a:pt x="2590" y="3145"/>
                    </a:lnTo>
                    <a:lnTo>
                      <a:pt x="2580" y="3156"/>
                    </a:lnTo>
                    <a:lnTo>
                      <a:pt x="2568" y="3165"/>
                    </a:lnTo>
                    <a:lnTo>
                      <a:pt x="2552" y="3169"/>
                    </a:lnTo>
                    <a:lnTo>
                      <a:pt x="2497" y="3175"/>
                    </a:lnTo>
                    <a:lnTo>
                      <a:pt x="2440" y="3177"/>
                    </a:lnTo>
                    <a:lnTo>
                      <a:pt x="2381" y="3175"/>
                    </a:lnTo>
                    <a:lnTo>
                      <a:pt x="2325" y="3169"/>
                    </a:lnTo>
                    <a:lnTo>
                      <a:pt x="2271" y="3160"/>
                    </a:lnTo>
                    <a:lnTo>
                      <a:pt x="2219" y="3149"/>
                    </a:lnTo>
                    <a:lnTo>
                      <a:pt x="2171" y="3133"/>
                    </a:lnTo>
                    <a:lnTo>
                      <a:pt x="2126" y="3116"/>
                    </a:lnTo>
                    <a:lnTo>
                      <a:pt x="2083" y="3095"/>
                    </a:lnTo>
                    <a:lnTo>
                      <a:pt x="2045" y="3073"/>
                    </a:lnTo>
                    <a:lnTo>
                      <a:pt x="2011" y="3048"/>
                    </a:lnTo>
                    <a:lnTo>
                      <a:pt x="2011" y="3074"/>
                    </a:lnTo>
                    <a:lnTo>
                      <a:pt x="2015" y="3099"/>
                    </a:lnTo>
                    <a:lnTo>
                      <a:pt x="2026" y="3126"/>
                    </a:lnTo>
                    <a:lnTo>
                      <a:pt x="2042" y="3151"/>
                    </a:lnTo>
                    <a:lnTo>
                      <a:pt x="2066" y="3176"/>
                    </a:lnTo>
                    <a:lnTo>
                      <a:pt x="2095" y="3199"/>
                    </a:lnTo>
                    <a:lnTo>
                      <a:pt x="2130" y="3221"/>
                    </a:lnTo>
                    <a:lnTo>
                      <a:pt x="2170" y="3239"/>
                    </a:lnTo>
                    <a:lnTo>
                      <a:pt x="2215" y="3257"/>
                    </a:lnTo>
                    <a:lnTo>
                      <a:pt x="2265" y="3270"/>
                    </a:lnTo>
                    <a:lnTo>
                      <a:pt x="2319" y="3281"/>
                    </a:lnTo>
                    <a:lnTo>
                      <a:pt x="2377" y="3287"/>
                    </a:lnTo>
                    <a:lnTo>
                      <a:pt x="2440" y="3289"/>
                    </a:lnTo>
                    <a:lnTo>
                      <a:pt x="2491" y="3288"/>
                    </a:lnTo>
                    <a:lnTo>
                      <a:pt x="2540" y="3283"/>
                    </a:lnTo>
                    <a:lnTo>
                      <a:pt x="2543" y="3283"/>
                    </a:lnTo>
                    <a:lnTo>
                      <a:pt x="2596" y="3274"/>
                    </a:lnTo>
                    <a:lnTo>
                      <a:pt x="2645" y="3262"/>
                    </a:lnTo>
                    <a:lnTo>
                      <a:pt x="2690" y="3248"/>
                    </a:lnTo>
                    <a:lnTo>
                      <a:pt x="2730" y="3230"/>
                    </a:lnTo>
                    <a:lnTo>
                      <a:pt x="2736" y="3227"/>
                    </a:lnTo>
                    <a:lnTo>
                      <a:pt x="2770" y="3207"/>
                    </a:lnTo>
                    <a:lnTo>
                      <a:pt x="2800" y="3188"/>
                    </a:lnTo>
                    <a:lnTo>
                      <a:pt x="2824" y="3165"/>
                    </a:lnTo>
                    <a:lnTo>
                      <a:pt x="2825" y="3164"/>
                    </a:lnTo>
                    <a:lnTo>
                      <a:pt x="2832" y="3158"/>
                    </a:lnTo>
                    <a:lnTo>
                      <a:pt x="2835" y="3153"/>
                    </a:lnTo>
                    <a:lnTo>
                      <a:pt x="2838" y="3150"/>
                    </a:lnTo>
                    <a:lnTo>
                      <a:pt x="2843" y="3143"/>
                    </a:lnTo>
                    <a:lnTo>
                      <a:pt x="2844" y="3141"/>
                    </a:lnTo>
                    <a:lnTo>
                      <a:pt x="2850" y="3132"/>
                    </a:lnTo>
                    <a:lnTo>
                      <a:pt x="2850" y="3132"/>
                    </a:lnTo>
                    <a:lnTo>
                      <a:pt x="2858" y="3118"/>
                    </a:lnTo>
                    <a:lnTo>
                      <a:pt x="2864" y="3103"/>
                    </a:lnTo>
                    <a:lnTo>
                      <a:pt x="2864" y="3102"/>
                    </a:lnTo>
                    <a:lnTo>
                      <a:pt x="2866" y="3093"/>
                    </a:lnTo>
                    <a:lnTo>
                      <a:pt x="2866" y="3090"/>
                    </a:lnTo>
                    <a:lnTo>
                      <a:pt x="2867" y="3084"/>
                    </a:lnTo>
                    <a:lnTo>
                      <a:pt x="2868" y="3074"/>
                    </a:lnTo>
                    <a:lnTo>
                      <a:pt x="2868" y="3048"/>
                    </a:lnTo>
                    <a:lnTo>
                      <a:pt x="2841" y="3067"/>
                    </a:lnTo>
                    <a:lnTo>
                      <a:pt x="2812" y="3087"/>
                    </a:lnTo>
                    <a:lnTo>
                      <a:pt x="2780" y="3103"/>
                    </a:lnTo>
                    <a:lnTo>
                      <a:pt x="2770" y="3108"/>
                    </a:lnTo>
                    <a:lnTo>
                      <a:pt x="2759" y="3109"/>
                    </a:lnTo>
                    <a:lnTo>
                      <a:pt x="2745" y="3108"/>
                    </a:lnTo>
                    <a:lnTo>
                      <a:pt x="2733" y="3101"/>
                    </a:lnTo>
                    <a:lnTo>
                      <a:pt x="2722" y="3093"/>
                    </a:lnTo>
                    <a:lnTo>
                      <a:pt x="2713" y="3082"/>
                    </a:lnTo>
                    <a:lnTo>
                      <a:pt x="2709" y="3066"/>
                    </a:lnTo>
                    <a:lnTo>
                      <a:pt x="2709" y="3051"/>
                    </a:lnTo>
                    <a:lnTo>
                      <a:pt x="2714" y="3037"/>
                    </a:lnTo>
                    <a:lnTo>
                      <a:pt x="2724" y="3024"/>
                    </a:lnTo>
                    <a:lnTo>
                      <a:pt x="2736" y="3015"/>
                    </a:lnTo>
                    <a:lnTo>
                      <a:pt x="2770" y="2996"/>
                    </a:lnTo>
                    <a:lnTo>
                      <a:pt x="2799" y="2976"/>
                    </a:lnTo>
                    <a:lnTo>
                      <a:pt x="2824" y="2954"/>
                    </a:lnTo>
                    <a:lnTo>
                      <a:pt x="2842" y="2932"/>
                    </a:lnTo>
                    <a:lnTo>
                      <a:pt x="2857" y="2909"/>
                    </a:lnTo>
                    <a:lnTo>
                      <a:pt x="2865" y="2885"/>
                    </a:lnTo>
                    <a:lnTo>
                      <a:pt x="2868" y="2861"/>
                    </a:lnTo>
                    <a:lnTo>
                      <a:pt x="2868" y="2836"/>
                    </a:lnTo>
                    <a:lnTo>
                      <a:pt x="2841" y="2855"/>
                    </a:lnTo>
                    <a:lnTo>
                      <a:pt x="2812" y="2874"/>
                    </a:lnTo>
                    <a:lnTo>
                      <a:pt x="2780" y="2891"/>
                    </a:lnTo>
                    <a:lnTo>
                      <a:pt x="2770" y="2895"/>
                    </a:lnTo>
                    <a:lnTo>
                      <a:pt x="2759" y="2896"/>
                    </a:lnTo>
                    <a:lnTo>
                      <a:pt x="2745" y="2895"/>
                    </a:lnTo>
                    <a:lnTo>
                      <a:pt x="2733" y="2889"/>
                    </a:lnTo>
                    <a:lnTo>
                      <a:pt x="2722" y="2881"/>
                    </a:lnTo>
                    <a:lnTo>
                      <a:pt x="2713" y="2869"/>
                    </a:lnTo>
                    <a:lnTo>
                      <a:pt x="2709" y="2854"/>
                    </a:lnTo>
                    <a:lnTo>
                      <a:pt x="2709" y="2839"/>
                    </a:lnTo>
                    <a:lnTo>
                      <a:pt x="2714" y="2824"/>
                    </a:lnTo>
                    <a:lnTo>
                      <a:pt x="2724" y="2812"/>
                    </a:lnTo>
                    <a:lnTo>
                      <a:pt x="2736" y="2803"/>
                    </a:lnTo>
                    <a:lnTo>
                      <a:pt x="2770" y="2784"/>
                    </a:lnTo>
                    <a:lnTo>
                      <a:pt x="2799" y="2764"/>
                    </a:lnTo>
                    <a:lnTo>
                      <a:pt x="2824" y="2742"/>
                    </a:lnTo>
                    <a:lnTo>
                      <a:pt x="2842" y="2720"/>
                    </a:lnTo>
                    <a:lnTo>
                      <a:pt x="2857" y="2697"/>
                    </a:lnTo>
                    <a:lnTo>
                      <a:pt x="2865" y="2673"/>
                    </a:lnTo>
                    <a:lnTo>
                      <a:pt x="2868" y="2649"/>
                    </a:lnTo>
                    <a:lnTo>
                      <a:pt x="2868" y="2623"/>
                    </a:lnTo>
                    <a:lnTo>
                      <a:pt x="2841" y="2643"/>
                    </a:lnTo>
                    <a:lnTo>
                      <a:pt x="2812" y="2662"/>
                    </a:lnTo>
                    <a:lnTo>
                      <a:pt x="2780" y="2679"/>
                    </a:lnTo>
                    <a:lnTo>
                      <a:pt x="2770" y="2683"/>
                    </a:lnTo>
                    <a:lnTo>
                      <a:pt x="2759" y="2684"/>
                    </a:lnTo>
                    <a:lnTo>
                      <a:pt x="2745" y="2682"/>
                    </a:lnTo>
                    <a:lnTo>
                      <a:pt x="2733" y="2677"/>
                    </a:lnTo>
                    <a:lnTo>
                      <a:pt x="2722" y="2669"/>
                    </a:lnTo>
                    <a:lnTo>
                      <a:pt x="2713" y="2656"/>
                    </a:lnTo>
                    <a:lnTo>
                      <a:pt x="2709" y="2642"/>
                    </a:lnTo>
                    <a:lnTo>
                      <a:pt x="2709" y="2627"/>
                    </a:lnTo>
                    <a:lnTo>
                      <a:pt x="2714" y="2612"/>
                    </a:lnTo>
                    <a:lnTo>
                      <a:pt x="2724" y="2600"/>
                    </a:lnTo>
                    <a:lnTo>
                      <a:pt x="2736" y="2591"/>
                    </a:lnTo>
                    <a:lnTo>
                      <a:pt x="2770" y="2572"/>
                    </a:lnTo>
                    <a:lnTo>
                      <a:pt x="2799" y="2551"/>
                    </a:lnTo>
                    <a:lnTo>
                      <a:pt x="2824" y="2530"/>
                    </a:lnTo>
                    <a:lnTo>
                      <a:pt x="2842" y="2508"/>
                    </a:lnTo>
                    <a:lnTo>
                      <a:pt x="2857" y="2484"/>
                    </a:lnTo>
                    <a:lnTo>
                      <a:pt x="2865" y="2461"/>
                    </a:lnTo>
                    <a:lnTo>
                      <a:pt x="2868" y="2437"/>
                    </a:lnTo>
                    <a:lnTo>
                      <a:pt x="2868" y="2411"/>
                    </a:lnTo>
                    <a:lnTo>
                      <a:pt x="2841" y="2431"/>
                    </a:lnTo>
                    <a:lnTo>
                      <a:pt x="2812" y="2449"/>
                    </a:lnTo>
                    <a:lnTo>
                      <a:pt x="2780" y="2467"/>
                    </a:lnTo>
                    <a:lnTo>
                      <a:pt x="2770" y="2471"/>
                    </a:lnTo>
                    <a:lnTo>
                      <a:pt x="2759" y="2472"/>
                    </a:lnTo>
                    <a:lnTo>
                      <a:pt x="2745" y="2470"/>
                    </a:lnTo>
                    <a:lnTo>
                      <a:pt x="2733" y="2465"/>
                    </a:lnTo>
                    <a:lnTo>
                      <a:pt x="2722" y="2457"/>
                    </a:lnTo>
                    <a:lnTo>
                      <a:pt x="2713" y="2444"/>
                    </a:lnTo>
                    <a:lnTo>
                      <a:pt x="2709" y="2430"/>
                    </a:lnTo>
                    <a:lnTo>
                      <a:pt x="2709" y="2414"/>
                    </a:lnTo>
                    <a:lnTo>
                      <a:pt x="2714" y="2400"/>
                    </a:lnTo>
                    <a:lnTo>
                      <a:pt x="2724" y="2388"/>
                    </a:lnTo>
                    <a:lnTo>
                      <a:pt x="2736" y="2378"/>
                    </a:lnTo>
                    <a:lnTo>
                      <a:pt x="2770" y="2360"/>
                    </a:lnTo>
                    <a:lnTo>
                      <a:pt x="2799" y="2339"/>
                    </a:lnTo>
                    <a:lnTo>
                      <a:pt x="2824" y="2318"/>
                    </a:lnTo>
                    <a:lnTo>
                      <a:pt x="2842" y="2295"/>
                    </a:lnTo>
                    <a:lnTo>
                      <a:pt x="2857" y="2272"/>
                    </a:lnTo>
                    <a:lnTo>
                      <a:pt x="2865" y="2249"/>
                    </a:lnTo>
                    <a:lnTo>
                      <a:pt x="2868" y="2225"/>
                    </a:lnTo>
                    <a:lnTo>
                      <a:pt x="2868" y="2199"/>
                    </a:lnTo>
                    <a:lnTo>
                      <a:pt x="2841" y="2219"/>
                    </a:lnTo>
                    <a:lnTo>
                      <a:pt x="2812" y="2237"/>
                    </a:lnTo>
                    <a:lnTo>
                      <a:pt x="2780" y="2255"/>
                    </a:lnTo>
                    <a:lnTo>
                      <a:pt x="2770" y="2259"/>
                    </a:lnTo>
                    <a:lnTo>
                      <a:pt x="2759" y="2260"/>
                    </a:lnTo>
                    <a:lnTo>
                      <a:pt x="2745" y="2258"/>
                    </a:lnTo>
                    <a:lnTo>
                      <a:pt x="2733" y="2253"/>
                    </a:lnTo>
                    <a:lnTo>
                      <a:pt x="2722" y="2244"/>
                    </a:lnTo>
                    <a:lnTo>
                      <a:pt x="2713" y="2232"/>
                    </a:lnTo>
                    <a:lnTo>
                      <a:pt x="2709" y="2218"/>
                    </a:lnTo>
                    <a:lnTo>
                      <a:pt x="2709" y="2202"/>
                    </a:lnTo>
                    <a:lnTo>
                      <a:pt x="2714" y="2188"/>
                    </a:lnTo>
                    <a:lnTo>
                      <a:pt x="2724" y="2175"/>
                    </a:lnTo>
                    <a:lnTo>
                      <a:pt x="2736" y="2166"/>
                    </a:lnTo>
                    <a:lnTo>
                      <a:pt x="2770" y="2147"/>
                    </a:lnTo>
                    <a:lnTo>
                      <a:pt x="2799" y="2127"/>
                    </a:lnTo>
                    <a:lnTo>
                      <a:pt x="2824" y="2105"/>
                    </a:lnTo>
                    <a:lnTo>
                      <a:pt x="2842" y="2083"/>
                    </a:lnTo>
                    <a:lnTo>
                      <a:pt x="2857" y="2060"/>
                    </a:lnTo>
                    <a:lnTo>
                      <a:pt x="2865" y="2036"/>
                    </a:lnTo>
                    <a:lnTo>
                      <a:pt x="2868" y="2013"/>
                    </a:lnTo>
                    <a:lnTo>
                      <a:pt x="2868" y="1987"/>
                    </a:lnTo>
                    <a:lnTo>
                      <a:pt x="2841" y="2007"/>
                    </a:lnTo>
                    <a:lnTo>
                      <a:pt x="2812" y="2025"/>
                    </a:lnTo>
                    <a:lnTo>
                      <a:pt x="2780" y="2043"/>
                    </a:lnTo>
                    <a:lnTo>
                      <a:pt x="2770" y="2047"/>
                    </a:lnTo>
                    <a:lnTo>
                      <a:pt x="2759" y="2048"/>
                    </a:lnTo>
                    <a:lnTo>
                      <a:pt x="2745" y="2046"/>
                    </a:lnTo>
                    <a:lnTo>
                      <a:pt x="2733" y="2040"/>
                    </a:lnTo>
                    <a:lnTo>
                      <a:pt x="2722" y="2032"/>
                    </a:lnTo>
                    <a:lnTo>
                      <a:pt x="2713" y="2020"/>
                    </a:lnTo>
                    <a:lnTo>
                      <a:pt x="2709" y="2005"/>
                    </a:lnTo>
                    <a:lnTo>
                      <a:pt x="2709" y="1990"/>
                    </a:lnTo>
                    <a:lnTo>
                      <a:pt x="2714" y="1976"/>
                    </a:lnTo>
                    <a:lnTo>
                      <a:pt x="2724" y="1963"/>
                    </a:lnTo>
                    <a:lnTo>
                      <a:pt x="2736" y="1954"/>
                    </a:lnTo>
                    <a:lnTo>
                      <a:pt x="2770" y="1934"/>
                    </a:lnTo>
                    <a:lnTo>
                      <a:pt x="2799" y="1915"/>
                    </a:lnTo>
                    <a:lnTo>
                      <a:pt x="2824" y="1893"/>
                    </a:lnTo>
                    <a:lnTo>
                      <a:pt x="2842" y="1871"/>
                    </a:lnTo>
                    <a:lnTo>
                      <a:pt x="2857" y="1848"/>
                    </a:lnTo>
                    <a:lnTo>
                      <a:pt x="2865" y="1824"/>
                    </a:lnTo>
                    <a:lnTo>
                      <a:pt x="2868" y="1801"/>
                    </a:lnTo>
                    <a:lnTo>
                      <a:pt x="2868" y="1775"/>
                    </a:lnTo>
                    <a:lnTo>
                      <a:pt x="2834" y="1799"/>
                    </a:lnTo>
                    <a:lnTo>
                      <a:pt x="2796" y="1822"/>
                    </a:lnTo>
                    <a:lnTo>
                      <a:pt x="2755" y="1843"/>
                    </a:lnTo>
                    <a:lnTo>
                      <a:pt x="2709" y="1860"/>
                    </a:lnTo>
                    <a:lnTo>
                      <a:pt x="2661" y="1876"/>
                    </a:lnTo>
                    <a:lnTo>
                      <a:pt x="2609" y="1887"/>
                    </a:lnTo>
                    <a:lnTo>
                      <a:pt x="2555" y="1896"/>
                    </a:lnTo>
                    <a:lnTo>
                      <a:pt x="2498" y="1901"/>
                    </a:lnTo>
                    <a:lnTo>
                      <a:pt x="2440" y="1904"/>
                    </a:lnTo>
                    <a:lnTo>
                      <a:pt x="2381" y="1901"/>
                    </a:lnTo>
                    <a:lnTo>
                      <a:pt x="2325" y="1896"/>
                    </a:lnTo>
                    <a:lnTo>
                      <a:pt x="2271" y="1887"/>
                    </a:lnTo>
                    <a:lnTo>
                      <a:pt x="2219" y="1876"/>
                    </a:lnTo>
                    <a:lnTo>
                      <a:pt x="2171" y="1860"/>
                    </a:lnTo>
                    <a:lnTo>
                      <a:pt x="2126" y="1843"/>
                    </a:lnTo>
                    <a:lnTo>
                      <a:pt x="2083" y="1822"/>
                    </a:lnTo>
                    <a:lnTo>
                      <a:pt x="2045" y="1799"/>
                    </a:lnTo>
                    <a:lnTo>
                      <a:pt x="2011" y="1775"/>
                    </a:lnTo>
                    <a:close/>
                    <a:moveTo>
                      <a:pt x="2440" y="1373"/>
                    </a:moveTo>
                    <a:lnTo>
                      <a:pt x="2377" y="1375"/>
                    </a:lnTo>
                    <a:lnTo>
                      <a:pt x="2319" y="1381"/>
                    </a:lnTo>
                    <a:lnTo>
                      <a:pt x="2265" y="1392"/>
                    </a:lnTo>
                    <a:lnTo>
                      <a:pt x="2215" y="1405"/>
                    </a:lnTo>
                    <a:lnTo>
                      <a:pt x="2170" y="1422"/>
                    </a:lnTo>
                    <a:lnTo>
                      <a:pt x="2130" y="1441"/>
                    </a:lnTo>
                    <a:lnTo>
                      <a:pt x="2095" y="1463"/>
                    </a:lnTo>
                    <a:lnTo>
                      <a:pt x="2066" y="1486"/>
                    </a:lnTo>
                    <a:lnTo>
                      <a:pt x="2042" y="1510"/>
                    </a:lnTo>
                    <a:lnTo>
                      <a:pt x="2026" y="1536"/>
                    </a:lnTo>
                    <a:lnTo>
                      <a:pt x="2015" y="1562"/>
                    </a:lnTo>
                    <a:lnTo>
                      <a:pt x="2011" y="1588"/>
                    </a:lnTo>
                    <a:lnTo>
                      <a:pt x="2015" y="1614"/>
                    </a:lnTo>
                    <a:lnTo>
                      <a:pt x="2026" y="1640"/>
                    </a:lnTo>
                    <a:lnTo>
                      <a:pt x="2042" y="1666"/>
                    </a:lnTo>
                    <a:lnTo>
                      <a:pt x="2066" y="1690"/>
                    </a:lnTo>
                    <a:lnTo>
                      <a:pt x="2095" y="1713"/>
                    </a:lnTo>
                    <a:lnTo>
                      <a:pt x="2130" y="1735"/>
                    </a:lnTo>
                    <a:lnTo>
                      <a:pt x="2170" y="1754"/>
                    </a:lnTo>
                    <a:lnTo>
                      <a:pt x="2215" y="1771"/>
                    </a:lnTo>
                    <a:lnTo>
                      <a:pt x="2265" y="1785"/>
                    </a:lnTo>
                    <a:lnTo>
                      <a:pt x="2319" y="1795"/>
                    </a:lnTo>
                    <a:lnTo>
                      <a:pt x="2377" y="1802"/>
                    </a:lnTo>
                    <a:lnTo>
                      <a:pt x="2440" y="1804"/>
                    </a:lnTo>
                    <a:lnTo>
                      <a:pt x="2502" y="1802"/>
                    </a:lnTo>
                    <a:lnTo>
                      <a:pt x="2561" y="1795"/>
                    </a:lnTo>
                    <a:lnTo>
                      <a:pt x="2614" y="1785"/>
                    </a:lnTo>
                    <a:lnTo>
                      <a:pt x="2665" y="1771"/>
                    </a:lnTo>
                    <a:lnTo>
                      <a:pt x="2710" y="1754"/>
                    </a:lnTo>
                    <a:lnTo>
                      <a:pt x="2749" y="1735"/>
                    </a:lnTo>
                    <a:lnTo>
                      <a:pt x="2784" y="1713"/>
                    </a:lnTo>
                    <a:lnTo>
                      <a:pt x="2813" y="1690"/>
                    </a:lnTo>
                    <a:lnTo>
                      <a:pt x="2837" y="1666"/>
                    </a:lnTo>
                    <a:lnTo>
                      <a:pt x="2853" y="1640"/>
                    </a:lnTo>
                    <a:lnTo>
                      <a:pt x="2865" y="1614"/>
                    </a:lnTo>
                    <a:lnTo>
                      <a:pt x="2868" y="1588"/>
                    </a:lnTo>
                    <a:lnTo>
                      <a:pt x="2865" y="1562"/>
                    </a:lnTo>
                    <a:lnTo>
                      <a:pt x="2853" y="1536"/>
                    </a:lnTo>
                    <a:lnTo>
                      <a:pt x="2837" y="1510"/>
                    </a:lnTo>
                    <a:lnTo>
                      <a:pt x="2813" y="1486"/>
                    </a:lnTo>
                    <a:lnTo>
                      <a:pt x="2784" y="1463"/>
                    </a:lnTo>
                    <a:lnTo>
                      <a:pt x="2749" y="1441"/>
                    </a:lnTo>
                    <a:lnTo>
                      <a:pt x="2710" y="1422"/>
                    </a:lnTo>
                    <a:lnTo>
                      <a:pt x="2665" y="1405"/>
                    </a:lnTo>
                    <a:lnTo>
                      <a:pt x="2614" y="1392"/>
                    </a:lnTo>
                    <a:lnTo>
                      <a:pt x="2561" y="1381"/>
                    </a:lnTo>
                    <a:lnTo>
                      <a:pt x="2502" y="1375"/>
                    </a:lnTo>
                    <a:lnTo>
                      <a:pt x="2440" y="1373"/>
                    </a:lnTo>
                    <a:close/>
                    <a:moveTo>
                      <a:pt x="100" y="1350"/>
                    </a:moveTo>
                    <a:lnTo>
                      <a:pt x="100" y="1376"/>
                    </a:lnTo>
                    <a:lnTo>
                      <a:pt x="103" y="1402"/>
                    </a:lnTo>
                    <a:lnTo>
                      <a:pt x="113" y="1428"/>
                    </a:lnTo>
                    <a:lnTo>
                      <a:pt x="131" y="1453"/>
                    </a:lnTo>
                    <a:lnTo>
                      <a:pt x="154" y="1478"/>
                    </a:lnTo>
                    <a:lnTo>
                      <a:pt x="183" y="1501"/>
                    </a:lnTo>
                    <a:lnTo>
                      <a:pt x="217" y="1522"/>
                    </a:lnTo>
                    <a:lnTo>
                      <a:pt x="258" y="1542"/>
                    </a:lnTo>
                    <a:lnTo>
                      <a:pt x="303" y="1558"/>
                    </a:lnTo>
                    <a:lnTo>
                      <a:pt x="353" y="1572"/>
                    </a:lnTo>
                    <a:lnTo>
                      <a:pt x="407" y="1582"/>
                    </a:lnTo>
                    <a:lnTo>
                      <a:pt x="466" y="1589"/>
                    </a:lnTo>
                    <a:lnTo>
                      <a:pt x="528" y="1591"/>
                    </a:lnTo>
                    <a:lnTo>
                      <a:pt x="578" y="1589"/>
                    </a:lnTo>
                    <a:lnTo>
                      <a:pt x="628" y="1585"/>
                    </a:lnTo>
                    <a:lnTo>
                      <a:pt x="644" y="1585"/>
                    </a:lnTo>
                    <a:lnTo>
                      <a:pt x="659" y="1591"/>
                    </a:lnTo>
                    <a:lnTo>
                      <a:pt x="670" y="1601"/>
                    </a:lnTo>
                    <a:lnTo>
                      <a:pt x="679" y="1613"/>
                    </a:lnTo>
                    <a:lnTo>
                      <a:pt x="683" y="1628"/>
                    </a:lnTo>
                    <a:lnTo>
                      <a:pt x="683" y="1644"/>
                    </a:lnTo>
                    <a:lnTo>
                      <a:pt x="677" y="1658"/>
                    </a:lnTo>
                    <a:lnTo>
                      <a:pt x="668" y="1671"/>
                    </a:lnTo>
                    <a:lnTo>
                      <a:pt x="656" y="1679"/>
                    </a:lnTo>
                    <a:lnTo>
                      <a:pt x="640" y="1684"/>
                    </a:lnTo>
                    <a:lnTo>
                      <a:pt x="584" y="1689"/>
                    </a:lnTo>
                    <a:lnTo>
                      <a:pt x="528" y="1691"/>
                    </a:lnTo>
                    <a:lnTo>
                      <a:pt x="469" y="1689"/>
                    </a:lnTo>
                    <a:lnTo>
                      <a:pt x="413" y="1684"/>
                    </a:lnTo>
                    <a:lnTo>
                      <a:pt x="359" y="1675"/>
                    </a:lnTo>
                    <a:lnTo>
                      <a:pt x="307" y="1664"/>
                    </a:lnTo>
                    <a:lnTo>
                      <a:pt x="259" y="1648"/>
                    </a:lnTo>
                    <a:lnTo>
                      <a:pt x="213" y="1631"/>
                    </a:lnTo>
                    <a:lnTo>
                      <a:pt x="172" y="1610"/>
                    </a:lnTo>
                    <a:lnTo>
                      <a:pt x="134" y="1587"/>
                    </a:lnTo>
                    <a:lnTo>
                      <a:pt x="100" y="1563"/>
                    </a:lnTo>
                    <a:lnTo>
                      <a:pt x="100" y="1588"/>
                    </a:lnTo>
                    <a:lnTo>
                      <a:pt x="103" y="1614"/>
                    </a:lnTo>
                    <a:lnTo>
                      <a:pt x="113" y="1640"/>
                    </a:lnTo>
                    <a:lnTo>
                      <a:pt x="131" y="1666"/>
                    </a:lnTo>
                    <a:lnTo>
                      <a:pt x="154" y="1690"/>
                    </a:lnTo>
                    <a:lnTo>
                      <a:pt x="183" y="1713"/>
                    </a:lnTo>
                    <a:lnTo>
                      <a:pt x="217" y="1735"/>
                    </a:lnTo>
                    <a:lnTo>
                      <a:pt x="258" y="1754"/>
                    </a:lnTo>
                    <a:lnTo>
                      <a:pt x="303" y="1771"/>
                    </a:lnTo>
                    <a:lnTo>
                      <a:pt x="353" y="1785"/>
                    </a:lnTo>
                    <a:lnTo>
                      <a:pt x="407" y="1795"/>
                    </a:lnTo>
                    <a:lnTo>
                      <a:pt x="466" y="1802"/>
                    </a:lnTo>
                    <a:lnTo>
                      <a:pt x="528" y="1804"/>
                    </a:lnTo>
                    <a:lnTo>
                      <a:pt x="578" y="1803"/>
                    </a:lnTo>
                    <a:lnTo>
                      <a:pt x="628" y="1797"/>
                    </a:lnTo>
                    <a:lnTo>
                      <a:pt x="644" y="1798"/>
                    </a:lnTo>
                    <a:lnTo>
                      <a:pt x="659" y="1804"/>
                    </a:lnTo>
                    <a:lnTo>
                      <a:pt x="670" y="1813"/>
                    </a:lnTo>
                    <a:lnTo>
                      <a:pt x="679" y="1825"/>
                    </a:lnTo>
                    <a:lnTo>
                      <a:pt x="683" y="1841"/>
                    </a:lnTo>
                    <a:lnTo>
                      <a:pt x="683" y="1856"/>
                    </a:lnTo>
                    <a:lnTo>
                      <a:pt x="677" y="1871"/>
                    </a:lnTo>
                    <a:lnTo>
                      <a:pt x="668" y="1883"/>
                    </a:lnTo>
                    <a:lnTo>
                      <a:pt x="656" y="1891"/>
                    </a:lnTo>
                    <a:lnTo>
                      <a:pt x="640" y="1896"/>
                    </a:lnTo>
                    <a:lnTo>
                      <a:pt x="584" y="1901"/>
                    </a:lnTo>
                    <a:lnTo>
                      <a:pt x="528" y="1904"/>
                    </a:lnTo>
                    <a:lnTo>
                      <a:pt x="469" y="1901"/>
                    </a:lnTo>
                    <a:lnTo>
                      <a:pt x="413" y="1896"/>
                    </a:lnTo>
                    <a:lnTo>
                      <a:pt x="359" y="1887"/>
                    </a:lnTo>
                    <a:lnTo>
                      <a:pt x="307" y="1876"/>
                    </a:lnTo>
                    <a:lnTo>
                      <a:pt x="259" y="1860"/>
                    </a:lnTo>
                    <a:lnTo>
                      <a:pt x="213" y="1843"/>
                    </a:lnTo>
                    <a:lnTo>
                      <a:pt x="172" y="1822"/>
                    </a:lnTo>
                    <a:lnTo>
                      <a:pt x="134" y="1799"/>
                    </a:lnTo>
                    <a:lnTo>
                      <a:pt x="100" y="1775"/>
                    </a:lnTo>
                    <a:lnTo>
                      <a:pt x="100" y="1801"/>
                    </a:lnTo>
                    <a:lnTo>
                      <a:pt x="103" y="1826"/>
                    </a:lnTo>
                    <a:lnTo>
                      <a:pt x="113" y="1852"/>
                    </a:lnTo>
                    <a:lnTo>
                      <a:pt x="131" y="1878"/>
                    </a:lnTo>
                    <a:lnTo>
                      <a:pt x="154" y="1902"/>
                    </a:lnTo>
                    <a:lnTo>
                      <a:pt x="183" y="1926"/>
                    </a:lnTo>
                    <a:lnTo>
                      <a:pt x="217" y="1947"/>
                    </a:lnTo>
                    <a:lnTo>
                      <a:pt x="258" y="1966"/>
                    </a:lnTo>
                    <a:lnTo>
                      <a:pt x="303" y="1983"/>
                    </a:lnTo>
                    <a:lnTo>
                      <a:pt x="353" y="1997"/>
                    </a:lnTo>
                    <a:lnTo>
                      <a:pt x="407" y="2008"/>
                    </a:lnTo>
                    <a:lnTo>
                      <a:pt x="466" y="2014"/>
                    </a:lnTo>
                    <a:lnTo>
                      <a:pt x="528" y="2016"/>
                    </a:lnTo>
                    <a:lnTo>
                      <a:pt x="578" y="2015"/>
                    </a:lnTo>
                    <a:lnTo>
                      <a:pt x="628" y="2010"/>
                    </a:lnTo>
                    <a:lnTo>
                      <a:pt x="644" y="2011"/>
                    </a:lnTo>
                    <a:lnTo>
                      <a:pt x="659" y="2016"/>
                    </a:lnTo>
                    <a:lnTo>
                      <a:pt x="670" y="2025"/>
                    </a:lnTo>
                    <a:lnTo>
                      <a:pt x="679" y="2037"/>
                    </a:lnTo>
                    <a:lnTo>
                      <a:pt x="683" y="2053"/>
                    </a:lnTo>
                    <a:lnTo>
                      <a:pt x="683" y="2068"/>
                    </a:lnTo>
                    <a:lnTo>
                      <a:pt x="677" y="2083"/>
                    </a:lnTo>
                    <a:lnTo>
                      <a:pt x="668" y="2095"/>
                    </a:lnTo>
                    <a:lnTo>
                      <a:pt x="656" y="2104"/>
                    </a:lnTo>
                    <a:lnTo>
                      <a:pt x="640" y="2108"/>
                    </a:lnTo>
                    <a:lnTo>
                      <a:pt x="584" y="2114"/>
                    </a:lnTo>
                    <a:lnTo>
                      <a:pt x="528" y="2116"/>
                    </a:lnTo>
                    <a:lnTo>
                      <a:pt x="469" y="2114"/>
                    </a:lnTo>
                    <a:lnTo>
                      <a:pt x="413" y="2108"/>
                    </a:lnTo>
                    <a:lnTo>
                      <a:pt x="359" y="2099"/>
                    </a:lnTo>
                    <a:lnTo>
                      <a:pt x="307" y="2088"/>
                    </a:lnTo>
                    <a:lnTo>
                      <a:pt x="259" y="2072"/>
                    </a:lnTo>
                    <a:lnTo>
                      <a:pt x="213" y="2055"/>
                    </a:lnTo>
                    <a:lnTo>
                      <a:pt x="172" y="2034"/>
                    </a:lnTo>
                    <a:lnTo>
                      <a:pt x="134" y="2012"/>
                    </a:lnTo>
                    <a:lnTo>
                      <a:pt x="100" y="1987"/>
                    </a:lnTo>
                    <a:lnTo>
                      <a:pt x="100" y="2013"/>
                    </a:lnTo>
                    <a:lnTo>
                      <a:pt x="103" y="2038"/>
                    </a:lnTo>
                    <a:lnTo>
                      <a:pt x="113" y="2064"/>
                    </a:lnTo>
                    <a:lnTo>
                      <a:pt x="131" y="2090"/>
                    </a:lnTo>
                    <a:lnTo>
                      <a:pt x="154" y="2115"/>
                    </a:lnTo>
                    <a:lnTo>
                      <a:pt x="183" y="2138"/>
                    </a:lnTo>
                    <a:lnTo>
                      <a:pt x="217" y="2159"/>
                    </a:lnTo>
                    <a:lnTo>
                      <a:pt x="258" y="2179"/>
                    </a:lnTo>
                    <a:lnTo>
                      <a:pt x="303" y="2195"/>
                    </a:lnTo>
                    <a:lnTo>
                      <a:pt x="353" y="2209"/>
                    </a:lnTo>
                    <a:lnTo>
                      <a:pt x="407" y="2220"/>
                    </a:lnTo>
                    <a:lnTo>
                      <a:pt x="466" y="2226"/>
                    </a:lnTo>
                    <a:lnTo>
                      <a:pt x="528" y="2228"/>
                    </a:lnTo>
                    <a:lnTo>
                      <a:pt x="578" y="2227"/>
                    </a:lnTo>
                    <a:lnTo>
                      <a:pt x="628" y="2222"/>
                    </a:lnTo>
                    <a:lnTo>
                      <a:pt x="644" y="2223"/>
                    </a:lnTo>
                    <a:lnTo>
                      <a:pt x="659" y="2228"/>
                    </a:lnTo>
                    <a:lnTo>
                      <a:pt x="670" y="2237"/>
                    </a:lnTo>
                    <a:lnTo>
                      <a:pt x="679" y="2250"/>
                    </a:lnTo>
                    <a:lnTo>
                      <a:pt x="683" y="2265"/>
                    </a:lnTo>
                    <a:lnTo>
                      <a:pt x="683" y="2280"/>
                    </a:lnTo>
                    <a:lnTo>
                      <a:pt x="677" y="2295"/>
                    </a:lnTo>
                    <a:lnTo>
                      <a:pt x="668" y="2307"/>
                    </a:lnTo>
                    <a:lnTo>
                      <a:pt x="656" y="2317"/>
                    </a:lnTo>
                    <a:lnTo>
                      <a:pt x="640" y="2321"/>
                    </a:lnTo>
                    <a:lnTo>
                      <a:pt x="584" y="2326"/>
                    </a:lnTo>
                    <a:lnTo>
                      <a:pt x="528" y="2328"/>
                    </a:lnTo>
                    <a:lnTo>
                      <a:pt x="469" y="2326"/>
                    </a:lnTo>
                    <a:lnTo>
                      <a:pt x="413" y="2321"/>
                    </a:lnTo>
                    <a:lnTo>
                      <a:pt x="359" y="2311"/>
                    </a:lnTo>
                    <a:lnTo>
                      <a:pt x="307" y="2300"/>
                    </a:lnTo>
                    <a:lnTo>
                      <a:pt x="259" y="2285"/>
                    </a:lnTo>
                    <a:lnTo>
                      <a:pt x="213" y="2267"/>
                    </a:lnTo>
                    <a:lnTo>
                      <a:pt x="172" y="2246"/>
                    </a:lnTo>
                    <a:lnTo>
                      <a:pt x="134" y="2224"/>
                    </a:lnTo>
                    <a:lnTo>
                      <a:pt x="100" y="2199"/>
                    </a:lnTo>
                    <a:lnTo>
                      <a:pt x="100" y="2225"/>
                    </a:lnTo>
                    <a:lnTo>
                      <a:pt x="103" y="2251"/>
                    </a:lnTo>
                    <a:lnTo>
                      <a:pt x="113" y="2276"/>
                    </a:lnTo>
                    <a:lnTo>
                      <a:pt x="131" y="2302"/>
                    </a:lnTo>
                    <a:lnTo>
                      <a:pt x="154" y="2327"/>
                    </a:lnTo>
                    <a:lnTo>
                      <a:pt x="183" y="2351"/>
                    </a:lnTo>
                    <a:lnTo>
                      <a:pt x="217" y="2371"/>
                    </a:lnTo>
                    <a:lnTo>
                      <a:pt x="258" y="2391"/>
                    </a:lnTo>
                    <a:lnTo>
                      <a:pt x="303" y="2407"/>
                    </a:lnTo>
                    <a:lnTo>
                      <a:pt x="353" y="2422"/>
                    </a:lnTo>
                    <a:lnTo>
                      <a:pt x="407" y="2432"/>
                    </a:lnTo>
                    <a:lnTo>
                      <a:pt x="466" y="2438"/>
                    </a:lnTo>
                    <a:lnTo>
                      <a:pt x="528" y="2440"/>
                    </a:lnTo>
                    <a:lnTo>
                      <a:pt x="578" y="2439"/>
                    </a:lnTo>
                    <a:lnTo>
                      <a:pt x="628" y="2434"/>
                    </a:lnTo>
                    <a:lnTo>
                      <a:pt x="644" y="2435"/>
                    </a:lnTo>
                    <a:lnTo>
                      <a:pt x="659" y="2440"/>
                    </a:lnTo>
                    <a:lnTo>
                      <a:pt x="670" y="2449"/>
                    </a:lnTo>
                    <a:lnTo>
                      <a:pt x="679" y="2462"/>
                    </a:lnTo>
                    <a:lnTo>
                      <a:pt x="683" y="2477"/>
                    </a:lnTo>
                    <a:lnTo>
                      <a:pt x="683" y="2493"/>
                    </a:lnTo>
                    <a:lnTo>
                      <a:pt x="677" y="2508"/>
                    </a:lnTo>
                    <a:lnTo>
                      <a:pt x="668" y="2519"/>
                    </a:lnTo>
                    <a:lnTo>
                      <a:pt x="656" y="2529"/>
                    </a:lnTo>
                    <a:lnTo>
                      <a:pt x="640" y="2533"/>
                    </a:lnTo>
                    <a:lnTo>
                      <a:pt x="584" y="2538"/>
                    </a:lnTo>
                    <a:lnTo>
                      <a:pt x="528" y="2540"/>
                    </a:lnTo>
                    <a:lnTo>
                      <a:pt x="469" y="2538"/>
                    </a:lnTo>
                    <a:lnTo>
                      <a:pt x="413" y="2533"/>
                    </a:lnTo>
                    <a:lnTo>
                      <a:pt x="359" y="2524"/>
                    </a:lnTo>
                    <a:lnTo>
                      <a:pt x="307" y="2512"/>
                    </a:lnTo>
                    <a:lnTo>
                      <a:pt x="259" y="2497"/>
                    </a:lnTo>
                    <a:lnTo>
                      <a:pt x="213" y="2479"/>
                    </a:lnTo>
                    <a:lnTo>
                      <a:pt x="172" y="2459"/>
                    </a:lnTo>
                    <a:lnTo>
                      <a:pt x="134" y="2436"/>
                    </a:lnTo>
                    <a:lnTo>
                      <a:pt x="100" y="2411"/>
                    </a:lnTo>
                    <a:lnTo>
                      <a:pt x="100" y="2437"/>
                    </a:lnTo>
                    <a:lnTo>
                      <a:pt x="103" y="2463"/>
                    </a:lnTo>
                    <a:lnTo>
                      <a:pt x="113" y="2490"/>
                    </a:lnTo>
                    <a:lnTo>
                      <a:pt x="131" y="2514"/>
                    </a:lnTo>
                    <a:lnTo>
                      <a:pt x="154" y="2539"/>
                    </a:lnTo>
                    <a:lnTo>
                      <a:pt x="183" y="2563"/>
                    </a:lnTo>
                    <a:lnTo>
                      <a:pt x="217" y="2583"/>
                    </a:lnTo>
                    <a:lnTo>
                      <a:pt x="258" y="2603"/>
                    </a:lnTo>
                    <a:lnTo>
                      <a:pt x="303" y="2619"/>
                    </a:lnTo>
                    <a:lnTo>
                      <a:pt x="353" y="2634"/>
                    </a:lnTo>
                    <a:lnTo>
                      <a:pt x="407" y="2644"/>
                    </a:lnTo>
                    <a:lnTo>
                      <a:pt x="466" y="2650"/>
                    </a:lnTo>
                    <a:lnTo>
                      <a:pt x="528" y="2652"/>
                    </a:lnTo>
                    <a:lnTo>
                      <a:pt x="578" y="2651"/>
                    </a:lnTo>
                    <a:lnTo>
                      <a:pt x="628" y="2646"/>
                    </a:lnTo>
                    <a:lnTo>
                      <a:pt x="644" y="2647"/>
                    </a:lnTo>
                    <a:lnTo>
                      <a:pt x="659" y="2652"/>
                    </a:lnTo>
                    <a:lnTo>
                      <a:pt x="670" y="2662"/>
                    </a:lnTo>
                    <a:lnTo>
                      <a:pt x="679" y="2674"/>
                    </a:lnTo>
                    <a:lnTo>
                      <a:pt x="683" y="2689"/>
                    </a:lnTo>
                    <a:lnTo>
                      <a:pt x="683" y="2706"/>
                    </a:lnTo>
                    <a:lnTo>
                      <a:pt x="677" y="2720"/>
                    </a:lnTo>
                    <a:lnTo>
                      <a:pt x="668" y="2732"/>
                    </a:lnTo>
                    <a:lnTo>
                      <a:pt x="656" y="2741"/>
                    </a:lnTo>
                    <a:lnTo>
                      <a:pt x="640" y="2745"/>
                    </a:lnTo>
                    <a:lnTo>
                      <a:pt x="584" y="2750"/>
                    </a:lnTo>
                    <a:lnTo>
                      <a:pt x="528" y="2752"/>
                    </a:lnTo>
                    <a:lnTo>
                      <a:pt x="469" y="2750"/>
                    </a:lnTo>
                    <a:lnTo>
                      <a:pt x="413" y="2745"/>
                    </a:lnTo>
                    <a:lnTo>
                      <a:pt x="359" y="2736"/>
                    </a:lnTo>
                    <a:lnTo>
                      <a:pt x="307" y="2724"/>
                    </a:lnTo>
                    <a:lnTo>
                      <a:pt x="259" y="2709"/>
                    </a:lnTo>
                    <a:lnTo>
                      <a:pt x="213" y="2691"/>
                    </a:lnTo>
                    <a:lnTo>
                      <a:pt x="172" y="2671"/>
                    </a:lnTo>
                    <a:lnTo>
                      <a:pt x="134" y="2648"/>
                    </a:lnTo>
                    <a:lnTo>
                      <a:pt x="100" y="2623"/>
                    </a:lnTo>
                    <a:lnTo>
                      <a:pt x="100" y="2649"/>
                    </a:lnTo>
                    <a:lnTo>
                      <a:pt x="103" y="2675"/>
                    </a:lnTo>
                    <a:lnTo>
                      <a:pt x="113" y="2702"/>
                    </a:lnTo>
                    <a:lnTo>
                      <a:pt x="131" y="2726"/>
                    </a:lnTo>
                    <a:lnTo>
                      <a:pt x="154" y="2751"/>
                    </a:lnTo>
                    <a:lnTo>
                      <a:pt x="183" y="2775"/>
                    </a:lnTo>
                    <a:lnTo>
                      <a:pt x="217" y="2797"/>
                    </a:lnTo>
                    <a:lnTo>
                      <a:pt x="258" y="2815"/>
                    </a:lnTo>
                    <a:lnTo>
                      <a:pt x="303" y="2832"/>
                    </a:lnTo>
                    <a:lnTo>
                      <a:pt x="353" y="2846"/>
                    </a:lnTo>
                    <a:lnTo>
                      <a:pt x="407" y="2856"/>
                    </a:lnTo>
                    <a:lnTo>
                      <a:pt x="466" y="2862"/>
                    </a:lnTo>
                    <a:lnTo>
                      <a:pt x="528" y="2864"/>
                    </a:lnTo>
                    <a:lnTo>
                      <a:pt x="578" y="2863"/>
                    </a:lnTo>
                    <a:lnTo>
                      <a:pt x="628" y="2858"/>
                    </a:lnTo>
                    <a:lnTo>
                      <a:pt x="644" y="2859"/>
                    </a:lnTo>
                    <a:lnTo>
                      <a:pt x="659" y="2864"/>
                    </a:lnTo>
                    <a:lnTo>
                      <a:pt x="670" y="2874"/>
                    </a:lnTo>
                    <a:lnTo>
                      <a:pt x="679" y="2886"/>
                    </a:lnTo>
                    <a:lnTo>
                      <a:pt x="683" y="2902"/>
                    </a:lnTo>
                    <a:lnTo>
                      <a:pt x="683" y="2918"/>
                    </a:lnTo>
                    <a:lnTo>
                      <a:pt x="677" y="2932"/>
                    </a:lnTo>
                    <a:lnTo>
                      <a:pt x="668" y="2944"/>
                    </a:lnTo>
                    <a:lnTo>
                      <a:pt x="656" y="2953"/>
                    </a:lnTo>
                    <a:lnTo>
                      <a:pt x="640" y="2957"/>
                    </a:lnTo>
                    <a:lnTo>
                      <a:pt x="584" y="2962"/>
                    </a:lnTo>
                    <a:lnTo>
                      <a:pt x="528" y="2964"/>
                    </a:lnTo>
                    <a:lnTo>
                      <a:pt x="469" y="2962"/>
                    </a:lnTo>
                    <a:lnTo>
                      <a:pt x="413" y="2957"/>
                    </a:lnTo>
                    <a:lnTo>
                      <a:pt x="359" y="2948"/>
                    </a:lnTo>
                    <a:lnTo>
                      <a:pt x="307" y="2937"/>
                    </a:lnTo>
                    <a:lnTo>
                      <a:pt x="259" y="2921"/>
                    </a:lnTo>
                    <a:lnTo>
                      <a:pt x="213" y="2904"/>
                    </a:lnTo>
                    <a:lnTo>
                      <a:pt x="172" y="2883"/>
                    </a:lnTo>
                    <a:lnTo>
                      <a:pt x="134" y="2860"/>
                    </a:lnTo>
                    <a:lnTo>
                      <a:pt x="100" y="2836"/>
                    </a:lnTo>
                    <a:lnTo>
                      <a:pt x="100" y="2861"/>
                    </a:lnTo>
                    <a:lnTo>
                      <a:pt x="103" y="2887"/>
                    </a:lnTo>
                    <a:lnTo>
                      <a:pt x="113" y="2914"/>
                    </a:lnTo>
                    <a:lnTo>
                      <a:pt x="131" y="2939"/>
                    </a:lnTo>
                    <a:lnTo>
                      <a:pt x="154" y="2963"/>
                    </a:lnTo>
                    <a:lnTo>
                      <a:pt x="183" y="2987"/>
                    </a:lnTo>
                    <a:lnTo>
                      <a:pt x="217" y="3009"/>
                    </a:lnTo>
                    <a:lnTo>
                      <a:pt x="258" y="3027"/>
                    </a:lnTo>
                    <a:lnTo>
                      <a:pt x="303" y="3045"/>
                    </a:lnTo>
                    <a:lnTo>
                      <a:pt x="353" y="3058"/>
                    </a:lnTo>
                    <a:lnTo>
                      <a:pt x="407" y="3068"/>
                    </a:lnTo>
                    <a:lnTo>
                      <a:pt x="466" y="3075"/>
                    </a:lnTo>
                    <a:lnTo>
                      <a:pt x="528" y="3077"/>
                    </a:lnTo>
                    <a:lnTo>
                      <a:pt x="578" y="3076"/>
                    </a:lnTo>
                    <a:lnTo>
                      <a:pt x="628" y="3070"/>
                    </a:lnTo>
                    <a:lnTo>
                      <a:pt x="644" y="3072"/>
                    </a:lnTo>
                    <a:lnTo>
                      <a:pt x="659" y="3077"/>
                    </a:lnTo>
                    <a:lnTo>
                      <a:pt x="670" y="3086"/>
                    </a:lnTo>
                    <a:lnTo>
                      <a:pt x="679" y="3098"/>
                    </a:lnTo>
                    <a:lnTo>
                      <a:pt x="683" y="3114"/>
                    </a:lnTo>
                    <a:lnTo>
                      <a:pt x="683" y="3130"/>
                    </a:lnTo>
                    <a:lnTo>
                      <a:pt x="677" y="3145"/>
                    </a:lnTo>
                    <a:lnTo>
                      <a:pt x="668" y="3156"/>
                    </a:lnTo>
                    <a:lnTo>
                      <a:pt x="656" y="3165"/>
                    </a:lnTo>
                    <a:lnTo>
                      <a:pt x="640" y="3169"/>
                    </a:lnTo>
                    <a:lnTo>
                      <a:pt x="584" y="3175"/>
                    </a:lnTo>
                    <a:lnTo>
                      <a:pt x="528" y="3177"/>
                    </a:lnTo>
                    <a:lnTo>
                      <a:pt x="469" y="3175"/>
                    </a:lnTo>
                    <a:lnTo>
                      <a:pt x="413" y="3169"/>
                    </a:lnTo>
                    <a:lnTo>
                      <a:pt x="359" y="3160"/>
                    </a:lnTo>
                    <a:lnTo>
                      <a:pt x="307" y="3149"/>
                    </a:lnTo>
                    <a:lnTo>
                      <a:pt x="259" y="3133"/>
                    </a:lnTo>
                    <a:lnTo>
                      <a:pt x="213" y="3116"/>
                    </a:lnTo>
                    <a:lnTo>
                      <a:pt x="172" y="3095"/>
                    </a:lnTo>
                    <a:lnTo>
                      <a:pt x="134" y="3073"/>
                    </a:lnTo>
                    <a:lnTo>
                      <a:pt x="100" y="3048"/>
                    </a:lnTo>
                    <a:lnTo>
                      <a:pt x="100" y="3074"/>
                    </a:lnTo>
                    <a:lnTo>
                      <a:pt x="103" y="3099"/>
                    </a:lnTo>
                    <a:lnTo>
                      <a:pt x="113" y="3126"/>
                    </a:lnTo>
                    <a:lnTo>
                      <a:pt x="131" y="3151"/>
                    </a:lnTo>
                    <a:lnTo>
                      <a:pt x="154" y="3176"/>
                    </a:lnTo>
                    <a:lnTo>
                      <a:pt x="183" y="3199"/>
                    </a:lnTo>
                    <a:lnTo>
                      <a:pt x="217" y="3221"/>
                    </a:lnTo>
                    <a:lnTo>
                      <a:pt x="258" y="3239"/>
                    </a:lnTo>
                    <a:lnTo>
                      <a:pt x="303" y="3257"/>
                    </a:lnTo>
                    <a:lnTo>
                      <a:pt x="353" y="3270"/>
                    </a:lnTo>
                    <a:lnTo>
                      <a:pt x="407" y="3281"/>
                    </a:lnTo>
                    <a:lnTo>
                      <a:pt x="466" y="3287"/>
                    </a:lnTo>
                    <a:lnTo>
                      <a:pt x="528" y="3289"/>
                    </a:lnTo>
                    <a:lnTo>
                      <a:pt x="591" y="3287"/>
                    </a:lnTo>
                    <a:lnTo>
                      <a:pt x="648" y="3281"/>
                    </a:lnTo>
                    <a:lnTo>
                      <a:pt x="703" y="3270"/>
                    </a:lnTo>
                    <a:lnTo>
                      <a:pt x="753" y="3257"/>
                    </a:lnTo>
                    <a:lnTo>
                      <a:pt x="798" y="3239"/>
                    </a:lnTo>
                    <a:lnTo>
                      <a:pt x="838" y="3221"/>
                    </a:lnTo>
                    <a:lnTo>
                      <a:pt x="873" y="3199"/>
                    </a:lnTo>
                    <a:lnTo>
                      <a:pt x="902" y="3176"/>
                    </a:lnTo>
                    <a:lnTo>
                      <a:pt x="926" y="3151"/>
                    </a:lnTo>
                    <a:lnTo>
                      <a:pt x="942" y="3126"/>
                    </a:lnTo>
                    <a:lnTo>
                      <a:pt x="953" y="3099"/>
                    </a:lnTo>
                    <a:lnTo>
                      <a:pt x="956" y="3074"/>
                    </a:lnTo>
                    <a:lnTo>
                      <a:pt x="956" y="3048"/>
                    </a:lnTo>
                    <a:lnTo>
                      <a:pt x="930" y="3067"/>
                    </a:lnTo>
                    <a:lnTo>
                      <a:pt x="901" y="3087"/>
                    </a:lnTo>
                    <a:lnTo>
                      <a:pt x="869" y="3103"/>
                    </a:lnTo>
                    <a:lnTo>
                      <a:pt x="858" y="3108"/>
                    </a:lnTo>
                    <a:lnTo>
                      <a:pt x="846" y="3109"/>
                    </a:lnTo>
                    <a:lnTo>
                      <a:pt x="833" y="3108"/>
                    </a:lnTo>
                    <a:lnTo>
                      <a:pt x="821" y="3101"/>
                    </a:lnTo>
                    <a:lnTo>
                      <a:pt x="810" y="3093"/>
                    </a:lnTo>
                    <a:lnTo>
                      <a:pt x="802" y="3082"/>
                    </a:lnTo>
                    <a:lnTo>
                      <a:pt x="797" y="3066"/>
                    </a:lnTo>
                    <a:lnTo>
                      <a:pt x="798" y="3051"/>
                    </a:lnTo>
                    <a:lnTo>
                      <a:pt x="802" y="3037"/>
                    </a:lnTo>
                    <a:lnTo>
                      <a:pt x="811" y="3024"/>
                    </a:lnTo>
                    <a:lnTo>
                      <a:pt x="825" y="3015"/>
                    </a:lnTo>
                    <a:lnTo>
                      <a:pt x="858" y="2996"/>
                    </a:lnTo>
                    <a:lnTo>
                      <a:pt x="888" y="2976"/>
                    </a:lnTo>
                    <a:lnTo>
                      <a:pt x="911" y="2954"/>
                    </a:lnTo>
                    <a:lnTo>
                      <a:pt x="931" y="2932"/>
                    </a:lnTo>
                    <a:lnTo>
                      <a:pt x="944" y="2909"/>
                    </a:lnTo>
                    <a:lnTo>
                      <a:pt x="954" y="2885"/>
                    </a:lnTo>
                    <a:lnTo>
                      <a:pt x="956" y="2861"/>
                    </a:lnTo>
                    <a:lnTo>
                      <a:pt x="956" y="2836"/>
                    </a:lnTo>
                    <a:lnTo>
                      <a:pt x="930" y="2855"/>
                    </a:lnTo>
                    <a:lnTo>
                      <a:pt x="901" y="2875"/>
                    </a:lnTo>
                    <a:lnTo>
                      <a:pt x="869" y="2891"/>
                    </a:lnTo>
                    <a:lnTo>
                      <a:pt x="858" y="2895"/>
                    </a:lnTo>
                    <a:lnTo>
                      <a:pt x="846" y="2896"/>
                    </a:lnTo>
                    <a:lnTo>
                      <a:pt x="833" y="2895"/>
                    </a:lnTo>
                    <a:lnTo>
                      <a:pt x="821" y="2889"/>
                    </a:lnTo>
                    <a:lnTo>
                      <a:pt x="810" y="2881"/>
                    </a:lnTo>
                    <a:lnTo>
                      <a:pt x="802" y="2870"/>
                    </a:lnTo>
                    <a:lnTo>
                      <a:pt x="797" y="2854"/>
                    </a:lnTo>
                    <a:lnTo>
                      <a:pt x="798" y="2839"/>
                    </a:lnTo>
                    <a:lnTo>
                      <a:pt x="802" y="2824"/>
                    </a:lnTo>
                    <a:lnTo>
                      <a:pt x="811" y="2812"/>
                    </a:lnTo>
                    <a:lnTo>
                      <a:pt x="825" y="2803"/>
                    </a:lnTo>
                    <a:lnTo>
                      <a:pt x="858" y="2784"/>
                    </a:lnTo>
                    <a:lnTo>
                      <a:pt x="888" y="2764"/>
                    </a:lnTo>
                    <a:lnTo>
                      <a:pt x="911" y="2742"/>
                    </a:lnTo>
                    <a:lnTo>
                      <a:pt x="931" y="2720"/>
                    </a:lnTo>
                    <a:lnTo>
                      <a:pt x="944" y="2697"/>
                    </a:lnTo>
                    <a:lnTo>
                      <a:pt x="954" y="2673"/>
                    </a:lnTo>
                    <a:lnTo>
                      <a:pt x="956" y="2649"/>
                    </a:lnTo>
                    <a:lnTo>
                      <a:pt x="956" y="2623"/>
                    </a:lnTo>
                    <a:lnTo>
                      <a:pt x="930" y="2643"/>
                    </a:lnTo>
                    <a:lnTo>
                      <a:pt x="901" y="2662"/>
                    </a:lnTo>
                    <a:lnTo>
                      <a:pt x="869" y="2679"/>
                    </a:lnTo>
                    <a:lnTo>
                      <a:pt x="858" y="2683"/>
                    </a:lnTo>
                    <a:lnTo>
                      <a:pt x="846" y="2684"/>
                    </a:lnTo>
                    <a:lnTo>
                      <a:pt x="833" y="2682"/>
                    </a:lnTo>
                    <a:lnTo>
                      <a:pt x="821" y="2677"/>
                    </a:lnTo>
                    <a:lnTo>
                      <a:pt x="810" y="2669"/>
                    </a:lnTo>
                    <a:lnTo>
                      <a:pt x="802" y="2656"/>
                    </a:lnTo>
                    <a:lnTo>
                      <a:pt x="797" y="2642"/>
                    </a:lnTo>
                    <a:lnTo>
                      <a:pt x="798" y="2627"/>
                    </a:lnTo>
                    <a:lnTo>
                      <a:pt x="802" y="2612"/>
                    </a:lnTo>
                    <a:lnTo>
                      <a:pt x="811" y="2600"/>
                    </a:lnTo>
                    <a:lnTo>
                      <a:pt x="825" y="2591"/>
                    </a:lnTo>
                    <a:lnTo>
                      <a:pt x="858" y="2572"/>
                    </a:lnTo>
                    <a:lnTo>
                      <a:pt x="888" y="2551"/>
                    </a:lnTo>
                    <a:lnTo>
                      <a:pt x="911" y="2530"/>
                    </a:lnTo>
                    <a:lnTo>
                      <a:pt x="931" y="2508"/>
                    </a:lnTo>
                    <a:lnTo>
                      <a:pt x="944" y="2484"/>
                    </a:lnTo>
                    <a:lnTo>
                      <a:pt x="954" y="2461"/>
                    </a:lnTo>
                    <a:lnTo>
                      <a:pt x="956" y="2437"/>
                    </a:lnTo>
                    <a:lnTo>
                      <a:pt x="956" y="2411"/>
                    </a:lnTo>
                    <a:lnTo>
                      <a:pt x="930" y="2431"/>
                    </a:lnTo>
                    <a:lnTo>
                      <a:pt x="901" y="2449"/>
                    </a:lnTo>
                    <a:lnTo>
                      <a:pt x="869" y="2467"/>
                    </a:lnTo>
                    <a:lnTo>
                      <a:pt x="858" y="2471"/>
                    </a:lnTo>
                    <a:lnTo>
                      <a:pt x="846" y="2472"/>
                    </a:lnTo>
                    <a:lnTo>
                      <a:pt x="833" y="2470"/>
                    </a:lnTo>
                    <a:lnTo>
                      <a:pt x="821" y="2465"/>
                    </a:lnTo>
                    <a:lnTo>
                      <a:pt x="810" y="2457"/>
                    </a:lnTo>
                    <a:lnTo>
                      <a:pt x="802" y="2444"/>
                    </a:lnTo>
                    <a:lnTo>
                      <a:pt x="797" y="2430"/>
                    </a:lnTo>
                    <a:lnTo>
                      <a:pt x="798" y="2414"/>
                    </a:lnTo>
                    <a:lnTo>
                      <a:pt x="802" y="2400"/>
                    </a:lnTo>
                    <a:lnTo>
                      <a:pt x="811" y="2388"/>
                    </a:lnTo>
                    <a:lnTo>
                      <a:pt x="825" y="2378"/>
                    </a:lnTo>
                    <a:lnTo>
                      <a:pt x="858" y="2360"/>
                    </a:lnTo>
                    <a:lnTo>
                      <a:pt x="888" y="2339"/>
                    </a:lnTo>
                    <a:lnTo>
                      <a:pt x="911" y="2318"/>
                    </a:lnTo>
                    <a:lnTo>
                      <a:pt x="931" y="2295"/>
                    </a:lnTo>
                    <a:lnTo>
                      <a:pt x="944" y="2272"/>
                    </a:lnTo>
                    <a:lnTo>
                      <a:pt x="954" y="2249"/>
                    </a:lnTo>
                    <a:lnTo>
                      <a:pt x="956" y="2225"/>
                    </a:lnTo>
                    <a:lnTo>
                      <a:pt x="956" y="2199"/>
                    </a:lnTo>
                    <a:lnTo>
                      <a:pt x="930" y="2219"/>
                    </a:lnTo>
                    <a:lnTo>
                      <a:pt x="901" y="2237"/>
                    </a:lnTo>
                    <a:lnTo>
                      <a:pt x="869" y="2255"/>
                    </a:lnTo>
                    <a:lnTo>
                      <a:pt x="858" y="2259"/>
                    </a:lnTo>
                    <a:lnTo>
                      <a:pt x="846" y="2260"/>
                    </a:lnTo>
                    <a:lnTo>
                      <a:pt x="833" y="2258"/>
                    </a:lnTo>
                    <a:lnTo>
                      <a:pt x="821" y="2253"/>
                    </a:lnTo>
                    <a:lnTo>
                      <a:pt x="810" y="2244"/>
                    </a:lnTo>
                    <a:lnTo>
                      <a:pt x="802" y="2232"/>
                    </a:lnTo>
                    <a:lnTo>
                      <a:pt x="797" y="2218"/>
                    </a:lnTo>
                    <a:lnTo>
                      <a:pt x="798" y="2202"/>
                    </a:lnTo>
                    <a:lnTo>
                      <a:pt x="802" y="2188"/>
                    </a:lnTo>
                    <a:lnTo>
                      <a:pt x="811" y="2175"/>
                    </a:lnTo>
                    <a:lnTo>
                      <a:pt x="825" y="2166"/>
                    </a:lnTo>
                    <a:lnTo>
                      <a:pt x="858" y="2147"/>
                    </a:lnTo>
                    <a:lnTo>
                      <a:pt x="888" y="2127"/>
                    </a:lnTo>
                    <a:lnTo>
                      <a:pt x="911" y="2105"/>
                    </a:lnTo>
                    <a:lnTo>
                      <a:pt x="931" y="2083"/>
                    </a:lnTo>
                    <a:lnTo>
                      <a:pt x="944" y="2060"/>
                    </a:lnTo>
                    <a:lnTo>
                      <a:pt x="954" y="2036"/>
                    </a:lnTo>
                    <a:lnTo>
                      <a:pt x="956" y="2013"/>
                    </a:lnTo>
                    <a:lnTo>
                      <a:pt x="956" y="1987"/>
                    </a:lnTo>
                    <a:lnTo>
                      <a:pt x="930" y="2007"/>
                    </a:lnTo>
                    <a:lnTo>
                      <a:pt x="901" y="2025"/>
                    </a:lnTo>
                    <a:lnTo>
                      <a:pt x="869" y="2043"/>
                    </a:lnTo>
                    <a:lnTo>
                      <a:pt x="858" y="2047"/>
                    </a:lnTo>
                    <a:lnTo>
                      <a:pt x="846" y="2048"/>
                    </a:lnTo>
                    <a:lnTo>
                      <a:pt x="833" y="2046"/>
                    </a:lnTo>
                    <a:lnTo>
                      <a:pt x="821" y="2040"/>
                    </a:lnTo>
                    <a:lnTo>
                      <a:pt x="810" y="2032"/>
                    </a:lnTo>
                    <a:lnTo>
                      <a:pt x="802" y="2020"/>
                    </a:lnTo>
                    <a:lnTo>
                      <a:pt x="797" y="2005"/>
                    </a:lnTo>
                    <a:lnTo>
                      <a:pt x="798" y="1990"/>
                    </a:lnTo>
                    <a:lnTo>
                      <a:pt x="802" y="1976"/>
                    </a:lnTo>
                    <a:lnTo>
                      <a:pt x="811" y="1963"/>
                    </a:lnTo>
                    <a:lnTo>
                      <a:pt x="825" y="1954"/>
                    </a:lnTo>
                    <a:lnTo>
                      <a:pt x="858" y="1934"/>
                    </a:lnTo>
                    <a:lnTo>
                      <a:pt x="888" y="1915"/>
                    </a:lnTo>
                    <a:lnTo>
                      <a:pt x="911" y="1893"/>
                    </a:lnTo>
                    <a:lnTo>
                      <a:pt x="931" y="1871"/>
                    </a:lnTo>
                    <a:lnTo>
                      <a:pt x="944" y="1848"/>
                    </a:lnTo>
                    <a:lnTo>
                      <a:pt x="954" y="1824"/>
                    </a:lnTo>
                    <a:lnTo>
                      <a:pt x="956" y="1801"/>
                    </a:lnTo>
                    <a:lnTo>
                      <a:pt x="956" y="1775"/>
                    </a:lnTo>
                    <a:lnTo>
                      <a:pt x="930" y="1794"/>
                    </a:lnTo>
                    <a:lnTo>
                      <a:pt x="901" y="1813"/>
                    </a:lnTo>
                    <a:lnTo>
                      <a:pt x="869" y="1830"/>
                    </a:lnTo>
                    <a:lnTo>
                      <a:pt x="858" y="1834"/>
                    </a:lnTo>
                    <a:lnTo>
                      <a:pt x="846" y="1836"/>
                    </a:lnTo>
                    <a:lnTo>
                      <a:pt x="833" y="1833"/>
                    </a:lnTo>
                    <a:lnTo>
                      <a:pt x="821" y="1828"/>
                    </a:lnTo>
                    <a:lnTo>
                      <a:pt x="810" y="1820"/>
                    </a:lnTo>
                    <a:lnTo>
                      <a:pt x="802" y="1808"/>
                    </a:lnTo>
                    <a:lnTo>
                      <a:pt x="797" y="1792"/>
                    </a:lnTo>
                    <a:lnTo>
                      <a:pt x="798" y="1778"/>
                    </a:lnTo>
                    <a:lnTo>
                      <a:pt x="802" y="1763"/>
                    </a:lnTo>
                    <a:lnTo>
                      <a:pt x="811" y="1750"/>
                    </a:lnTo>
                    <a:lnTo>
                      <a:pt x="825" y="1741"/>
                    </a:lnTo>
                    <a:lnTo>
                      <a:pt x="858" y="1722"/>
                    </a:lnTo>
                    <a:lnTo>
                      <a:pt x="888" y="1703"/>
                    </a:lnTo>
                    <a:lnTo>
                      <a:pt x="911" y="1681"/>
                    </a:lnTo>
                    <a:lnTo>
                      <a:pt x="931" y="1658"/>
                    </a:lnTo>
                    <a:lnTo>
                      <a:pt x="944" y="1636"/>
                    </a:lnTo>
                    <a:lnTo>
                      <a:pt x="954" y="1612"/>
                    </a:lnTo>
                    <a:lnTo>
                      <a:pt x="956" y="1588"/>
                    </a:lnTo>
                    <a:lnTo>
                      <a:pt x="956" y="1563"/>
                    </a:lnTo>
                    <a:lnTo>
                      <a:pt x="930" y="1582"/>
                    </a:lnTo>
                    <a:lnTo>
                      <a:pt x="901" y="1601"/>
                    </a:lnTo>
                    <a:lnTo>
                      <a:pt x="869" y="1618"/>
                    </a:lnTo>
                    <a:lnTo>
                      <a:pt x="858" y="1622"/>
                    </a:lnTo>
                    <a:lnTo>
                      <a:pt x="846" y="1623"/>
                    </a:lnTo>
                    <a:lnTo>
                      <a:pt x="833" y="1621"/>
                    </a:lnTo>
                    <a:lnTo>
                      <a:pt x="821" y="1616"/>
                    </a:lnTo>
                    <a:lnTo>
                      <a:pt x="810" y="1608"/>
                    </a:lnTo>
                    <a:lnTo>
                      <a:pt x="802" y="1596"/>
                    </a:lnTo>
                    <a:lnTo>
                      <a:pt x="797" y="1580"/>
                    </a:lnTo>
                    <a:lnTo>
                      <a:pt x="798" y="1565"/>
                    </a:lnTo>
                    <a:lnTo>
                      <a:pt x="802" y="1550"/>
                    </a:lnTo>
                    <a:lnTo>
                      <a:pt x="811" y="1538"/>
                    </a:lnTo>
                    <a:lnTo>
                      <a:pt x="825" y="1529"/>
                    </a:lnTo>
                    <a:lnTo>
                      <a:pt x="858" y="1510"/>
                    </a:lnTo>
                    <a:lnTo>
                      <a:pt x="888" y="1490"/>
                    </a:lnTo>
                    <a:lnTo>
                      <a:pt x="911" y="1469"/>
                    </a:lnTo>
                    <a:lnTo>
                      <a:pt x="931" y="1446"/>
                    </a:lnTo>
                    <a:lnTo>
                      <a:pt x="944" y="1424"/>
                    </a:lnTo>
                    <a:lnTo>
                      <a:pt x="954" y="1400"/>
                    </a:lnTo>
                    <a:lnTo>
                      <a:pt x="956" y="1376"/>
                    </a:lnTo>
                    <a:lnTo>
                      <a:pt x="956" y="1350"/>
                    </a:lnTo>
                    <a:lnTo>
                      <a:pt x="923" y="1375"/>
                    </a:lnTo>
                    <a:lnTo>
                      <a:pt x="884" y="1398"/>
                    </a:lnTo>
                    <a:lnTo>
                      <a:pt x="842" y="1418"/>
                    </a:lnTo>
                    <a:lnTo>
                      <a:pt x="797" y="1436"/>
                    </a:lnTo>
                    <a:lnTo>
                      <a:pt x="748" y="1450"/>
                    </a:lnTo>
                    <a:lnTo>
                      <a:pt x="697" y="1463"/>
                    </a:lnTo>
                    <a:lnTo>
                      <a:pt x="643" y="1472"/>
                    </a:lnTo>
                    <a:lnTo>
                      <a:pt x="587" y="1477"/>
                    </a:lnTo>
                    <a:lnTo>
                      <a:pt x="528" y="1478"/>
                    </a:lnTo>
                    <a:lnTo>
                      <a:pt x="469" y="1477"/>
                    </a:lnTo>
                    <a:lnTo>
                      <a:pt x="413" y="1472"/>
                    </a:lnTo>
                    <a:lnTo>
                      <a:pt x="359" y="1463"/>
                    </a:lnTo>
                    <a:lnTo>
                      <a:pt x="307" y="1450"/>
                    </a:lnTo>
                    <a:lnTo>
                      <a:pt x="259" y="1436"/>
                    </a:lnTo>
                    <a:lnTo>
                      <a:pt x="213" y="1418"/>
                    </a:lnTo>
                    <a:lnTo>
                      <a:pt x="172" y="1398"/>
                    </a:lnTo>
                    <a:lnTo>
                      <a:pt x="134" y="1375"/>
                    </a:lnTo>
                    <a:lnTo>
                      <a:pt x="100" y="1350"/>
                    </a:lnTo>
                    <a:close/>
                    <a:moveTo>
                      <a:pt x="528" y="948"/>
                    </a:moveTo>
                    <a:lnTo>
                      <a:pt x="466" y="951"/>
                    </a:lnTo>
                    <a:lnTo>
                      <a:pt x="407" y="957"/>
                    </a:lnTo>
                    <a:lnTo>
                      <a:pt x="353" y="967"/>
                    </a:lnTo>
                    <a:lnTo>
                      <a:pt x="303" y="981"/>
                    </a:lnTo>
                    <a:lnTo>
                      <a:pt x="258" y="997"/>
                    </a:lnTo>
                    <a:lnTo>
                      <a:pt x="217" y="1017"/>
                    </a:lnTo>
                    <a:lnTo>
                      <a:pt x="183" y="1038"/>
                    </a:lnTo>
                    <a:lnTo>
                      <a:pt x="154" y="1061"/>
                    </a:lnTo>
                    <a:lnTo>
                      <a:pt x="131" y="1086"/>
                    </a:lnTo>
                    <a:lnTo>
                      <a:pt x="113" y="1111"/>
                    </a:lnTo>
                    <a:lnTo>
                      <a:pt x="103" y="1137"/>
                    </a:lnTo>
                    <a:lnTo>
                      <a:pt x="100" y="1164"/>
                    </a:lnTo>
                    <a:lnTo>
                      <a:pt x="103" y="1190"/>
                    </a:lnTo>
                    <a:lnTo>
                      <a:pt x="113" y="1215"/>
                    </a:lnTo>
                    <a:lnTo>
                      <a:pt x="131" y="1241"/>
                    </a:lnTo>
                    <a:lnTo>
                      <a:pt x="154" y="1266"/>
                    </a:lnTo>
                    <a:lnTo>
                      <a:pt x="183" y="1289"/>
                    </a:lnTo>
                    <a:lnTo>
                      <a:pt x="217" y="1310"/>
                    </a:lnTo>
                    <a:lnTo>
                      <a:pt x="258" y="1330"/>
                    </a:lnTo>
                    <a:lnTo>
                      <a:pt x="303" y="1346"/>
                    </a:lnTo>
                    <a:lnTo>
                      <a:pt x="353" y="1360"/>
                    </a:lnTo>
                    <a:lnTo>
                      <a:pt x="407" y="1370"/>
                    </a:lnTo>
                    <a:lnTo>
                      <a:pt x="466" y="1377"/>
                    </a:lnTo>
                    <a:lnTo>
                      <a:pt x="528" y="1379"/>
                    </a:lnTo>
                    <a:lnTo>
                      <a:pt x="591" y="1377"/>
                    </a:lnTo>
                    <a:lnTo>
                      <a:pt x="648" y="1370"/>
                    </a:lnTo>
                    <a:lnTo>
                      <a:pt x="703" y="1360"/>
                    </a:lnTo>
                    <a:lnTo>
                      <a:pt x="753" y="1346"/>
                    </a:lnTo>
                    <a:lnTo>
                      <a:pt x="798" y="1330"/>
                    </a:lnTo>
                    <a:lnTo>
                      <a:pt x="838" y="1310"/>
                    </a:lnTo>
                    <a:lnTo>
                      <a:pt x="873" y="1289"/>
                    </a:lnTo>
                    <a:lnTo>
                      <a:pt x="902" y="1266"/>
                    </a:lnTo>
                    <a:lnTo>
                      <a:pt x="926" y="1241"/>
                    </a:lnTo>
                    <a:lnTo>
                      <a:pt x="942" y="1215"/>
                    </a:lnTo>
                    <a:lnTo>
                      <a:pt x="953" y="1190"/>
                    </a:lnTo>
                    <a:lnTo>
                      <a:pt x="956" y="1164"/>
                    </a:lnTo>
                    <a:lnTo>
                      <a:pt x="953" y="1137"/>
                    </a:lnTo>
                    <a:lnTo>
                      <a:pt x="942" y="1111"/>
                    </a:lnTo>
                    <a:lnTo>
                      <a:pt x="926" y="1086"/>
                    </a:lnTo>
                    <a:lnTo>
                      <a:pt x="902" y="1061"/>
                    </a:lnTo>
                    <a:lnTo>
                      <a:pt x="873" y="1038"/>
                    </a:lnTo>
                    <a:lnTo>
                      <a:pt x="838" y="1017"/>
                    </a:lnTo>
                    <a:lnTo>
                      <a:pt x="798" y="997"/>
                    </a:lnTo>
                    <a:lnTo>
                      <a:pt x="753" y="981"/>
                    </a:lnTo>
                    <a:lnTo>
                      <a:pt x="703" y="967"/>
                    </a:lnTo>
                    <a:lnTo>
                      <a:pt x="648" y="957"/>
                    </a:lnTo>
                    <a:lnTo>
                      <a:pt x="591" y="951"/>
                    </a:lnTo>
                    <a:lnTo>
                      <a:pt x="528" y="948"/>
                    </a:lnTo>
                    <a:close/>
                    <a:moveTo>
                      <a:pt x="1056" y="501"/>
                    </a:moveTo>
                    <a:lnTo>
                      <a:pt x="1056" y="527"/>
                    </a:lnTo>
                    <a:lnTo>
                      <a:pt x="1059" y="553"/>
                    </a:lnTo>
                    <a:lnTo>
                      <a:pt x="1070" y="579"/>
                    </a:lnTo>
                    <a:lnTo>
                      <a:pt x="1087" y="605"/>
                    </a:lnTo>
                    <a:lnTo>
                      <a:pt x="1110" y="629"/>
                    </a:lnTo>
                    <a:lnTo>
                      <a:pt x="1139" y="652"/>
                    </a:lnTo>
                    <a:lnTo>
                      <a:pt x="1174" y="674"/>
                    </a:lnTo>
                    <a:lnTo>
                      <a:pt x="1213" y="693"/>
                    </a:lnTo>
                    <a:lnTo>
                      <a:pt x="1259" y="710"/>
                    </a:lnTo>
                    <a:lnTo>
                      <a:pt x="1309" y="723"/>
                    </a:lnTo>
                    <a:lnTo>
                      <a:pt x="1363" y="733"/>
                    </a:lnTo>
                    <a:lnTo>
                      <a:pt x="1422" y="741"/>
                    </a:lnTo>
                    <a:lnTo>
                      <a:pt x="1483" y="743"/>
                    </a:lnTo>
                    <a:lnTo>
                      <a:pt x="1534" y="741"/>
                    </a:lnTo>
                    <a:lnTo>
                      <a:pt x="1583" y="737"/>
                    </a:lnTo>
                    <a:lnTo>
                      <a:pt x="1600" y="737"/>
                    </a:lnTo>
                    <a:lnTo>
                      <a:pt x="1614" y="742"/>
                    </a:lnTo>
                    <a:lnTo>
                      <a:pt x="1627" y="752"/>
                    </a:lnTo>
                    <a:lnTo>
                      <a:pt x="1635" y="764"/>
                    </a:lnTo>
                    <a:lnTo>
                      <a:pt x="1639" y="780"/>
                    </a:lnTo>
                    <a:lnTo>
                      <a:pt x="1639" y="795"/>
                    </a:lnTo>
                    <a:lnTo>
                      <a:pt x="1634" y="810"/>
                    </a:lnTo>
                    <a:lnTo>
                      <a:pt x="1625" y="822"/>
                    </a:lnTo>
                    <a:lnTo>
                      <a:pt x="1611" y="830"/>
                    </a:lnTo>
                    <a:lnTo>
                      <a:pt x="1596" y="835"/>
                    </a:lnTo>
                    <a:lnTo>
                      <a:pt x="1540" y="841"/>
                    </a:lnTo>
                    <a:lnTo>
                      <a:pt x="1483" y="842"/>
                    </a:lnTo>
                    <a:lnTo>
                      <a:pt x="1426" y="841"/>
                    </a:lnTo>
                    <a:lnTo>
                      <a:pt x="1369" y="834"/>
                    </a:lnTo>
                    <a:lnTo>
                      <a:pt x="1314" y="826"/>
                    </a:lnTo>
                    <a:lnTo>
                      <a:pt x="1263" y="814"/>
                    </a:lnTo>
                    <a:lnTo>
                      <a:pt x="1214" y="799"/>
                    </a:lnTo>
                    <a:lnTo>
                      <a:pt x="1169" y="782"/>
                    </a:lnTo>
                    <a:lnTo>
                      <a:pt x="1128" y="761"/>
                    </a:lnTo>
                    <a:lnTo>
                      <a:pt x="1090" y="739"/>
                    </a:lnTo>
                    <a:lnTo>
                      <a:pt x="1056" y="713"/>
                    </a:lnTo>
                    <a:lnTo>
                      <a:pt x="1056" y="740"/>
                    </a:lnTo>
                    <a:lnTo>
                      <a:pt x="1059" y="765"/>
                    </a:lnTo>
                    <a:lnTo>
                      <a:pt x="1070" y="791"/>
                    </a:lnTo>
                    <a:lnTo>
                      <a:pt x="1087" y="817"/>
                    </a:lnTo>
                    <a:lnTo>
                      <a:pt x="1110" y="842"/>
                    </a:lnTo>
                    <a:lnTo>
                      <a:pt x="1139" y="864"/>
                    </a:lnTo>
                    <a:lnTo>
                      <a:pt x="1174" y="886"/>
                    </a:lnTo>
                    <a:lnTo>
                      <a:pt x="1213" y="905"/>
                    </a:lnTo>
                    <a:lnTo>
                      <a:pt x="1259" y="922"/>
                    </a:lnTo>
                    <a:lnTo>
                      <a:pt x="1309" y="935"/>
                    </a:lnTo>
                    <a:lnTo>
                      <a:pt x="1363" y="946"/>
                    </a:lnTo>
                    <a:lnTo>
                      <a:pt x="1422" y="953"/>
                    </a:lnTo>
                    <a:lnTo>
                      <a:pt x="1483" y="955"/>
                    </a:lnTo>
                    <a:lnTo>
                      <a:pt x="1534" y="953"/>
                    </a:lnTo>
                    <a:lnTo>
                      <a:pt x="1583" y="949"/>
                    </a:lnTo>
                    <a:lnTo>
                      <a:pt x="1600" y="949"/>
                    </a:lnTo>
                    <a:lnTo>
                      <a:pt x="1614" y="954"/>
                    </a:lnTo>
                    <a:lnTo>
                      <a:pt x="1627" y="964"/>
                    </a:lnTo>
                    <a:lnTo>
                      <a:pt x="1635" y="977"/>
                    </a:lnTo>
                    <a:lnTo>
                      <a:pt x="1639" y="992"/>
                    </a:lnTo>
                    <a:lnTo>
                      <a:pt x="1639" y="1007"/>
                    </a:lnTo>
                    <a:lnTo>
                      <a:pt x="1634" y="1022"/>
                    </a:lnTo>
                    <a:lnTo>
                      <a:pt x="1625" y="1034"/>
                    </a:lnTo>
                    <a:lnTo>
                      <a:pt x="1611" y="1042"/>
                    </a:lnTo>
                    <a:lnTo>
                      <a:pt x="1596" y="1048"/>
                    </a:lnTo>
                    <a:lnTo>
                      <a:pt x="1540" y="1053"/>
                    </a:lnTo>
                    <a:lnTo>
                      <a:pt x="1483" y="1054"/>
                    </a:lnTo>
                    <a:lnTo>
                      <a:pt x="1426" y="1053"/>
                    </a:lnTo>
                    <a:lnTo>
                      <a:pt x="1369" y="1047"/>
                    </a:lnTo>
                    <a:lnTo>
                      <a:pt x="1314" y="1038"/>
                    </a:lnTo>
                    <a:lnTo>
                      <a:pt x="1263" y="1026"/>
                    </a:lnTo>
                    <a:lnTo>
                      <a:pt x="1214" y="1012"/>
                    </a:lnTo>
                    <a:lnTo>
                      <a:pt x="1169" y="994"/>
                    </a:lnTo>
                    <a:lnTo>
                      <a:pt x="1128" y="973"/>
                    </a:lnTo>
                    <a:lnTo>
                      <a:pt x="1090" y="951"/>
                    </a:lnTo>
                    <a:lnTo>
                      <a:pt x="1056" y="925"/>
                    </a:lnTo>
                    <a:lnTo>
                      <a:pt x="1056" y="952"/>
                    </a:lnTo>
                    <a:lnTo>
                      <a:pt x="1059" y="978"/>
                    </a:lnTo>
                    <a:lnTo>
                      <a:pt x="1070" y="1003"/>
                    </a:lnTo>
                    <a:lnTo>
                      <a:pt x="1087" y="1029"/>
                    </a:lnTo>
                    <a:lnTo>
                      <a:pt x="1110" y="1054"/>
                    </a:lnTo>
                    <a:lnTo>
                      <a:pt x="1139" y="1076"/>
                    </a:lnTo>
                    <a:lnTo>
                      <a:pt x="1174" y="1098"/>
                    </a:lnTo>
                    <a:lnTo>
                      <a:pt x="1213" y="1118"/>
                    </a:lnTo>
                    <a:lnTo>
                      <a:pt x="1259" y="1134"/>
                    </a:lnTo>
                    <a:lnTo>
                      <a:pt x="1309" y="1147"/>
                    </a:lnTo>
                    <a:lnTo>
                      <a:pt x="1363" y="1158"/>
                    </a:lnTo>
                    <a:lnTo>
                      <a:pt x="1422" y="1165"/>
                    </a:lnTo>
                    <a:lnTo>
                      <a:pt x="1483" y="1167"/>
                    </a:lnTo>
                    <a:lnTo>
                      <a:pt x="1534" y="1165"/>
                    </a:lnTo>
                    <a:lnTo>
                      <a:pt x="1583" y="1161"/>
                    </a:lnTo>
                    <a:lnTo>
                      <a:pt x="1600" y="1161"/>
                    </a:lnTo>
                    <a:lnTo>
                      <a:pt x="1614" y="1167"/>
                    </a:lnTo>
                    <a:lnTo>
                      <a:pt x="1627" y="1176"/>
                    </a:lnTo>
                    <a:lnTo>
                      <a:pt x="1635" y="1189"/>
                    </a:lnTo>
                    <a:lnTo>
                      <a:pt x="1639" y="1204"/>
                    </a:lnTo>
                    <a:lnTo>
                      <a:pt x="1639" y="1220"/>
                    </a:lnTo>
                    <a:lnTo>
                      <a:pt x="1634" y="1234"/>
                    </a:lnTo>
                    <a:lnTo>
                      <a:pt x="1625" y="1246"/>
                    </a:lnTo>
                    <a:lnTo>
                      <a:pt x="1611" y="1255"/>
                    </a:lnTo>
                    <a:lnTo>
                      <a:pt x="1596" y="1260"/>
                    </a:lnTo>
                    <a:lnTo>
                      <a:pt x="1540" y="1265"/>
                    </a:lnTo>
                    <a:lnTo>
                      <a:pt x="1483" y="1266"/>
                    </a:lnTo>
                    <a:lnTo>
                      <a:pt x="1426" y="1265"/>
                    </a:lnTo>
                    <a:lnTo>
                      <a:pt x="1369" y="1259"/>
                    </a:lnTo>
                    <a:lnTo>
                      <a:pt x="1314" y="1250"/>
                    </a:lnTo>
                    <a:lnTo>
                      <a:pt x="1263" y="1238"/>
                    </a:lnTo>
                    <a:lnTo>
                      <a:pt x="1214" y="1224"/>
                    </a:lnTo>
                    <a:lnTo>
                      <a:pt x="1169" y="1206"/>
                    </a:lnTo>
                    <a:lnTo>
                      <a:pt x="1128" y="1186"/>
                    </a:lnTo>
                    <a:lnTo>
                      <a:pt x="1090" y="1163"/>
                    </a:lnTo>
                    <a:lnTo>
                      <a:pt x="1056" y="1137"/>
                    </a:lnTo>
                    <a:lnTo>
                      <a:pt x="1056" y="1164"/>
                    </a:lnTo>
                    <a:lnTo>
                      <a:pt x="1059" y="1190"/>
                    </a:lnTo>
                    <a:lnTo>
                      <a:pt x="1070" y="1215"/>
                    </a:lnTo>
                    <a:lnTo>
                      <a:pt x="1087" y="1241"/>
                    </a:lnTo>
                    <a:lnTo>
                      <a:pt x="1110" y="1266"/>
                    </a:lnTo>
                    <a:lnTo>
                      <a:pt x="1139" y="1289"/>
                    </a:lnTo>
                    <a:lnTo>
                      <a:pt x="1174" y="1310"/>
                    </a:lnTo>
                    <a:lnTo>
                      <a:pt x="1213" y="1330"/>
                    </a:lnTo>
                    <a:lnTo>
                      <a:pt x="1259" y="1346"/>
                    </a:lnTo>
                    <a:lnTo>
                      <a:pt x="1309" y="1360"/>
                    </a:lnTo>
                    <a:lnTo>
                      <a:pt x="1363" y="1370"/>
                    </a:lnTo>
                    <a:lnTo>
                      <a:pt x="1422" y="1377"/>
                    </a:lnTo>
                    <a:lnTo>
                      <a:pt x="1483" y="1379"/>
                    </a:lnTo>
                    <a:lnTo>
                      <a:pt x="1534" y="1377"/>
                    </a:lnTo>
                    <a:lnTo>
                      <a:pt x="1583" y="1373"/>
                    </a:lnTo>
                    <a:lnTo>
                      <a:pt x="1600" y="1373"/>
                    </a:lnTo>
                    <a:lnTo>
                      <a:pt x="1614" y="1379"/>
                    </a:lnTo>
                    <a:lnTo>
                      <a:pt x="1627" y="1389"/>
                    </a:lnTo>
                    <a:lnTo>
                      <a:pt x="1635" y="1401"/>
                    </a:lnTo>
                    <a:lnTo>
                      <a:pt x="1639" y="1416"/>
                    </a:lnTo>
                    <a:lnTo>
                      <a:pt x="1639" y="1432"/>
                    </a:lnTo>
                    <a:lnTo>
                      <a:pt x="1634" y="1446"/>
                    </a:lnTo>
                    <a:lnTo>
                      <a:pt x="1625" y="1459"/>
                    </a:lnTo>
                    <a:lnTo>
                      <a:pt x="1611" y="1467"/>
                    </a:lnTo>
                    <a:lnTo>
                      <a:pt x="1596" y="1472"/>
                    </a:lnTo>
                    <a:lnTo>
                      <a:pt x="1540" y="1477"/>
                    </a:lnTo>
                    <a:lnTo>
                      <a:pt x="1483" y="1478"/>
                    </a:lnTo>
                    <a:lnTo>
                      <a:pt x="1426" y="1477"/>
                    </a:lnTo>
                    <a:lnTo>
                      <a:pt x="1369" y="1472"/>
                    </a:lnTo>
                    <a:lnTo>
                      <a:pt x="1314" y="1463"/>
                    </a:lnTo>
                    <a:lnTo>
                      <a:pt x="1263" y="1450"/>
                    </a:lnTo>
                    <a:lnTo>
                      <a:pt x="1214" y="1436"/>
                    </a:lnTo>
                    <a:lnTo>
                      <a:pt x="1169" y="1418"/>
                    </a:lnTo>
                    <a:lnTo>
                      <a:pt x="1128" y="1398"/>
                    </a:lnTo>
                    <a:lnTo>
                      <a:pt x="1090" y="1375"/>
                    </a:lnTo>
                    <a:lnTo>
                      <a:pt x="1056" y="1350"/>
                    </a:lnTo>
                    <a:lnTo>
                      <a:pt x="1056" y="1376"/>
                    </a:lnTo>
                    <a:lnTo>
                      <a:pt x="1059" y="1402"/>
                    </a:lnTo>
                    <a:lnTo>
                      <a:pt x="1070" y="1428"/>
                    </a:lnTo>
                    <a:lnTo>
                      <a:pt x="1087" y="1453"/>
                    </a:lnTo>
                    <a:lnTo>
                      <a:pt x="1110" y="1478"/>
                    </a:lnTo>
                    <a:lnTo>
                      <a:pt x="1139" y="1501"/>
                    </a:lnTo>
                    <a:lnTo>
                      <a:pt x="1174" y="1522"/>
                    </a:lnTo>
                    <a:lnTo>
                      <a:pt x="1213" y="1542"/>
                    </a:lnTo>
                    <a:lnTo>
                      <a:pt x="1259" y="1558"/>
                    </a:lnTo>
                    <a:lnTo>
                      <a:pt x="1309" y="1572"/>
                    </a:lnTo>
                    <a:lnTo>
                      <a:pt x="1363" y="1582"/>
                    </a:lnTo>
                    <a:lnTo>
                      <a:pt x="1422" y="1589"/>
                    </a:lnTo>
                    <a:lnTo>
                      <a:pt x="1483" y="1591"/>
                    </a:lnTo>
                    <a:lnTo>
                      <a:pt x="1534" y="1589"/>
                    </a:lnTo>
                    <a:lnTo>
                      <a:pt x="1583" y="1585"/>
                    </a:lnTo>
                    <a:lnTo>
                      <a:pt x="1600" y="1585"/>
                    </a:lnTo>
                    <a:lnTo>
                      <a:pt x="1614" y="1591"/>
                    </a:lnTo>
                    <a:lnTo>
                      <a:pt x="1627" y="1601"/>
                    </a:lnTo>
                    <a:lnTo>
                      <a:pt x="1635" y="1613"/>
                    </a:lnTo>
                    <a:lnTo>
                      <a:pt x="1639" y="1628"/>
                    </a:lnTo>
                    <a:lnTo>
                      <a:pt x="1639" y="1644"/>
                    </a:lnTo>
                    <a:lnTo>
                      <a:pt x="1634" y="1658"/>
                    </a:lnTo>
                    <a:lnTo>
                      <a:pt x="1625" y="1671"/>
                    </a:lnTo>
                    <a:lnTo>
                      <a:pt x="1611" y="1679"/>
                    </a:lnTo>
                    <a:lnTo>
                      <a:pt x="1596" y="1684"/>
                    </a:lnTo>
                    <a:lnTo>
                      <a:pt x="1540" y="1689"/>
                    </a:lnTo>
                    <a:lnTo>
                      <a:pt x="1483" y="1691"/>
                    </a:lnTo>
                    <a:lnTo>
                      <a:pt x="1426" y="1689"/>
                    </a:lnTo>
                    <a:lnTo>
                      <a:pt x="1369" y="1684"/>
                    </a:lnTo>
                    <a:lnTo>
                      <a:pt x="1314" y="1675"/>
                    </a:lnTo>
                    <a:lnTo>
                      <a:pt x="1263" y="1664"/>
                    </a:lnTo>
                    <a:lnTo>
                      <a:pt x="1214" y="1648"/>
                    </a:lnTo>
                    <a:lnTo>
                      <a:pt x="1169" y="1631"/>
                    </a:lnTo>
                    <a:lnTo>
                      <a:pt x="1128" y="1610"/>
                    </a:lnTo>
                    <a:lnTo>
                      <a:pt x="1090" y="1587"/>
                    </a:lnTo>
                    <a:lnTo>
                      <a:pt x="1056" y="1563"/>
                    </a:lnTo>
                    <a:lnTo>
                      <a:pt x="1056" y="1588"/>
                    </a:lnTo>
                    <a:lnTo>
                      <a:pt x="1059" y="1614"/>
                    </a:lnTo>
                    <a:lnTo>
                      <a:pt x="1070" y="1640"/>
                    </a:lnTo>
                    <a:lnTo>
                      <a:pt x="1087" y="1666"/>
                    </a:lnTo>
                    <a:lnTo>
                      <a:pt x="1110" y="1690"/>
                    </a:lnTo>
                    <a:lnTo>
                      <a:pt x="1139" y="1713"/>
                    </a:lnTo>
                    <a:lnTo>
                      <a:pt x="1174" y="1735"/>
                    </a:lnTo>
                    <a:lnTo>
                      <a:pt x="1213" y="1754"/>
                    </a:lnTo>
                    <a:lnTo>
                      <a:pt x="1259" y="1771"/>
                    </a:lnTo>
                    <a:lnTo>
                      <a:pt x="1309" y="1785"/>
                    </a:lnTo>
                    <a:lnTo>
                      <a:pt x="1363" y="1795"/>
                    </a:lnTo>
                    <a:lnTo>
                      <a:pt x="1422" y="1802"/>
                    </a:lnTo>
                    <a:lnTo>
                      <a:pt x="1483" y="1804"/>
                    </a:lnTo>
                    <a:lnTo>
                      <a:pt x="1534" y="1803"/>
                    </a:lnTo>
                    <a:lnTo>
                      <a:pt x="1583" y="1797"/>
                    </a:lnTo>
                    <a:lnTo>
                      <a:pt x="1600" y="1798"/>
                    </a:lnTo>
                    <a:lnTo>
                      <a:pt x="1614" y="1804"/>
                    </a:lnTo>
                    <a:lnTo>
                      <a:pt x="1627" y="1813"/>
                    </a:lnTo>
                    <a:lnTo>
                      <a:pt x="1635" y="1825"/>
                    </a:lnTo>
                    <a:lnTo>
                      <a:pt x="1639" y="1841"/>
                    </a:lnTo>
                    <a:lnTo>
                      <a:pt x="1639" y="1856"/>
                    </a:lnTo>
                    <a:lnTo>
                      <a:pt x="1634" y="1871"/>
                    </a:lnTo>
                    <a:lnTo>
                      <a:pt x="1625" y="1883"/>
                    </a:lnTo>
                    <a:lnTo>
                      <a:pt x="1611" y="1891"/>
                    </a:lnTo>
                    <a:lnTo>
                      <a:pt x="1596" y="1896"/>
                    </a:lnTo>
                    <a:lnTo>
                      <a:pt x="1540" y="1901"/>
                    </a:lnTo>
                    <a:lnTo>
                      <a:pt x="1483" y="1904"/>
                    </a:lnTo>
                    <a:lnTo>
                      <a:pt x="1426" y="1901"/>
                    </a:lnTo>
                    <a:lnTo>
                      <a:pt x="1369" y="1896"/>
                    </a:lnTo>
                    <a:lnTo>
                      <a:pt x="1314" y="1887"/>
                    </a:lnTo>
                    <a:lnTo>
                      <a:pt x="1263" y="1876"/>
                    </a:lnTo>
                    <a:lnTo>
                      <a:pt x="1214" y="1860"/>
                    </a:lnTo>
                    <a:lnTo>
                      <a:pt x="1169" y="1843"/>
                    </a:lnTo>
                    <a:lnTo>
                      <a:pt x="1128" y="1822"/>
                    </a:lnTo>
                    <a:lnTo>
                      <a:pt x="1090" y="1799"/>
                    </a:lnTo>
                    <a:lnTo>
                      <a:pt x="1056" y="1775"/>
                    </a:lnTo>
                    <a:lnTo>
                      <a:pt x="1056" y="1801"/>
                    </a:lnTo>
                    <a:lnTo>
                      <a:pt x="1059" y="1826"/>
                    </a:lnTo>
                    <a:lnTo>
                      <a:pt x="1070" y="1852"/>
                    </a:lnTo>
                    <a:lnTo>
                      <a:pt x="1087" y="1878"/>
                    </a:lnTo>
                    <a:lnTo>
                      <a:pt x="1110" y="1902"/>
                    </a:lnTo>
                    <a:lnTo>
                      <a:pt x="1139" y="1926"/>
                    </a:lnTo>
                    <a:lnTo>
                      <a:pt x="1174" y="1947"/>
                    </a:lnTo>
                    <a:lnTo>
                      <a:pt x="1213" y="1966"/>
                    </a:lnTo>
                    <a:lnTo>
                      <a:pt x="1259" y="1983"/>
                    </a:lnTo>
                    <a:lnTo>
                      <a:pt x="1309" y="1997"/>
                    </a:lnTo>
                    <a:lnTo>
                      <a:pt x="1363" y="2008"/>
                    </a:lnTo>
                    <a:lnTo>
                      <a:pt x="1422" y="2014"/>
                    </a:lnTo>
                    <a:lnTo>
                      <a:pt x="1483" y="2016"/>
                    </a:lnTo>
                    <a:lnTo>
                      <a:pt x="1534" y="2015"/>
                    </a:lnTo>
                    <a:lnTo>
                      <a:pt x="1583" y="2010"/>
                    </a:lnTo>
                    <a:lnTo>
                      <a:pt x="1600" y="2011"/>
                    </a:lnTo>
                    <a:lnTo>
                      <a:pt x="1614" y="2016"/>
                    </a:lnTo>
                    <a:lnTo>
                      <a:pt x="1627" y="2025"/>
                    </a:lnTo>
                    <a:lnTo>
                      <a:pt x="1635" y="2037"/>
                    </a:lnTo>
                    <a:lnTo>
                      <a:pt x="1639" y="2053"/>
                    </a:lnTo>
                    <a:lnTo>
                      <a:pt x="1639" y="2068"/>
                    </a:lnTo>
                    <a:lnTo>
                      <a:pt x="1634" y="2083"/>
                    </a:lnTo>
                    <a:lnTo>
                      <a:pt x="1625" y="2095"/>
                    </a:lnTo>
                    <a:lnTo>
                      <a:pt x="1611" y="2104"/>
                    </a:lnTo>
                    <a:lnTo>
                      <a:pt x="1596" y="2108"/>
                    </a:lnTo>
                    <a:lnTo>
                      <a:pt x="1540" y="2114"/>
                    </a:lnTo>
                    <a:lnTo>
                      <a:pt x="1483" y="2116"/>
                    </a:lnTo>
                    <a:lnTo>
                      <a:pt x="1426" y="2114"/>
                    </a:lnTo>
                    <a:lnTo>
                      <a:pt x="1369" y="2108"/>
                    </a:lnTo>
                    <a:lnTo>
                      <a:pt x="1314" y="2099"/>
                    </a:lnTo>
                    <a:lnTo>
                      <a:pt x="1263" y="2088"/>
                    </a:lnTo>
                    <a:lnTo>
                      <a:pt x="1214" y="2072"/>
                    </a:lnTo>
                    <a:lnTo>
                      <a:pt x="1169" y="2055"/>
                    </a:lnTo>
                    <a:lnTo>
                      <a:pt x="1128" y="2034"/>
                    </a:lnTo>
                    <a:lnTo>
                      <a:pt x="1090" y="2012"/>
                    </a:lnTo>
                    <a:lnTo>
                      <a:pt x="1056" y="1987"/>
                    </a:lnTo>
                    <a:lnTo>
                      <a:pt x="1056" y="2013"/>
                    </a:lnTo>
                    <a:lnTo>
                      <a:pt x="1059" y="2038"/>
                    </a:lnTo>
                    <a:lnTo>
                      <a:pt x="1070" y="2064"/>
                    </a:lnTo>
                    <a:lnTo>
                      <a:pt x="1087" y="2090"/>
                    </a:lnTo>
                    <a:lnTo>
                      <a:pt x="1110" y="2115"/>
                    </a:lnTo>
                    <a:lnTo>
                      <a:pt x="1139" y="2138"/>
                    </a:lnTo>
                    <a:lnTo>
                      <a:pt x="1174" y="2159"/>
                    </a:lnTo>
                    <a:lnTo>
                      <a:pt x="1213" y="2179"/>
                    </a:lnTo>
                    <a:lnTo>
                      <a:pt x="1259" y="2195"/>
                    </a:lnTo>
                    <a:lnTo>
                      <a:pt x="1309" y="2209"/>
                    </a:lnTo>
                    <a:lnTo>
                      <a:pt x="1363" y="2220"/>
                    </a:lnTo>
                    <a:lnTo>
                      <a:pt x="1422" y="2226"/>
                    </a:lnTo>
                    <a:lnTo>
                      <a:pt x="1483" y="2228"/>
                    </a:lnTo>
                    <a:lnTo>
                      <a:pt x="1534" y="2227"/>
                    </a:lnTo>
                    <a:lnTo>
                      <a:pt x="1583" y="2222"/>
                    </a:lnTo>
                    <a:lnTo>
                      <a:pt x="1600" y="2223"/>
                    </a:lnTo>
                    <a:lnTo>
                      <a:pt x="1614" y="2228"/>
                    </a:lnTo>
                    <a:lnTo>
                      <a:pt x="1627" y="2237"/>
                    </a:lnTo>
                    <a:lnTo>
                      <a:pt x="1635" y="2250"/>
                    </a:lnTo>
                    <a:lnTo>
                      <a:pt x="1639" y="2265"/>
                    </a:lnTo>
                    <a:lnTo>
                      <a:pt x="1639" y="2280"/>
                    </a:lnTo>
                    <a:lnTo>
                      <a:pt x="1634" y="2295"/>
                    </a:lnTo>
                    <a:lnTo>
                      <a:pt x="1625" y="2307"/>
                    </a:lnTo>
                    <a:lnTo>
                      <a:pt x="1611" y="2317"/>
                    </a:lnTo>
                    <a:lnTo>
                      <a:pt x="1596" y="2321"/>
                    </a:lnTo>
                    <a:lnTo>
                      <a:pt x="1540" y="2326"/>
                    </a:lnTo>
                    <a:lnTo>
                      <a:pt x="1483" y="2328"/>
                    </a:lnTo>
                    <a:lnTo>
                      <a:pt x="1426" y="2326"/>
                    </a:lnTo>
                    <a:lnTo>
                      <a:pt x="1369" y="2321"/>
                    </a:lnTo>
                    <a:lnTo>
                      <a:pt x="1314" y="2311"/>
                    </a:lnTo>
                    <a:lnTo>
                      <a:pt x="1263" y="2300"/>
                    </a:lnTo>
                    <a:lnTo>
                      <a:pt x="1214" y="2285"/>
                    </a:lnTo>
                    <a:lnTo>
                      <a:pt x="1169" y="2267"/>
                    </a:lnTo>
                    <a:lnTo>
                      <a:pt x="1128" y="2246"/>
                    </a:lnTo>
                    <a:lnTo>
                      <a:pt x="1090" y="2224"/>
                    </a:lnTo>
                    <a:lnTo>
                      <a:pt x="1056" y="2199"/>
                    </a:lnTo>
                    <a:lnTo>
                      <a:pt x="1056" y="2225"/>
                    </a:lnTo>
                    <a:lnTo>
                      <a:pt x="1059" y="2251"/>
                    </a:lnTo>
                    <a:lnTo>
                      <a:pt x="1070" y="2276"/>
                    </a:lnTo>
                    <a:lnTo>
                      <a:pt x="1087" y="2302"/>
                    </a:lnTo>
                    <a:lnTo>
                      <a:pt x="1110" y="2327"/>
                    </a:lnTo>
                    <a:lnTo>
                      <a:pt x="1139" y="2351"/>
                    </a:lnTo>
                    <a:lnTo>
                      <a:pt x="1174" y="2371"/>
                    </a:lnTo>
                    <a:lnTo>
                      <a:pt x="1213" y="2391"/>
                    </a:lnTo>
                    <a:lnTo>
                      <a:pt x="1259" y="2407"/>
                    </a:lnTo>
                    <a:lnTo>
                      <a:pt x="1309" y="2422"/>
                    </a:lnTo>
                    <a:lnTo>
                      <a:pt x="1363" y="2432"/>
                    </a:lnTo>
                    <a:lnTo>
                      <a:pt x="1422" y="2438"/>
                    </a:lnTo>
                    <a:lnTo>
                      <a:pt x="1483" y="2440"/>
                    </a:lnTo>
                    <a:lnTo>
                      <a:pt x="1534" y="2439"/>
                    </a:lnTo>
                    <a:lnTo>
                      <a:pt x="1583" y="2434"/>
                    </a:lnTo>
                    <a:lnTo>
                      <a:pt x="1600" y="2435"/>
                    </a:lnTo>
                    <a:lnTo>
                      <a:pt x="1614" y="2440"/>
                    </a:lnTo>
                    <a:lnTo>
                      <a:pt x="1627" y="2449"/>
                    </a:lnTo>
                    <a:lnTo>
                      <a:pt x="1635" y="2462"/>
                    </a:lnTo>
                    <a:lnTo>
                      <a:pt x="1639" y="2477"/>
                    </a:lnTo>
                    <a:lnTo>
                      <a:pt x="1639" y="2493"/>
                    </a:lnTo>
                    <a:lnTo>
                      <a:pt x="1634" y="2508"/>
                    </a:lnTo>
                    <a:lnTo>
                      <a:pt x="1625" y="2519"/>
                    </a:lnTo>
                    <a:lnTo>
                      <a:pt x="1611" y="2529"/>
                    </a:lnTo>
                    <a:lnTo>
                      <a:pt x="1596" y="2533"/>
                    </a:lnTo>
                    <a:lnTo>
                      <a:pt x="1540" y="2538"/>
                    </a:lnTo>
                    <a:lnTo>
                      <a:pt x="1483" y="2540"/>
                    </a:lnTo>
                    <a:lnTo>
                      <a:pt x="1426" y="2538"/>
                    </a:lnTo>
                    <a:lnTo>
                      <a:pt x="1369" y="2533"/>
                    </a:lnTo>
                    <a:lnTo>
                      <a:pt x="1314" y="2524"/>
                    </a:lnTo>
                    <a:lnTo>
                      <a:pt x="1263" y="2512"/>
                    </a:lnTo>
                    <a:lnTo>
                      <a:pt x="1214" y="2497"/>
                    </a:lnTo>
                    <a:lnTo>
                      <a:pt x="1169" y="2479"/>
                    </a:lnTo>
                    <a:lnTo>
                      <a:pt x="1128" y="2459"/>
                    </a:lnTo>
                    <a:lnTo>
                      <a:pt x="1090" y="2436"/>
                    </a:lnTo>
                    <a:lnTo>
                      <a:pt x="1056" y="2411"/>
                    </a:lnTo>
                    <a:lnTo>
                      <a:pt x="1056" y="2437"/>
                    </a:lnTo>
                    <a:lnTo>
                      <a:pt x="1059" y="2463"/>
                    </a:lnTo>
                    <a:lnTo>
                      <a:pt x="1070" y="2490"/>
                    </a:lnTo>
                    <a:lnTo>
                      <a:pt x="1087" y="2514"/>
                    </a:lnTo>
                    <a:lnTo>
                      <a:pt x="1110" y="2539"/>
                    </a:lnTo>
                    <a:lnTo>
                      <a:pt x="1139" y="2563"/>
                    </a:lnTo>
                    <a:lnTo>
                      <a:pt x="1174" y="2583"/>
                    </a:lnTo>
                    <a:lnTo>
                      <a:pt x="1213" y="2603"/>
                    </a:lnTo>
                    <a:lnTo>
                      <a:pt x="1259" y="2619"/>
                    </a:lnTo>
                    <a:lnTo>
                      <a:pt x="1309" y="2634"/>
                    </a:lnTo>
                    <a:lnTo>
                      <a:pt x="1363" y="2644"/>
                    </a:lnTo>
                    <a:lnTo>
                      <a:pt x="1422" y="2650"/>
                    </a:lnTo>
                    <a:lnTo>
                      <a:pt x="1483" y="2652"/>
                    </a:lnTo>
                    <a:lnTo>
                      <a:pt x="1534" y="2651"/>
                    </a:lnTo>
                    <a:lnTo>
                      <a:pt x="1583" y="2646"/>
                    </a:lnTo>
                    <a:lnTo>
                      <a:pt x="1600" y="2647"/>
                    </a:lnTo>
                    <a:lnTo>
                      <a:pt x="1614" y="2652"/>
                    </a:lnTo>
                    <a:lnTo>
                      <a:pt x="1627" y="2662"/>
                    </a:lnTo>
                    <a:lnTo>
                      <a:pt x="1635" y="2674"/>
                    </a:lnTo>
                    <a:lnTo>
                      <a:pt x="1639" y="2689"/>
                    </a:lnTo>
                    <a:lnTo>
                      <a:pt x="1639" y="2706"/>
                    </a:lnTo>
                    <a:lnTo>
                      <a:pt x="1634" y="2720"/>
                    </a:lnTo>
                    <a:lnTo>
                      <a:pt x="1625" y="2732"/>
                    </a:lnTo>
                    <a:lnTo>
                      <a:pt x="1611" y="2741"/>
                    </a:lnTo>
                    <a:lnTo>
                      <a:pt x="1596" y="2745"/>
                    </a:lnTo>
                    <a:lnTo>
                      <a:pt x="1540" y="2750"/>
                    </a:lnTo>
                    <a:lnTo>
                      <a:pt x="1483" y="2752"/>
                    </a:lnTo>
                    <a:lnTo>
                      <a:pt x="1426" y="2750"/>
                    </a:lnTo>
                    <a:lnTo>
                      <a:pt x="1369" y="2745"/>
                    </a:lnTo>
                    <a:lnTo>
                      <a:pt x="1314" y="2736"/>
                    </a:lnTo>
                    <a:lnTo>
                      <a:pt x="1263" y="2724"/>
                    </a:lnTo>
                    <a:lnTo>
                      <a:pt x="1214" y="2709"/>
                    </a:lnTo>
                    <a:lnTo>
                      <a:pt x="1169" y="2691"/>
                    </a:lnTo>
                    <a:lnTo>
                      <a:pt x="1128" y="2671"/>
                    </a:lnTo>
                    <a:lnTo>
                      <a:pt x="1090" y="2648"/>
                    </a:lnTo>
                    <a:lnTo>
                      <a:pt x="1056" y="2623"/>
                    </a:lnTo>
                    <a:lnTo>
                      <a:pt x="1056" y="2649"/>
                    </a:lnTo>
                    <a:lnTo>
                      <a:pt x="1059" y="2675"/>
                    </a:lnTo>
                    <a:lnTo>
                      <a:pt x="1070" y="2702"/>
                    </a:lnTo>
                    <a:lnTo>
                      <a:pt x="1087" y="2726"/>
                    </a:lnTo>
                    <a:lnTo>
                      <a:pt x="1110" y="2751"/>
                    </a:lnTo>
                    <a:lnTo>
                      <a:pt x="1139" y="2775"/>
                    </a:lnTo>
                    <a:lnTo>
                      <a:pt x="1174" y="2797"/>
                    </a:lnTo>
                    <a:lnTo>
                      <a:pt x="1213" y="2815"/>
                    </a:lnTo>
                    <a:lnTo>
                      <a:pt x="1259" y="2832"/>
                    </a:lnTo>
                    <a:lnTo>
                      <a:pt x="1309" y="2846"/>
                    </a:lnTo>
                    <a:lnTo>
                      <a:pt x="1363" y="2856"/>
                    </a:lnTo>
                    <a:lnTo>
                      <a:pt x="1422" y="2862"/>
                    </a:lnTo>
                    <a:lnTo>
                      <a:pt x="1483" y="2864"/>
                    </a:lnTo>
                    <a:lnTo>
                      <a:pt x="1534" y="2863"/>
                    </a:lnTo>
                    <a:lnTo>
                      <a:pt x="1583" y="2858"/>
                    </a:lnTo>
                    <a:lnTo>
                      <a:pt x="1600" y="2859"/>
                    </a:lnTo>
                    <a:lnTo>
                      <a:pt x="1614" y="2864"/>
                    </a:lnTo>
                    <a:lnTo>
                      <a:pt x="1627" y="2874"/>
                    </a:lnTo>
                    <a:lnTo>
                      <a:pt x="1635" y="2886"/>
                    </a:lnTo>
                    <a:lnTo>
                      <a:pt x="1639" y="2902"/>
                    </a:lnTo>
                    <a:lnTo>
                      <a:pt x="1639" y="2918"/>
                    </a:lnTo>
                    <a:lnTo>
                      <a:pt x="1634" y="2932"/>
                    </a:lnTo>
                    <a:lnTo>
                      <a:pt x="1625" y="2944"/>
                    </a:lnTo>
                    <a:lnTo>
                      <a:pt x="1611" y="2953"/>
                    </a:lnTo>
                    <a:lnTo>
                      <a:pt x="1596" y="2957"/>
                    </a:lnTo>
                    <a:lnTo>
                      <a:pt x="1540" y="2962"/>
                    </a:lnTo>
                    <a:lnTo>
                      <a:pt x="1483" y="2964"/>
                    </a:lnTo>
                    <a:lnTo>
                      <a:pt x="1426" y="2962"/>
                    </a:lnTo>
                    <a:lnTo>
                      <a:pt x="1369" y="2957"/>
                    </a:lnTo>
                    <a:lnTo>
                      <a:pt x="1314" y="2948"/>
                    </a:lnTo>
                    <a:lnTo>
                      <a:pt x="1263" y="2937"/>
                    </a:lnTo>
                    <a:lnTo>
                      <a:pt x="1214" y="2921"/>
                    </a:lnTo>
                    <a:lnTo>
                      <a:pt x="1169" y="2904"/>
                    </a:lnTo>
                    <a:lnTo>
                      <a:pt x="1128" y="2883"/>
                    </a:lnTo>
                    <a:lnTo>
                      <a:pt x="1090" y="2860"/>
                    </a:lnTo>
                    <a:lnTo>
                      <a:pt x="1056" y="2836"/>
                    </a:lnTo>
                    <a:lnTo>
                      <a:pt x="1056" y="2861"/>
                    </a:lnTo>
                    <a:lnTo>
                      <a:pt x="1059" y="2887"/>
                    </a:lnTo>
                    <a:lnTo>
                      <a:pt x="1070" y="2914"/>
                    </a:lnTo>
                    <a:lnTo>
                      <a:pt x="1087" y="2939"/>
                    </a:lnTo>
                    <a:lnTo>
                      <a:pt x="1110" y="2963"/>
                    </a:lnTo>
                    <a:lnTo>
                      <a:pt x="1139" y="2987"/>
                    </a:lnTo>
                    <a:lnTo>
                      <a:pt x="1174" y="3009"/>
                    </a:lnTo>
                    <a:lnTo>
                      <a:pt x="1213" y="3027"/>
                    </a:lnTo>
                    <a:lnTo>
                      <a:pt x="1259" y="3045"/>
                    </a:lnTo>
                    <a:lnTo>
                      <a:pt x="1309" y="3058"/>
                    </a:lnTo>
                    <a:lnTo>
                      <a:pt x="1363" y="3068"/>
                    </a:lnTo>
                    <a:lnTo>
                      <a:pt x="1422" y="3075"/>
                    </a:lnTo>
                    <a:lnTo>
                      <a:pt x="1483" y="3077"/>
                    </a:lnTo>
                    <a:lnTo>
                      <a:pt x="1534" y="3076"/>
                    </a:lnTo>
                    <a:lnTo>
                      <a:pt x="1583" y="3070"/>
                    </a:lnTo>
                    <a:lnTo>
                      <a:pt x="1600" y="3072"/>
                    </a:lnTo>
                    <a:lnTo>
                      <a:pt x="1614" y="3077"/>
                    </a:lnTo>
                    <a:lnTo>
                      <a:pt x="1627" y="3086"/>
                    </a:lnTo>
                    <a:lnTo>
                      <a:pt x="1635" y="3098"/>
                    </a:lnTo>
                    <a:lnTo>
                      <a:pt x="1639" y="3114"/>
                    </a:lnTo>
                    <a:lnTo>
                      <a:pt x="1639" y="3130"/>
                    </a:lnTo>
                    <a:lnTo>
                      <a:pt x="1634" y="3145"/>
                    </a:lnTo>
                    <a:lnTo>
                      <a:pt x="1625" y="3156"/>
                    </a:lnTo>
                    <a:lnTo>
                      <a:pt x="1611" y="3165"/>
                    </a:lnTo>
                    <a:lnTo>
                      <a:pt x="1596" y="3169"/>
                    </a:lnTo>
                    <a:lnTo>
                      <a:pt x="1540" y="3175"/>
                    </a:lnTo>
                    <a:lnTo>
                      <a:pt x="1483" y="3177"/>
                    </a:lnTo>
                    <a:lnTo>
                      <a:pt x="1426" y="3175"/>
                    </a:lnTo>
                    <a:lnTo>
                      <a:pt x="1369" y="3169"/>
                    </a:lnTo>
                    <a:lnTo>
                      <a:pt x="1314" y="3160"/>
                    </a:lnTo>
                    <a:lnTo>
                      <a:pt x="1263" y="3149"/>
                    </a:lnTo>
                    <a:lnTo>
                      <a:pt x="1214" y="3133"/>
                    </a:lnTo>
                    <a:lnTo>
                      <a:pt x="1169" y="3116"/>
                    </a:lnTo>
                    <a:lnTo>
                      <a:pt x="1128" y="3095"/>
                    </a:lnTo>
                    <a:lnTo>
                      <a:pt x="1090" y="3073"/>
                    </a:lnTo>
                    <a:lnTo>
                      <a:pt x="1056" y="3048"/>
                    </a:lnTo>
                    <a:lnTo>
                      <a:pt x="1056" y="3074"/>
                    </a:lnTo>
                    <a:lnTo>
                      <a:pt x="1059" y="3099"/>
                    </a:lnTo>
                    <a:lnTo>
                      <a:pt x="1070" y="3126"/>
                    </a:lnTo>
                    <a:lnTo>
                      <a:pt x="1087" y="3151"/>
                    </a:lnTo>
                    <a:lnTo>
                      <a:pt x="1110" y="3176"/>
                    </a:lnTo>
                    <a:lnTo>
                      <a:pt x="1139" y="3199"/>
                    </a:lnTo>
                    <a:lnTo>
                      <a:pt x="1174" y="3221"/>
                    </a:lnTo>
                    <a:lnTo>
                      <a:pt x="1213" y="3239"/>
                    </a:lnTo>
                    <a:lnTo>
                      <a:pt x="1259" y="3257"/>
                    </a:lnTo>
                    <a:lnTo>
                      <a:pt x="1309" y="3270"/>
                    </a:lnTo>
                    <a:lnTo>
                      <a:pt x="1363" y="3281"/>
                    </a:lnTo>
                    <a:lnTo>
                      <a:pt x="1422" y="3287"/>
                    </a:lnTo>
                    <a:lnTo>
                      <a:pt x="1483" y="3289"/>
                    </a:lnTo>
                    <a:lnTo>
                      <a:pt x="1546" y="3287"/>
                    </a:lnTo>
                    <a:lnTo>
                      <a:pt x="1604" y="3281"/>
                    </a:lnTo>
                    <a:lnTo>
                      <a:pt x="1659" y="3270"/>
                    </a:lnTo>
                    <a:lnTo>
                      <a:pt x="1708" y="3257"/>
                    </a:lnTo>
                    <a:lnTo>
                      <a:pt x="1754" y="3239"/>
                    </a:lnTo>
                    <a:lnTo>
                      <a:pt x="1794" y="3221"/>
                    </a:lnTo>
                    <a:lnTo>
                      <a:pt x="1829" y="3199"/>
                    </a:lnTo>
                    <a:lnTo>
                      <a:pt x="1858" y="3176"/>
                    </a:lnTo>
                    <a:lnTo>
                      <a:pt x="1881" y="3151"/>
                    </a:lnTo>
                    <a:lnTo>
                      <a:pt x="1898" y="3126"/>
                    </a:lnTo>
                    <a:lnTo>
                      <a:pt x="1908" y="3099"/>
                    </a:lnTo>
                    <a:lnTo>
                      <a:pt x="1912" y="3074"/>
                    </a:lnTo>
                    <a:lnTo>
                      <a:pt x="1912" y="3048"/>
                    </a:lnTo>
                    <a:lnTo>
                      <a:pt x="1885" y="3067"/>
                    </a:lnTo>
                    <a:lnTo>
                      <a:pt x="1857" y="3087"/>
                    </a:lnTo>
                    <a:lnTo>
                      <a:pt x="1825" y="3103"/>
                    </a:lnTo>
                    <a:lnTo>
                      <a:pt x="1813" y="3108"/>
                    </a:lnTo>
                    <a:lnTo>
                      <a:pt x="1802" y="3109"/>
                    </a:lnTo>
                    <a:lnTo>
                      <a:pt x="1789" y="3108"/>
                    </a:lnTo>
                    <a:lnTo>
                      <a:pt x="1776" y="3101"/>
                    </a:lnTo>
                    <a:lnTo>
                      <a:pt x="1766" y="3093"/>
                    </a:lnTo>
                    <a:lnTo>
                      <a:pt x="1758" y="3082"/>
                    </a:lnTo>
                    <a:lnTo>
                      <a:pt x="1754" y="3066"/>
                    </a:lnTo>
                    <a:lnTo>
                      <a:pt x="1754" y="3051"/>
                    </a:lnTo>
                    <a:lnTo>
                      <a:pt x="1759" y="3037"/>
                    </a:lnTo>
                    <a:lnTo>
                      <a:pt x="1767" y="3024"/>
                    </a:lnTo>
                    <a:lnTo>
                      <a:pt x="1780" y="3015"/>
                    </a:lnTo>
                    <a:lnTo>
                      <a:pt x="1814" y="2996"/>
                    </a:lnTo>
                    <a:lnTo>
                      <a:pt x="1843" y="2976"/>
                    </a:lnTo>
                    <a:lnTo>
                      <a:pt x="1867" y="2954"/>
                    </a:lnTo>
                    <a:lnTo>
                      <a:pt x="1887" y="2932"/>
                    </a:lnTo>
                    <a:lnTo>
                      <a:pt x="1901" y="2909"/>
                    </a:lnTo>
                    <a:lnTo>
                      <a:pt x="1909" y="2885"/>
                    </a:lnTo>
                    <a:lnTo>
                      <a:pt x="1912" y="2861"/>
                    </a:lnTo>
                    <a:lnTo>
                      <a:pt x="1912" y="2836"/>
                    </a:lnTo>
                    <a:lnTo>
                      <a:pt x="1885" y="2855"/>
                    </a:lnTo>
                    <a:lnTo>
                      <a:pt x="1857" y="2875"/>
                    </a:lnTo>
                    <a:lnTo>
                      <a:pt x="1825" y="2891"/>
                    </a:lnTo>
                    <a:lnTo>
                      <a:pt x="1813" y="2895"/>
                    </a:lnTo>
                    <a:lnTo>
                      <a:pt x="1802" y="2896"/>
                    </a:lnTo>
                    <a:lnTo>
                      <a:pt x="1789" y="2895"/>
                    </a:lnTo>
                    <a:lnTo>
                      <a:pt x="1776" y="2889"/>
                    </a:lnTo>
                    <a:lnTo>
                      <a:pt x="1766" y="2881"/>
                    </a:lnTo>
                    <a:lnTo>
                      <a:pt x="1758" y="2870"/>
                    </a:lnTo>
                    <a:lnTo>
                      <a:pt x="1754" y="2854"/>
                    </a:lnTo>
                    <a:lnTo>
                      <a:pt x="1754" y="2839"/>
                    </a:lnTo>
                    <a:lnTo>
                      <a:pt x="1759" y="2824"/>
                    </a:lnTo>
                    <a:lnTo>
                      <a:pt x="1767" y="2812"/>
                    </a:lnTo>
                    <a:lnTo>
                      <a:pt x="1780" y="2803"/>
                    </a:lnTo>
                    <a:lnTo>
                      <a:pt x="1814" y="2784"/>
                    </a:lnTo>
                    <a:lnTo>
                      <a:pt x="1843" y="2764"/>
                    </a:lnTo>
                    <a:lnTo>
                      <a:pt x="1867" y="2742"/>
                    </a:lnTo>
                    <a:lnTo>
                      <a:pt x="1887" y="2720"/>
                    </a:lnTo>
                    <a:lnTo>
                      <a:pt x="1901" y="2697"/>
                    </a:lnTo>
                    <a:lnTo>
                      <a:pt x="1909" y="2673"/>
                    </a:lnTo>
                    <a:lnTo>
                      <a:pt x="1912" y="2649"/>
                    </a:lnTo>
                    <a:lnTo>
                      <a:pt x="1912" y="2623"/>
                    </a:lnTo>
                    <a:lnTo>
                      <a:pt x="1885" y="2643"/>
                    </a:lnTo>
                    <a:lnTo>
                      <a:pt x="1857" y="2662"/>
                    </a:lnTo>
                    <a:lnTo>
                      <a:pt x="1825" y="2679"/>
                    </a:lnTo>
                    <a:lnTo>
                      <a:pt x="1813" y="2683"/>
                    </a:lnTo>
                    <a:lnTo>
                      <a:pt x="1802" y="2684"/>
                    </a:lnTo>
                    <a:lnTo>
                      <a:pt x="1789" y="2682"/>
                    </a:lnTo>
                    <a:lnTo>
                      <a:pt x="1776" y="2677"/>
                    </a:lnTo>
                    <a:lnTo>
                      <a:pt x="1766" y="2669"/>
                    </a:lnTo>
                    <a:lnTo>
                      <a:pt x="1758" y="2656"/>
                    </a:lnTo>
                    <a:lnTo>
                      <a:pt x="1754" y="2642"/>
                    </a:lnTo>
                    <a:lnTo>
                      <a:pt x="1754" y="2627"/>
                    </a:lnTo>
                    <a:lnTo>
                      <a:pt x="1759" y="2612"/>
                    </a:lnTo>
                    <a:lnTo>
                      <a:pt x="1767" y="2600"/>
                    </a:lnTo>
                    <a:lnTo>
                      <a:pt x="1780" y="2591"/>
                    </a:lnTo>
                    <a:lnTo>
                      <a:pt x="1814" y="2572"/>
                    </a:lnTo>
                    <a:lnTo>
                      <a:pt x="1843" y="2551"/>
                    </a:lnTo>
                    <a:lnTo>
                      <a:pt x="1867" y="2530"/>
                    </a:lnTo>
                    <a:lnTo>
                      <a:pt x="1887" y="2508"/>
                    </a:lnTo>
                    <a:lnTo>
                      <a:pt x="1901" y="2484"/>
                    </a:lnTo>
                    <a:lnTo>
                      <a:pt x="1909" y="2461"/>
                    </a:lnTo>
                    <a:lnTo>
                      <a:pt x="1912" y="2437"/>
                    </a:lnTo>
                    <a:lnTo>
                      <a:pt x="1912" y="2411"/>
                    </a:lnTo>
                    <a:lnTo>
                      <a:pt x="1885" y="2431"/>
                    </a:lnTo>
                    <a:lnTo>
                      <a:pt x="1857" y="2449"/>
                    </a:lnTo>
                    <a:lnTo>
                      <a:pt x="1825" y="2467"/>
                    </a:lnTo>
                    <a:lnTo>
                      <a:pt x="1813" y="2471"/>
                    </a:lnTo>
                    <a:lnTo>
                      <a:pt x="1802" y="2472"/>
                    </a:lnTo>
                    <a:lnTo>
                      <a:pt x="1789" y="2470"/>
                    </a:lnTo>
                    <a:lnTo>
                      <a:pt x="1776" y="2465"/>
                    </a:lnTo>
                    <a:lnTo>
                      <a:pt x="1766" y="2457"/>
                    </a:lnTo>
                    <a:lnTo>
                      <a:pt x="1758" y="2444"/>
                    </a:lnTo>
                    <a:lnTo>
                      <a:pt x="1754" y="2430"/>
                    </a:lnTo>
                    <a:lnTo>
                      <a:pt x="1754" y="2414"/>
                    </a:lnTo>
                    <a:lnTo>
                      <a:pt x="1759" y="2400"/>
                    </a:lnTo>
                    <a:lnTo>
                      <a:pt x="1767" y="2388"/>
                    </a:lnTo>
                    <a:lnTo>
                      <a:pt x="1780" y="2378"/>
                    </a:lnTo>
                    <a:lnTo>
                      <a:pt x="1814" y="2360"/>
                    </a:lnTo>
                    <a:lnTo>
                      <a:pt x="1843" y="2339"/>
                    </a:lnTo>
                    <a:lnTo>
                      <a:pt x="1867" y="2318"/>
                    </a:lnTo>
                    <a:lnTo>
                      <a:pt x="1887" y="2296"/>
                    </a:lnTo>
                    <a:lnTo>
                      <a:pt x="1901" y="2272"/>
                    </a:lnTo>
                    <a:lnTo>
                      <a:pt x="1909" y="2249"/>
                    </a:lnTo>
                    <a:lnTo>
                      <a:pt x="1912" y="2225"/>
                    </a:lnTo>
                    <a:lnTo>
                      <a:pt x="1912" y="2199"/>
                    </a:lnTo>
                    <a:lnTo>
                      <a:pt x="1885" y="2219"/>
                    </a:lnTo>
                    <a:lnTo>
                      <a:pt x="1857" y="2237"/>
                    </a:lnTo>
                    <a:lnTo>
                      <a:pt x="1825" y="2255"/>
                    </a:lnTo>
                    <a:lnTo>
                      <a:pt x="1813" y="2259"/>
                    </a:lnTo>
                    <a:lnTo>
                      <a:pt x="1802" y="2260"/>
                    </a:lnTo>
                    <a:lnTo>
                      <a:pt x="1789" y="2258"/>
                    </a:lnTo>
                    <a:lnTo>
                      <a:pt x="1776" y="2253"/>
                    </a:lnTo>
                    <a:lnTo>
                      <a:pt x="1766" y="2244"/>
                    </a:lnTo>
                    <a:lnTo>
                      <a:pt x="1758" y="2232"/>
                    </a:lnTo>
                    <a:lnTo>
                      <a:pt x="1754" y="2218"/>
                    </a:lnTo>
                    <a:lnTo>
                      <a:pt x="1754" y="2202"/>
                    </a:lnTo>
                    <a:lnTo>
                      <a:pt x="1759" y="2188"/>
                    </a:lnTo>
                    <a:lnTo>
                      <a:pt x="1767" y="2175"/>
                    </a:lnTo>
                    <a:lnTo>
                      <a:pt x="1780" y="2166"/>
                    </a:lnTo>
                    <a:lnTo>
                      <a:pt x="1814" y="2148"/>
                    </a:lnTo>
                    <a:lnTo>
                      <a:pt x="1843" y="2127"/>
                    </a:lnTo>
                    <a:lnTo>
                      <a:pt x="1867" y="2105"/>
                    </a:lnTo>
                    <a:lnTo>
                      <a:pt x="1887" y="2083"/>
                    </a:lnTo>
                    <a:lnTo>
                      <a:pt x="1901" y="2060"/>
                    </a:lnTo>
                    <a:lnTo>
                      <a:pt x="1909" y="2036"/>
                    </a:lnTo>
                    <a:lnTo>
                      <a:pt x="1912" y="2013"/>
                    </a:lnTo>
                    <a:lnTo>
                      <a:pt x="1912" y="1987"/>
                    </a:lnTo>
                    <a:lnTo>
                      <a:pt x="1885" y="2007"/>
                    </a:lnTo>
                    <a:lnTo>
                      <a:pt x="1857" y="2025"/>
                    </a:lnTo>
                    <a:lnTo>
                      <a:pt x="1825" y="2043"/>
                    </a:lnTo>
                    <a:lnTo>
                      <a:pt x="1813" y="2047"/>
                    </a:lnTo>
                    <a:lnTo>
                      <a:pt x="1802" y="2048"/>
                    </a:lnTo>
                    <a:lnTo>
                      <a:pt x="1789" y="2046"/>
                    </a:lnTo>
                    <a:lnTo>
                      <a:pt x="1776" y="2040"/>
                    </a:lnTo>
                    <a:lnTo>
                      <a:pt x="1766" y="2032"/>
                    </a:lnTo>
                    <a:lnTo>
                      <a:pt x="1758" y="2020"/>
                    </a:lnTo>
                    <a:lnTo>
                      <a:pt x="1754" y="2005"/>
                    </a:lnTo>
                    <a:lnTo>
                      <a:pt x="1754" y="1990"/>
                    </a:lnTo>
                    <a:lnTo>
                      <a:pt x="1759" y="1976"/>
                    </a:lnTo>
                    <a:lnTo>
                      <a:pt x="1767" y="1963"/>
                    </a:lnTo>
                    <a:lnTo>
                      <a:pt x="1780" y="1954"/>
                    </a:lnTo>
                    <a:lnTo>
                      <a:pt x="1814" y="1934"/>
                    </a:lnTo>
                    <a:lnTo>
                      <a:pt x="1843" y="1915"/>
                    </a:lnTo>
                    <a:lnTo>
                      <a:pt x="1867" y="1893"/>
                    </a:lnTo>
                    <a:lnTo>
                      <a:pt x="1887" y="1871"/>
                    </a:lnTo>
                    <a:lnTo>
                      <a:pt x="1901" y="1848"/>
                    </a:lnTo>
                    <a:lnTo>
                      <a:pt x="1909" y="1824"/>
                    </a:lnTo>
                    <a:lnTo>
                      <a:pt x="1912" y="1801"/>
                    </a:lnTo>
                    <a:lnTo>
                      <a:pt x="1912" y="1775"/>
                    </a:lnTo>
                    <a:lnTo>
                      <a:pt x="1885" y="1794"/>
                    </a:lnTo>
                    <a:lnTo>
                      <a:pt x="1857" y="1813"/>
                    </a:lnTo>
                    <a:lnTo>
                      <a:pt x="1825" y="1830"/>
                    </a:lnTo>
                    <a:lnTo>
                      <a:pt x="1813" y="1834"/>
                    </a:lnTo>
                    <a:lnTo>
                      <a:pt x="1802" y="1836"/>
                    </a:lnTo>
                    <a:lnTo>
                      <a:pt x="1789" y="1833"/>
                    </a:lnTo>
                    <a:lnTo>
                      <a:pt x="1776" y="1828"/>
                    </a:lnTo>
                    <a:lnTo>
                      <a:pt x="1766" y="1820"/>
                    </a:lnTo>
                    <a:lnTo>
                      <a:pt x="1758" y="1808"/>
                    </a:lnTo>
                    <a:lnTo>
                      <a:pt x="1754" y="1793"/>
                    </a:lnTo>
                    <a:lnTo>
                      <a:pt x="1754" y="1778"/>
                    </a:lnTo>
                    <a:lnTo>
                      <a:pt x="1759" y="1763"/>
                    </a:lnTo>
                    <a:lnTo>
                      <a:pt x="1767" y="1751"/>
                    </a:lnTo>
                    <a:lnTo>
                      <a:pt x="1780" y="1742"/>
                    </a:lnTo>
                    <a:lnTo>
                      <a:pt x="1814" y="1722"/>
                    </a:lnTo>
                    <a:lnTo>
                      <a:pt x="1843" y="1703"/>
                    </a:lnTo>
                    <a:lnTo>
                      <a:pt x="1867" y="1681"/>
                    </a:lnTo>
                    <a:lnTo>
                      <a:pt x="1887" y="1658"/>
                    </a:lnTo>
                    <a:lnTo>
                      <a:pt x="1901" y="1636"/>
                    </a:lnTo>
                    <a:lnTo>
                      <a:pt x="1909" y="1612"/>
                    </a:lnTo>
                    <a:lnTo>
                      <a:pt x="1912" y="1588"/>
                    </a:lnTo>
                    <a:lnTo>
                      <a:pt x="1912" y="1563"/>
                    </a:lnTo>
                    <a:lnTo>
                      <a:pt x="1885" y="1582"/>
                    </a:lnTo>
                    <a:lnTo>
                      <a:pt x="1857" y="1601"/>
                    </a:lnTo>
                    <a:lnTo>
                      <a:pt x="1825" y="1618"/>
                    </a:lnTo>
                    <a:lnTo>
                      <a:pt x="1813" y="1622"/>
                    </a:lnTo>
                    <a:lnTo>
                      <a:pt x="1802" y="1623"/>
                    </a:lnTo>
                    <a:lnTo>
                      <a:pt x="1789" y="1621"/>
                    </a:lnTo>
                    <a:lnTo>
                      <a:pt x="1776" y="1616"/>
                    </a:lnTo>
                    <a:lnTo>
                      <a:pt x="1766" y="1608"/>
                    </a:lnTo>
                    <a:lnTo>
                      <a:pt x="1758" y="1596"/>
                    </a:lnTo>
                    <a:lnTo>
                      <a:pt x="1754" y="1580"/>
                    </a:lnTo>
                    <a:lnTo>
                      <a:pt x="1754" y="1566"/>
                    </a:lnTo>
                    <a:lnTo>
                      <a:pt x="1759" y="1551"/>
                    </a:lnTo>
                    <a:lnTo>
                      <a:pt x="1767" y="1538"/>
                    </a:lnTo>
                    <a:lnTo>
                      <a:pt x="1780" y="1529"/>
                    </a:lnTo>
                    <a:lnTo>
                      <a:pt x="1814" y="1510"/>
                    </a:lnTo>
                    <a:lnTo>
                      <a:pt x="1843" y="1490"/>
                    </a:lnTo>
                    <a:lnTo>
                      <a:pt x="1867" y="1469"/>
                    </a:lnTo>
                    <a:lnTo>
                      <a:pt x="1887" y="1446"/>
                    </a:lnTo>
                    <a:lnTo>
                      <a:pt x="1901" y="1424"/>
                    </a:lnTo>
                    <a:lnTo>
                      <a:pt x="1909" y="1400"/>
                    </a:lnTo>
                    <a:lnTo>
                      <a:pt x="1912" y="1376"/>
                    </a:lnTo>
                    <a:lnTo>
                      <a:pt x="1912" y="1350"/>
                    </a:lnTo>
                    <a:lnTo>
                      <a:pt x="1885" y="1370"/>
                    </a:lnTo>
                    <a:lnTo>
                      <a:pt x="1857" y="1389"/>
                    </a:lnTo>
                    <a:lnTo>
                      <a:pt x="1825" y="1406"/>
                    </a:lnTo>
                    <a:lnTo>
                      <a:pt x="1813" y="1410"/>
                    </a:lnTo>
                    <a:lnTo>
                      <a:pt x="1802" y="1411"/>
                    </a:lnTo>
                    <a:lnTo>
                      <a:pt x="1789" y="1409"/>
                    </a:lnTo>
                    <a:lnTo>
                      <a:pt x="1776" y="1404"/>
                    </a:lnTo>
                    <a:lnTo>
                      <a:pt x="1766" y="1396"/>
                    </a:lnTo>
                    <a:lnTo>
                      <a:pt x="1758" y="1383"/>
                    </a:lnTo>
                    <a:lnTo>
                      <a:pt x="1754" y="1368"/>
                    </a:lnTo>
                    <a:lnTo>
                      <a:pt x="1754" y="1352"/>
                    </a:lnTo>
                    <a:lnTo>
                      <a:pt x="1759" y="1338"/>
                    </a:lnTo>
                    <a:lnTo>
                      <a:pt x="1767" y="1326"/>
                    </a:lnTo>
                    <a:lnTo>
                      <a:pt x="1780" y="1316"/>
                    </a:lnTo>
                    <a:lnTo>
                      <a:pt x="1814" y="1298"/>
                    </a:lnTo>
                    <a:lnTo>
                      <a:pt x="1843" y="1278"/>
                    </a:lnTo>
                    <a:lnTo>
                      <a:pt x="1867" y="1257"/>
                    </a:lnTo>
                    <a:lnTo>
                      <a:pt x="1887" y="1234"/>
                    </a:lnTo>
                    <a:lnTo>
                      <a:pt x="1901" y="1211"/>
                    </a:lnTo>
                    <a:lnTo>
                      <a:pt x="1909" y="1188"/>
                    </a:lnTo>
                    <a:lnTo>
                      <a:pt x="1912" y="1164"/>
                    </a:lnTo>
                    <a:lnTo>
                      <a:pt x="1912" y="1138"/>
                    </a:lnTo>
                    <a:lnTo>
                      <a:pt x="1885" y="1158"/>
                    </a:lnTo>
                    <a:lnTo>
                      <a:pt x="1857" y="1176"/>
                    </a:lnTo>
                    <a:lnTo>
                      <a:pt x="1825" y="1194"/>
                    </a:lnTo>
                    <a:lnTo>
                      <a:pt x="1813" y="1198"/>
                    </a:lnTo>
                    <a:lnTo>
                      <a:pt x="1802" y="1199"/>
                    </a:lnTo>
                    <a:lnTo>
                      <a:pt x="1789" y="1197"/>
                    </a:lnTo>
                    <a:lnTo>
                      <a:pt x="1776" y="1192"/>
                    </a:lnTo>
                    <a:lnTo>
                      <a:pt x="1766" y="1183"/>
                    </a:lnTo>
                    <a:lnTo>
                      <a:pt x="1758" y="1171"/>
                    </a:lnTo>
                    <a:lnTo>
                      <a:pt x="1754" y="1156"/>
                    </a:lnTo>
                    <a:lnTo>
                      <a:pt x="1754" y="1140"/>
                    </a:lnTo>
                    <a:lnTo>
                      <a:pt x="1759" y="1126"/>
                    </a:lnTo>
                    <a:lnTo>
                      <a:pt x="1767" y="1113"/>
                    </a:lnTo>
                    <a:lnTo>
                      <a:pt x="1780" y="1104"/>
                    </a:lnTo>
                    <a:lnTo>
                      <a:pt x="1814" y="1086"/>
                    </a:lnTo>
                    <a:lnTo>
                      <a:pt x="1843" y="1066"/>
                    </a:lnTo>
                    <a:lnTo>
                      <a:pt x="1867" y="1044"/>
                    </a:lnTo>
                    <a:lnTo>
                      <a:pt x="1887" y="1022"/>
                    </a:lnTo>
                    <a:lnTo>
                      <a:pt x="1901" y="999"/>
                    </a:lnTo>
                    <a:lnTo>
                      <a:pt x="1909" y="975"/>
                    </a:lnTo>
                    <a:lnTo>
                      <a:pt x="1912" y="952"/>
                    </a:lnTo>
                    <a:lnTo>
                      <a:pt x="1912" y="926"/>
                    </a:lnTo>
                    <a:lnTo>
                      <a:pt x="1885" y="946"/>
                    </a:lnTo>
                    <a:lnTo>
                      <a:pt x="1857" y="964"/>
                    </a:lnTo>
                    <a:lnTo>
                      <a:pt x="1825" y="982"/>
                    </a:lnTo>
                    <a:lnTo>
                      <a:pt x="1813" y="986"/>
                    </a:lnTo>
                    <a:lnTo>
                      <a:pt x="1802" y="987"/>
                    </a:lnTo>
                    <a:lnTo>
                      <a:pt x="1789" y="985"/>
                    </a:lnTo>
                    <a:lnTo>
                      <a:pt x="1776" y="980"/>
                    </a:lnTo>
                    <a:lnTo>
                      <a:pt x="1766" y="970"/>
                    </a:lnTo>
                    <a:lnTo>
                      <a:pt x="1758" y="959"/>
                    </a:lnTo>
                    <a:lnTo>
                      <a:pt x="1754" y="944"/>
                    </a:lnTo>
                    <a:lnTo>
                      <a:pt x="1754" y="928"/>
                    </a:lnTo>
                    <a:lnTo>
                      <a:pt x="1759" y="914"/>
                    </a:lnTo>
                    <a:lnTo>
                      <a:pt x="1767" y="901"/>
                    </a:lnTo>
                    <a:lnTo>
                      <a:pt x="1780" y="892"/>
                    </a:lnTo>
                    <a:lnTo>
                      <a:pt x="1814" y="874"/>
                    </a:lnTo>
                    <a:lnTo>
                      <a:pt x="1843" y="854"/>
                    </a:lnTo>
                    <a:lnTo>
                      <a:pt x="1867" y="832"/>
                    </a:lnTo>
                    <a:lnTo>
                      <a:pt x="1887" y="810"/>
                    </a:lnTo>
                    <a:lnTo>
                      <a:pt x="1901" y="787"/>
                    </a:lnTo>
                    <a:lnTo>
                      <a:pt x="1909" y="763"/>
                    </a:lnTo>
                    <a:lnTo>
                      <a:pt x="1912" y="740"/>
                    </a:lnTo>
                    <a:lnTo>
                      <a:pt x="1912" y="713"/>
                    </a:lnTo>
                    <a:lnTo>
                      <a:pt x="1885" y="733"/>
                    </a:lnTo>
                    <a:lnTo>
                      <a:pt x="1857" y="752"/>
                    </a:lnTo>
                    <a:lnTo>
                      <a:pt x="1825" y="769"/>
                    </a:lnTo>
                    <a:lnTo>
                      <a:pt x="1813" y="774"/>
                    </a:lnTo>
                    <a:lnTo>
                      <a:pt x="1803" y="775"/>
                    </a:lnTo>
                    <a:lnTo>
                      <a:pt x="1789" y="773"/>
                    </a:lnTo>
                    <a:lnTo>
                      <a:pt x="1776" y="767"/>
                    </a:lnTo>
                    <a:lnTo>
                      <a:pt x="1766" y="758"/>
                    </a:lnTo>
                    <a:lnTo>
                      <a:pt x="1758" y="747"/>
                    </a:lnTo>
                    <a:lnTo>
                      <a:pt x="1754" y="731"/>
                    </a:lnTo>
                    <a:lnTo>
                      <a:pt x="1754" y="716"/>
                    </a:lnTo>
                    <a:lnTo>
                      <a:pt x="1759" y="701"/>
                    </a:lnTo>
                    <a:lnTo>
                      <a:pt x="1767" y="689"/>
                    </a:lnTo>
                    <a:lnTo>
                      <a:pt x="1780" y="680"/>
                    </a:lnTo>
                    <a:lnTo>
                      <a:pt x="1814" y="661"/>
                    </a:lnTo>
                    <a:lnTo>
                      <a:pt x="1843" y="642"/>
                    </a:lnTo>
                    <a:lnTo>
                      <a:pt x="1867" y="620"/>
                    </a:lnTo>
                    <a:lnTo>
                      <a:pt x="1887" y="597"/>
                    </a:lnTo>
                    <a:lnTo>
                      <a:pt x="1901" y="575"/>
                    </a:lnTo>
                    <a:lnTo>
                      <a:pt x="1909" y="551"/>
                    </a:lnTo>
                    <a:lnTo>
                      <a:pt x="1912" y="527"/>
                    </a:lnTo>
                    <a:lnTo>
                      <a:pt x="1912" y="501"/>
                    </a:lnTo>
                    <a:lnTo>
                      <a:pt x="1878" y="526"/>
                    </a:lnTo>
                    <a:lnTo>
                      <a:pt x="1840" y="549"/>
                    </a:lnTo>
                    <a:lnTo>
                      <a:pt x="1798" y="570"/>
                    </a:lnTo>
                    <a:lnTo>
                      <a:pt x="1752" y="587"/>
                    </a:lnTo>
                    <a:lnTo>
                      <a:pt x="1704" y="602"/>
                    </a:lnTo>
                    <a:lnTo>
                      <a:pt x="1652" y="614"/>
                    </a:lnTo>
                    <a:lnTo>
                      <a:pt x="1599" y="622"/>
                    </a:lnTo>
                    <a:lnTo>
                      <a:pt x="1542" y="628"/>
                    </a:lnTo>
                    <a:lnTo>
                      <a:pt x="1483" y="629"/>
                    </a:lnTo>
                    <a:lnTo>
                      <a:pt x="1426" y="628"/>
                    </a:lnTo>
                    <a:lnTo>
                      <a:pt x="1369" y="622"/>
                    </a:lnTo>
                    <a:lnTo>
                      <a:pt x="1314" y="614"/>
                    </a:lnTo>
                    <a:lnTo>
                      <a:pt x="1263" y="602"/>
                    </a:lnTo>
                    <a:lnTo>
                      <a:pt x="1214" y="587"/>
                    </a:lnTo>
                    <a:lnTo>
                      <a:pt x="1169" y="570"/>
                    </a:lnTo>
                    <a:lnTo>
                      <a:pt x="1128" y="549"/>
                    </a:lnTo>
                    <a:lnTo>
                      <a:pt x="1090" y="526"/>
                    </a:lnTo>
                    <a:lnTo>
                      <a:pt x="1056" y="501"/>
                    </a:lnTo>
                    <a:close/>
                    <a:moveTo>
                      <a:pt x="1483" y="99"/>
                    </a:moveTo>
                    <a:lnTo>
                      <a:pt x="1422" y="101"/>
                    </a:lnTo>
                    <a:lnTo>
                      <a:pt x="1363" y="108"/>
                    </a:lnTo>
                    <a:lnTo>
                      <a:pt x="1309" y="119"/>
                    </a:lnTo>
                    <a:lnTo>
                      <a:pt x="1259" y="132"/>
                    </a:lnTo>
                    <a:lnTo>
                      <a:pt x="1213" y="148"/>
                    </a:lnTo>
                    <a:lnTo>
                      <a:pt x="1174" y="168"/>
                    </a:lnTo>
                    <a:lnTo>
                      <a:pt x="1139" y="190"/>
                    </a:lnTo>
                    <a:lnTo>
                      <a:pt x="1110" y="212"/>
                    </a:lnTo>
                    <a:lnTo>
                      <a:pt x="1087" y="237"/>
                    </a:lnTo>
                    <a:lnTo>
                      <a:pt x="1070" y="263"/>
                    </a:lnTo>
                    <a:lnTo>
                      <a:pt x="1059" y="288"/>
                    </a:lnTo>
                    <a:lnTo>
                      <a:pt x="1056" y="314"/>
                    </a:lnTo>
                    <a:lnTo>
                      <a:pt x="1059" y="341"/>
                    </a:lnTo>
                    <a:lnTo>
                      <a:pt x="1070" y="367"/>
                    </a:lnTo>
                    <a:lnTo>
                      <a:pt x="1087" y="392"/>
                    </a:lnTo>
                    <a:lnTo>
                      <a:pt x="1110" y="417"/>
                    </a:lnTo>
                    <a:lnTo>
                      <a:pt x="1139" y="440"/>
                    </a:lnTo>
                    <a:lnTo>
                      <a:pt x="1174" y="462"/>
                    </a:lnTo>
                    <a:lnTo>
                      <a:pt x="1213" y="481"/>
                    </a:lnTo>
                    <a:lnTo>
                      <a:pt x="1259" y="498"/>
                    </a:lnTo>
                    <a:lnTo>
                      <a:pt x="1309" y="511"/>
                    </a:lnTo>
                    <a:lnTo>
                      <a:pt x="1363" y="521"/>
                    </a:lnTo>
                    <a:lnTo>
                      <a:pt x="1422" y="528"/>
                    </a:lnTo>
                    <a:lnTo>
                      <a:pt x="1483" y="531"/>
                    </a:lnTo>
                    <a:lnTo>
                      <a:pt x="1546" y="528"/>
                    </a:lnTo>
                    <a:lnTo>
                      <a:pt x="1604" y="521"/>
                    </a:lnTo>
                    <a:lnTo>
                      <a:pt x="1659" y="511"/>
                    </a:lnTo>
                    <a:lnTo>
                      <a:pt x="1708" y="498"/>
                    </a:lnTo>
                    <a:lnTo>
                      <a:pt x="1754" y="481"/>
                    </a:lnTo>
                    <a:lnTo>
                      <a:pt x="1794" y="462"/>
                    </a:lnTo>
                    <a:lnTo>
                      <a:pt x="1829" y="440"/>
                    </a:lnTo>
                    <a:lnTo>
                      <a:pt x="1858" y="417"/>
                    </a:lnTo>
                    <a:lnTo>
                      <a:pt x="1881" y="392"/>
                    </a:lnTo>
                    <a:lnTo>
                      <a:pt x="1898" y="367"/>
                    </a:lnTo>
                    <a:lnTo>
                      <a:pt x="1908" y="341"/>
                    </a:lnTo>
                    <a:lnTo>
                      <a:pt x="1912" y="314"/>
                    </a:lnTo>
                    <a:lnTo>
                      <a:pt x="1908" y="288"/>
                    </a:lnTo>
                    <a:lnTo>
                      <a:pt x="1898" y="263"/>
                    </a:lnTo>
                    <a:lnTo>
                      <a:pt x="1881" y="237"/>
                    </a:lnTo>
                    <a:lnTo>
                      <a:pt x="1858" y="212"/>
                    </a:lnTo>
                    <a:lnTo>
                      <a:pt x="1829" y="190"/>
                    </a:lnTo>
                    <a:lnTo>
                      <a:pt x="1794" y="168"/>
                    </a:lnTo>
                    <a:lnTo>
                      <a:pt x="1754" y="148"/>
                    </a:lnTo>
                    <a:lnTo>
                      <a:pt x="1708" y="132"/>
                    </a:lnTo>
                    <a:lnTo>
                      <a:pt x="1659" y="119"/>
                    </a:lnTo>
                    <a:lnTo>
                      <a:pt x="1604" y="108"/>
                    </a:lnTo>
                    <a:lnTo>
                      <a:pt x="1546" y="101"/>
                    </a:lnTo>
                    <a:lnTo>
                      <a:pt x="1483" y="99"/>
                    </a:lnTo>
                    <a:close/>
                    <a:moveTo>
                      <a:pt x="1483" y="0"/>
                    </a:moveTo>
                    <a:lnTo>
                      <a:pt x="1542" y="1"/>
                    </a:lnTo>
                    <a:lnTo>
                      <a:pt x="1599" y="7"/>
                    </a:lnTo>
                    <a:lnTo>
                      <a:pt x="1652" y="16"/>
                    </a:lnTo>
                    <a:lnTo>
                      <a:pt x="1704" y="27"/>
                    </a:lnTo>
                    <a:lnTo>
                      <a:pt x="1752" y="42"/>
                    </a:lnTo>
                    <a:lnTo>
                      <a:pt x="1798" y="60"/>
                    </a:lnTo>
                    <a:lnTo>
                      <a:pt x="1839" y="80"/>
                    </a:lnTo>
                    <a:lnTo>
                      <a:pt x="1877" y="103"/>
                    </a:lnTo>
                    <a:lnTo>
                      <a:pt x="1911" y="128"/>
                    </a:lnTo>
                    <a:lnTo>
                      <a:pt x="1940" y="155"/>
                    </a:lnTo>
                    <a:lnTo>
                      <a:pt x="1965" y="183"/>
                    </a:lnTo>
                    <a:lnTo>
                      <a:pt x="1985" y="214"/>
                    </a:lnTo>
                    <a:lnTo>
                      <a:pt x="2000" y="246"/>
                    </a:lnTo>
                    <a:lnTo>
                      <a:pt x="2008" y="280"/>
                    </a:lnTo>
                    <a:lnTo>
                      <a:pt x="2011" y="314"/>
                    </a:lnTo>
                    <a:lnTo>
                      <a:pt x="2011" y="1402"/>
                    </a:lnTo>
                    <a:lnTo>
                      <a:pt x="2045" y="1377"/>
                    </a:lnTo>
                    <a:lnTo>
                      <a:pt x="2083" y="1353"/>
                    </a:lnTo>
                    <a:lnTo>
                      <a:pt x="2126" y="1334"/>
                    </a:lnTo>
                    <a:lnTo>
                      <a:pt x="2171" y="1315"/>
                    </a:lnTo>
                    <a:lnTo>
                      <a:pt x="2219" y="1301"/>
                    </a:lnTo>
                    <a:lnTo>
                      <a:pt x="2271" y="1289"/>
                    </a:lnTo>
                    <a:lnTo>
                      <a:pt x="2325" y="1280"/>
                    </a:lnTo>
                    <a:lnTo>
                      <a:pt x="2381" y="1275"/>
                    </a:lnTo>
                    <a:lnTo>
                      <a:pt x="2440" y="1273"/>
                    </a:lnTo>
                    <a:lnTo>
                      <a:pt x="2498" y="1275"/>
                    </a:lnTo>
                    <a:lnTo>
                      <a:pt x="2555" y="1280"/>
                    </a:lnTo>
                    <a:lnTo>
                      <a:pt x="2608" y="1289"/>
                    </a:lnTo>
                    <a:lnTo>
                      <a:pt x="2660" y="1301"/>
                    </a:lnTo>
                    <a:lnTo>
                      <a:pt x="2708" y="1315"/>
                    </a:lnTo>
                    <a:lnTo>
                      <a:pt x="2753" y="1333"/>
                    </a:lnTo>
                    <a:lnTo>
                      <a:pt x="2795" y="1353"/>
                    </a:lnTo>
                    <a:lnTo>
                      <a:pt x="2833" y="1376"/>
                    </a:lnTo>
                    <a:lnTo>
                      <a:pt x="2867" y="1401"/>
                    </a:lnTo>
                    <a:lnTo>
                      <a:pt x="2897" y="1428"/>
                    </a:lnTo>
                    <a:lnTo>
                      <a:pt x="2922" y="1456"/>
                    </a:lnTo>
                    <a:lnTo>
                      <a:pt x="2941" y="1487"/>
                    </a:lnTo>
                    <a:lnTo>
                      <a:pt x="2956" y="1519"/>
                    </a:lnTo>
                    <a:lnTo>
                      <a:pt x="2965" y="1553"/>
                    </a:lnTo>
                    <a:lnTo>
                      <a:pt x="2968" y="1588"/>
                    </a:lnTo>
                    <a:lnTo>
                      <a:pt x="2968" y="3074"/>
                    </a:lnTo>
                    <a:lnTo>
                      <a:pt x="2967" y="3089"/>
                    </a:lnTo>
                    <a:lnTo>
                      <a:pt x="2967" y="3091"/>
                    </a:lnTo>
                    <a:lnTo>
                      <a:pt x="2965" y="3104"/>
                    </a:lnTo>
                    <a:lnTo>
                      <a:pt x="2965" y="3108"/>
                    </a:lnTo>
                    <a:lnTo>
                      <a:pt x="2962" y="3120"/>
                    </a:lnTo>
                    <a:lnTo>
                      <a:pt x="2961" y="3125"/>
                    </a:lnTo>
                    <a:lnTo>
                      <a:pt x="2958" y="3135"/>
                    </a:lnTo>
                    <a:lnTo>
                      <a:pt x="2956" y="3142"/>
                    </a:lnTo>
                    <a:lnTo>
                      <a:pt x="2952" y="3149"/>
                    </a:lnTo>
                    <a:lnTo>
                      <a:pt x="2949" y="3158"/>
                    </a:lnTo>
                    <a:lnTo>
                      <a:pt x="2946" y="3163"/>
                    </a:lnTo>
                    <a:lnTo>
                      <a:pt x="2941" y="3175"/>
                    </a:lnTo>
                    <a:lnTo>
                      <a:pt x="2939" y="3179"/>
                    </a:lnTo>
                    <a:lnTo>
                      <a:pt x="2932" y="3189"/>
                    </a:lnTo>
                    <a:lnTo>
                      <a:pt x="2929" y="3194"/>
                    </a:lnTo>
                    <a:lnTo>
                      <a:pt x="2925" y="3200"/>
                    </a:lnTo>
                    <a:lnTo>
                      <a:pt x="2918" y="3209"/>
                    </a:lnTo>
                    <a:lnTo>
                      <a:pt x="2913" y="3215"/>
                    </a:lnTo>
                    <a:lnTo>
                      <a:pt x="2906" y="3224"/>
                    </a:lnTo>
                    <a:lnTo>
                      <a:pt x="2902" y="3228"/>
                    </a:lnTo>
                    <a:lnTo>
                      <a:pt x="2894" y="3236"/>
                    </a:lnTo>
                    <a:lnTo>
                      <a:pt x="2891" y="3239"/>
                    </a:lnTo>
                    <a:lnTo>
                      <a:pt x="2880" y="3250"/>
                    </a:lnTo>
                    <a:lnTo>
                      <a:pt x="2877" y="3252"/>
                    </a:lnTo>
                    <a:lnTo>
                      <a:pt x="2865" y="3262"/>
                    </a:lnTo>
                    <a:lnTo>
                      <a:pt x="2863" y="3264"/>
                    </a:lnTo>
                    <a:lnTo>
                      <a:pt x="2849" y="3274"/>
                    </a:lnTo>
                    <a:lnTo>
                      <a:pt x="2847" y="3275"/>
                    </a:lnTo>
                    <a:lnTo>
                      <a:pt x="2832" y="3287"/>
                    </a:lnTo>
                    <a:lnTo>
                      <a:pt x="2832" y="3287"/>
                    </a:lnTo>
                    <a:lnTo>
                      <a:pt x="2816" y="3296"/>
                    </a:lnTo>
                    <a:lnTo>
                      <a:pt x="2813" y="3298"/>
                    </a:lnTo>
                    <a:lnTo>
                      <a:pt x="2799" y="3306"/>
                    </a:lnTo>
                    <a:lnTo>
                      <a:pt x="2794" y="3309"/>
                    </a:lnTo>
                    <a:lnTo>
                      <a:pt x="2780" y="3316"/>
                    </a:lnTo>
                    <a:lnTo>
                      <a:pt x="2736" y="3335"/>
                    </a:lnTo>
                    <a:lnTo>
                      <a:pt x="2689" y="3353"/>
                    </a:lnTo>
                    <a:lnTo>
                      <a:pt x="2638" y="3366"/>
                    </a:lnTo>
                    <a:lnTo>
                      <a:pt x="2584" y="3377"/>
                    </a:lnTo>
                    <a:lnTo>
                      <a:pt x="2528" y="3385"/>
                    </a:lnTo>
                    <a:lnTo>
                      <a:pt x="2469" y="3388"/>
                    </a:lnTo>
                    <a:lnTo>
                      <a:pt x="2468" y="3389"/>
                    </a:lnTo>
                    <a:lnTo>
                      <a:pt x="2440" y="3389"/>
                    </a:lnTo>
                    <a:lnTo>
                      <a:pt x="2376" y="3387"/>
                    </a:lnTo>
                    <a:lnTo>
                      <a:pt x="2315" y="3381"/>
                    </a:lnTo>
                    <a:lnTo>
                      <a:pt x="2258" y="3370"/>
                    </a:lnTo>
                    <a:lnTo>
                      <a:pt x="2203" y="3357"/>
                    </a:lnTo>
                    <a:lnTo>
                      <a:pt x="2151" y="3339"/>
                    </a:lnTo>
                    <a:lnTo>
                      <a:pt x="2104" y="3319"/>
                    </a:lnTo>
                    <a:lnTo>
                      <a:pt x="2062" y="3295"/>
                    </a:lnTo>
                    <a:lnTo>
                      <a:pt x="2023" y="3269"/>
                    </a:lnTo>
                    <a:lnTo>
                      <a:pt x="1990" y="3240"/>
                    </a:lnTo>
                    <a:lnTo>
                      <a:pt x="1962" y="3210"/>
                    </a:lnTo>
                    <a:lnTo>
                      <a:pt x="1934" y="3240"/>
                    </a:lnTo>
                    <a:lnTo>
                      <a:pt x="1901" y="3269"/>
                    </a:lnTo>
                    <a:lnTo>
                      <a:pt x="1862" y="3295"/>
                    </a:lnTo>
                    <a:lnTo>
                      <a:pt x="1819" y="3319"/>
                    </a:lnTo>
                    <a:lnTo>
                      <a:pt x="1772" y="3339"/>
                    </a:lnTo>
                    <a:lnTo>
                      <a:pt x="1721" y="3357"/>
                    </a:lnTo>
                    <a:lnTo>
                      <a:pt x="1666" y="3370"/>
                    </a:lnTo>
                    <a:lnTo>
                      <a:pt x="1608" y="3381"/>
                    </a:lnTo>
                    <a:lnTo>
                      <a:pt x="1547" y="3387"/>
                    </a:lnTo>
                    <a:lnTo>
                      <a:pt x="1483" y="3389"/>
                    </a:lnTo>
                    <a:lnTo>
                      <a:pt x="1421" y="3387"/>
                    </a:lnTo>
                    <a:lnTo>
                      <a:pt x="1360" y="3381"/>
                    </a:lnTo>
                    <a:lnTo>
                      <a:pt x="1302" y="3370"/>
                    </a:lnTo>
                    <a:lnTo>
                      <a:pt x="1247" y="3357"/>
                    </a:lnTo>
                    <a:lnTo>
                      <a:pt x="1196" y="3339"/>
                    </a:lnTo>
                    <a:lnTo>
                      <a:pt x="1148" y="3319"/>
                    </a:lnTo>
                    <a:lnTo>
                      <a:pt x="1105" y="3295"/>
                    </a:lnTo>
                    <a:lnTo>
                      <a:pt x="1067" y="3269"/>
                    </a:lnTo>
                    <a:lnTo>
                      <a:pt x="1034" y="3240"/>
                    </a:lnTo>
                    <a:lnTo>
                      <a:pt x="1006" y="3210"/>
                    </a:lnTo>
                    <a:lnTo>
                      <a:pt x="978" y="3240"/>
                    </a:lnTo>
                    <a:lnTo>
                      <a:pt x="944" y="3269"/>
                    </a:lnTo>
                    <a:lnTo>
                      <a:pt x="906" y="3295"/>
                    </a:lnTo>
                    <a:lnTo>
                      <a:pt x="863" y="3319"/>
                    </a:lnTo>
                    <a:lnTo>
                      <a:pt x="815" y="3339"/>
                    </a:lnTo>
                    <a:lnTo>
                      <a:pt x="765" y="3357"/>
                    </a:lnTo>
                    <a:lnTo>
                      <a:pt x="710" y="3370"/>
                    </a:lnTo>
                    <a:lnTo>
                      <a:pt x="651" y="3381"/>
                    </a:lnTo>
                    <a:lnTo>
                      <a:pt x="591" y="3387"/>
                    </a:lnTo>
                    <a:lnTo>
                      <a:pt x="528" y="3389"/>
                    </a:lnTo>
                    <a:lnTo>
                      <a:pt x="470" y="3387"/>
                    </a:lnTo>
                    <a:lnTo>
                      <a:pt x="413" y="3382"/>
                    </a:lnTo>
                    <a:lnTo>
                      <a:pt x="360" y="3373"/>
                    </a:lnTo>
                    <a:lnTo>
                      <a:pt x="308" y="3361"/>
                    </a:lnTo>
                    <a:lnTo>
                      <a:pt x="260" y="3347"/>
                    </a:lnTo>
                    <a:lnTo>
                      <a:pt x="214" y="3329"/>
                    </a:lnTo>
                    <a:lnTo>
                      <a:pt x="172" y="3308"/>
                    </a:lnTo>
                    <a:lnTo>
                      <a:pt x="135" y="3286"/>
                    </a:lnTo>
                    <a:lnTo>
                      <a:pt x="101" y="3261"/>
                    </a:lnTo>
                    <a:lnTo>
                      <a:pt x="71" y="3234"/>
                    </a:lnTo>
                    <a:lnTo>
                      <a:pt x="46" y="3205"/>
                    </a:lnTo>
                    <a:lnTo>
                      <a:pt x="27" y="3175"/>
                    </a:lnTo>
                    <a:lnTo>
                      <a:pt x="12" y="3142"/>
                    </a:lnTo>
                    <a:lnTo>
                      <a:pt x="3" y="3109"/>
                    </a:lnTo>
                    <a:lnTo>
                      <a:pt x="0" y="3074"/>
                    </a:lnTo>
                    <a:lnTo>
                      <a:pt x="0" y="1164"/>
                    </a:lnTo>
                    <a:lnTo>
                      <a:pt x="3" y="1129"/>
                    </a:lnTo>
                    <a:lnTo>
                      <a:pt x="12" y="1095"/>
                    </a:lnTo>
                    <a:lnTo>
                      <a:pt x="27" y="1063"/>
                    </a:lnTo>
                    <a:lnTo>
                      <a:pt x="46" y="1032"/>
                    </a:lnTo>
                    <a:lnTo>
                      <a:pt x="71" y="1003"/>
                    </a:lnTo>
                    <a:lnTo>
                      <a:pt x="101" y="977"/>
                    </a:lnTo>
                    <a:lnTo>
                      <a:pt x="135" y="952"/>
                    </a:lnTo>
                    <a:lnTo>
                      <a:pt x="172" y="929"/>
                    </a:lnTo>
                    <a:lnTo>
                      <a:pt x="214" y="909"/>
                    </a:lnTo>
                    <a:lnTo>
                      <a:pt x="260" y="891"/>
                    </a:lnTo>
                    <a:lnTo>
                      <a:pt x="308" y="877"/>
                    </a:lnTo>
                    <a:lnTo>
                      <a:pt x="360" y="864"/>
                    </a:lnTo>
                    <a:lnTo>
                      <a:pt x="413" y="856"/>
                    </a:lnTo>
                    <a:lnTo>
                      <a:pt x="470" y="851"/>
                    </a:lnTo>
                    <a:lnTo>
                      <a:pt x="528" y="849"/>
                    </a:lnTo>
                    <a:lnTo>
                      <a:pt x="587" y="851"/>
                    </a:lnTo>
                    <a:lnTo>
                      <a:pt x="643" y="856"/>
                    </a:lnTo>
                    <a:lnTo>
                      <a:pt x="697" y="864"/>
                    </a:lnTo>
                    <a:lnTo>
                      <a:pt x="748" y="877"/>
                    </a:lnTo>
                    <a:lnTo>
                      <a:pt x="797" y="891"/>
                    </a:lnTo>
                    <a:lnTo>
                      <a:pt x="842" y="910"/>
                    </a:lnTo>
                    <a:lnTo>
                      <a:pt x="884" y="929"/>
                    </a:lnTo>
                    <a:lnTo>
                      <a:pt x="923" y="952"/>
                    </a:lnTo>
                    <a:lnTo>
                      <a:pt x="956" y="978"/>
                    </a:lnTo>
                    <a:lnTo>
                      <a:pt x="956" y="314"/>
                    </a:lnTo>
                    <a:lnTo>
                      <a:pt x="959" y="280"/>
                    </a:lnTo>
                    <a:lnTo>
                      <a:pt x="968" y="246"/>
                    </a:lnTo>
                    <a:lnTo>
                      <a:pt x="982" y="214"/>
                    </a:lnTo>
                    <a:lnTo>
                      <a:pt x="1002" y="183"/>
                    </a:lnTo>
                    <a:lnTo>
                      <a:pt x="1027" y="155"/>
                    </a:lnTo>
                    <a:lnTo>
                      <a:pt x="1057" y="128"/>
                    </a:lnTo>
                    <a:lnTo>
                      <a:pt x="1091" y="103"/>
                    </a:lnTo>
                    <a:lnTo>
                      <a:pt x="1129" y="80"/>
                    </a:lnTo>
                    <a:lnTo>
                      <a:pt x="1170" y="60"/>
                    </a:lnTo>
                    <a:lnTo>
                      <a:pt x="1215" y="42"/>
                    </a:lnTo>
                    <a:lnTo>
                      <a:pt x="1264" y="27"/>
                    </a:lnTo>
                    <a:lnTo>
                      <a:pt x="1315" y="16"/>
                    </a:lnTo>
                    <a:lnTo>
                      <a:pt x="1369" y="7"/>
                    </a:lnTo>
                    <a:lnTo>
                      <a:pt x="1426" y="1"/>
                    </a:lnTo>
                    <a:lnTo>
                      <a:pt x="14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9" name="Freeform 101">
                <a:extLst>
                  <a:ext uri="{FF2B5EF4-FFF2-40B4-BE49-F238E27FC236}">
                    <a16:creationId xmlns:a16="http://schemas.microsoft.com/office/drawing/2014/main" id="{33693510-F4A4-445F-95D5-9A327444D9D6}"/>
                  </a:ext>
                </a:extLst>
              </p:cNvPr>
              <p:cNvSpPr>
                <a:spLocks/>
              </p:cNvSpPr>
              <p:nvPr/>
            </p:nvSpPr>
            <p:spPr bwMode="auto">
              <a:xfrm>
                <a:off x="7099301" y="6169025"/>
                <a:ext cx="90488" cy="46038"/>
              </a:xfrm>
              <a:custGeom>
                <a:avLst/>
                <a:gdLst>
                  <a:gd name="T0" fmla="*/ 331 w 630"/>
                  <a:gd name="T1" fmla="*/ 3 h 312"/>
                  <a:gd name="T2" fmla="*/ 355 w 630"/>
                  <a:gd name="T3" fmla="*/ 20 h 312"/>
                  <a:gd name="T4" fmla="*/ 365 w 630"/>
                  <a:gd name="T5" fmla="*/ 50 h 312"/>
                  <a:gd name="T6" fmla="*/ 355 w 630"/>
                  <a:gd name="T7" fmla="*/ 79 h 312"/>
                  <a:gd name="T8" fmla="*/ 331 w 630"/>
                  <a:gd name="T9" fmla="*/ 98 h 312"/>
                  <a:gd name="T10" fmla="*/ 273 w 630"/>
                  <a:gd name="T11" fmla="*/ 101 h 312"/>
                  <a:gd name="T12" fmla="*/ 203 w 630"/>
                  <a:gd name="T13" fmla="*/ 110 h 312"/>
                  <a:gd name="T14" fmla="*/ 150 w 630"/>
                  <a:gd name="T15" fmla="*/ 125 h 312"/>
                  <a:gd name="T16" fmla="*/ 115 w 630"/>
                  <a:gd name="T17" fmla="*/ 142 h 312"/>
                  <a:gd name="T18" fmla="*/ 100 w 630"/>
                  <a:gd name="T19" fmla="*/ 156 h 312"/>
                  <a:gd name="T20" fmla="*/ 115 w 630"/>
                  <a:gd name="T21" fmla="*/ 170 h 312"/>
                  <a:gd name="T22" fmla="*/ 150 w 630"/>
                  <a:gd name="T23" fmla="*/ 187 h 312"/>
                  <a:gd name="T24" fmla="*/ 203 w 630"/>
                  <a:gd name="T25" fmla="*/ 202 h 312"/>
                  <a:gd name="T26" fmla="*/ 273 w 630"/>
                  <a:gd name="T27" fmla="*/ 211 h 312"/>
                  <a:gd name="T28" fmla="*/ 357 w 630"/>
                  <a:gd name="T29" fmla="*/ 211 h 312"/>
                  <a:gd name="T30" fmla="*/ 430 w 630"/>
                  <a:gd name="T31" fmla="*/ 202 h 312"/>
                  <a:gd name="T32" fmla="*/ 482 w 630"/>
                  <a:gd name="T33" fmla="*/ 186 h 312"/>
                  <a:gd name="T34" fmla="*/ 516 w 630"/>
                  <a:gd name="T35" fmla="*/ 169 h 312"/>
                  <a:gd name="T36" fmla="*/ 531 w 630"/>
                  <a:gd name="T37" fmla="*/ 155 h 312"/>
                  <a:gd name="T38" fmla="*/ 541 w 630"/>
                  <a:gd name="T39" fmla="*/ 126 h 312"/>
                  <a:gd name="T40" fmla="*/ 565 w 630"/>
                  <a:gd name="T41" fmla="*/ 109 h 312"/>
                  <a:gd name="T42" fmla="*/ 595 w 630"/>
                  <a:gd name="T43" fmla="*/ 109 h 312"/>
                  <a:gd name="T44" fmla="*/ 620 w 630"/>
                  <a:gd name="T45" fmla="*/ 126 h 312"/>
                  <a:gd name="T46" fmla="*/ 630 w 630"/>
                  <a:gd name="T47" fmla="*/ 156 h 312"/>
                  <a:gd name="T48" fmla="*/ 627 w 630"/>
                  <a:gd name="T49" fmla="*/ 179 h 312"/>
                  <a:gd name="T50" fmla="*/ 616 w 630"/>
                  <a:gd name="T51" fmla="*/ 206 h 312"/>
                  <a:gd name="T52" fmla="*/ 591 w 630"/>
                  <a:gd name="T53" fmla="*/ 236 h 312"/>
                  <a:gd name="T54" fmla="*/ 550 w 630"/>
                  <a:gd name="T55" fmla="*/ 264 h 312"/>
                  <a:gd name="T56" fmla="*/ 485 w 630"/>
                  <a:gd name="T57" fmla="*/ 289 h 312"/>
                  <a:gd name="T58" fmla="*/ 405 w 630"/>
                  <a:gd name="T59" fmla="*/ 306 h 312"/>
                  <a:gd name="T60" fmla="*/ 315 w 630"/>
                  <a:gd name="T61" fmla="*/ 312 h 312"/>
                  <a:gd name="T62" fmla="*/ 224 w 630"/>
                  <a:gd name="T63" fmla="*/ 306 h 312"/>
                  <a:gd name="T64" fmla="*/ 144 w 630"/>
                  <a:gd name="T65" fmla="*/ 289 h 312"/>
                  <a:gd name="T66" fmla="*/ 80 w 630"/>
                  <a:gd name="T67" fmla="*/ 264 h 312"/>
                  <a:gd name="T68" fmla="*/ 38 w 630"/>
                  <a:gd name="T69" fmla="*/ 236 h 312"/>
                  <a:gd name="T70" fmla="*/ 14 w 630"/>
                  <a:gd name="T71" fmla="*/ 206 h 312"/>
                  <a:gd name="T72" fmla="*/ 3 w 630"/>
                  <a:gd name="T73" fmla="*/ 179 h 312"/>
                  <a:gd name="T74" fmla="*/ 0 w 630"/>
                  <a:gd name="T75" fmla="*/ 156 h 312"/>
                  <a:gd name="T76" fmla="*/ 3 w 630"/>
                  <a:gd name="T77" fmla="*/ 134 h 312"/>
                  <a:gd name="T78" fmla="*/ 14 w 630"/>
                  <a:gd name="T79" fmla="*/ 106 h 312"/>
                  <a:gd name="T80" fmla="*/ 38 w 630"/>
                  <a:gd name="T81" fmla="*/ 77 h 312"/>
                  <a:gd name="T82" fmla="*/ 80 w 630"/>
                  <a:gd name="T83" fmla="*/ 48 h 312"/>
                  <a:gd name="T84" fmla="*/ 144 w 630"/>
                  <a:gd name="T85" fmla="*/ 22 h 312"/>
                  <a:gd name="T86" fmla="*/ 224 w 630"/>
                  <a:gd name="T87" fmla="*/ 6 h 312"/>
                  <a:gd name="T88" fmla="*/ 315 w 630"/>
                  <a:gd name="T8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0" h="312">
                    <a:moveTo>
                      <a:pt x="315" y="0"/>
                    </a:moveTo>
                    <a:lnTo>
                      <a:pt x="331" y="3"/>
                    </a:lnTo>
                    <a:lnTo>
                      <a:pt x="344" y="10"/>
                    </a:lnTo>
                    <a:lnTo>
                      <a:pt x="355" y="20"/>
                    </a:lnTo>
                    <a:lnTo>
                      <a:pt x="361" y="34"/>
                    </a:lnTo>
                    <a:lnTo>
                      <a:pt x="365" y="50"/>
                    </a:lnTo>
                    <a:lnTo>
                      <a:pt x="361" y="66"/>
                    </a:lnTo>
                    <a:lnTo>
                      <a:pt x="355" y="79"/>
                    </a:lnTo>
                    <a:lnTo>
                      <a:pt x="344" y="90"/>
                    </a:lnTo>
                    <a:lnTo>
                      <a:pt x="331" y="98"/>
                    </a:lnTo>
                    <a:lnTo>
                      <a:pt x="315" y="100"/>
                    </a:lnTo>
                    <a:lnTo>
                      <a:pt x="273" y="101"/>
                    </a:lnTo>
                    <a:lnTo>
                      <a:pt x="236" y="105"/>
                    </a:lnTo>
                    <a:lnTo>
                      <a:pt x="203" y="110"/>
                    </a:lnTo>
                    <a:lnTo>
                      <a:pt x="174" y="117"/>
                    </a:lnTo>
                    <a:lnTo>
                      <a:pt x="150" y="125"/>
                    </a:lnTo>
                    <a:lnTo>
                      <a:pt x="131" y="134"/>
                    </a:lnTo>
                    <a:lnTo>
                      <a:pt x="115" y="142"/>
                    </a:lnTo>
                    <a:lnTo>
                      <a:pt x="105" y="149"/>
                    </a:lnTo>
                    <a:lnTo>
                      <a:pt x="100" y="156"/>
                    </a:lnTo>
                    <a:lnTo>
                      <a:pt x="105" y="163"/>
                    </a:lnTo>
                    <a:lnTo>
                      <a:pt x="115" y="170"/>
                    </a:lnTo>
                    <a:lnTo>
                      <a:pt x="131" y="178"/>
                    </a:lnTo>
                    <a:lnTo>
                      <a:pt x="150" y="187"/>
                    </a:lnTo>
                    <a:lnTo>
                      <a:pt x="174" y="194"/>
                    </a:lnTo>
                    <a:lnTo>
                      <a:pt x="203" y="202"/>
                    </a:lnTo>
                    <a:lnTo>
                      <a:pt x="236" y="208"/>
                    </a:lnTo>
                    <a:lnTo>
                      <a:pt x="273" y="211"/>
                    </a:lnTo>
                    <a:lnTo>
                      <a:pt x="315" y="212"/>
                    </a:lnTo>
                    <a:lnTo>
                      <a:pt x="357" y="211"/>
                    </a:lnTo>
                    <a:lnTo>
                      <a:pt x="396" y="207"/>
                    </a:lnTo>
                    <a:lnTo>
                      <a:pt x="430" y="202"/>
                    </a:lnTo>
                    <a:lnTo>
                      <a:pt x="457" y="194"/>
                    </a:lnTo>
                    <a:lnTo>
                      <a:pt x="482" y="186"/>
                    </a:lnTo>
                    <a:lnTo>
                      <a:pt x="502" y="177"/>
                    </a:lnTo>
                    <a:lnTo>
                      <a:pt x="516" y="169"/>
                    </a:lnTo>
                    <a:lnTo>
                      <a:pt x="525" y="161"/>
                    </a:lnTo>
                    <a:lnTo>
                      <a:pt x="531" y="155"/>
                    </a:lnTo>
                    <a:lnTo>
                      <a:pt x="534" y="140"/>
                    </a:lnTo>
                    <a:lnTo>
                      <a:pt x="541" y="126"/>
                    </a:lnTo>
                    <a:lnTo>
                      <a:pt x="551" y="116"/>
                    </a:lnTo>
                    <a:lnTo>
                      <a:pt x="565" y="109"/>
                    </a:lnTo>
                    <a:lnTo>
                      <a:pt x="580" y="106"/>
                    </a:lnTo>
                    <a:lnTo>
                      <a:pt x="595" y="109"/>
                    </a:lnTo>
                    <a:lnTo>
                      <a:pt x="610" y="116"/>
                    </a:lnTo>
                    <a:lnTo>
                      <a:pt x="620" y="126"/>
                    </a:lnTo>
                    <a:lnTo>
                      <a:pt x="627" y="140"/>
                    </a:lnTo>
                    <a:lnTo>
                      <a:pt x="630" y="156"/>
                    </a:lnTo>
                    <a:lnTo>
                      <a:pt x="630" y="167"/>
                    </a:lnTo>
                    <a:lnTo>
                      <a:pt x="627" y="179"/>
                    </a:lnTo>
                    <a:lnTo>
                      <a:pt x="622" y="192"/>
                    </a:lnTo>
                    <a:lnTo>
                      <a:pt x="616" y="206"/>
                    </a:lnTo>
                    <a:lnTo>
                      <a:pt x="606" y="220"/>
                    </a:lnTo>
                    <a:lnTo>
                      <a:pt x="591" y="236"/>
                    </a:lnTo>
                    <a:lnTo>
                      <a:pt x="573" y="250"/>
                    </a:lnTo>
                    <a:lnTo>
                      <a:pt x="550" y="264"/>
                    </a:lnTo>
                    <a:lnTo>
                      <a:pt x="521" y="277"/>
                    </a:lnTo>
                    <a:lnTo>
                      <a:pt x="485" y="289"/>
                    </a:lnTo>
                    <a:lnTo>
                      <a:pt x="446" y="299"/>
                    </a:lnTo>
                    <a:lnTo>
                      <a:pt x="405" y="306"/>
                    </a:lnTo>
                    <a:lnTo>
                      <a:pt x="360" y="311"/>
                    </a:lnTo>
                    <a:lnTo>
                      <a:pt x="315" y="312"/>
                    </a:lnTo>
                    <a:lnTo>
                      <a:pt x="269" y="311"/>
                    </a:lnTo>
                    <a:lnTo>
                      <a:pt x="224" y="306"/>
                    </a:lnTo>
                    <a:lnTo>
                      <a:pt x="183" y="299"/>
                    </a:lnTo>
                    <a:lnTo>
                      <a:pt x="144" y="289"/>
                    </a:lnTo>
                    <a:lnTo>
                      <a:pt x="109" y="277"/>
                    </a:lnTo>
                    <a:lnTo>
                      <a:pt x="80" y="264"/>
                    </a:lnTo>
                    <a:lnTo>
                      <a:pt x="56" y="250"/>
                    </a:lnTo>
                    <a:lnTo>
                      <a:pt x="38" y="236"/>
                    </a:lnTo>
                    <a:lnTo>
                      <a:pt x="24" y="220"/>
                    </a:lnTo>
                    <a:lnTo>
                      <a:pt x="14" y="206"/>
                    </a:lnTo>
                    <a:lnTo>
                      <a:pt x="7" y="192"/>
                    </a:lnTo>
                    <a:lnTo>
                      <a:pt x="3" y="179"/>
                    </a:lnTo>
                    <a:lnTo>
                      <a:pt x="0" y="167"/>
                    </a:lnTo>
                    <a:lnTo>
                      <a:pt x="0" y="156"/>
                    </a:lnTo>
                    <a:lnTo>
                      <a:pt x="0" y="146"/>
                    </a:lnTo>
                    <a:lnTo>
                      <a:pt x="3" y="134"/>
                    </a:lnTo>
                    <a:lnTo>
                      <a:pt x="7" y="120"/>
                    </a:lnTo>
                    <a:lnTo>
                      <a:pt x="14" y="106"/>
                    </a:lnTo>
                    <a:lnTo>
                      <a:pt x="24" y="91"/>
                    </a:lnTo>
                    <a:lnTo>
                      <a:pt x="38" y="77"/>
                    </a:lnTo>
                    <a:lnTo>
                      <a:pt x="56" y="63"/>
                    </a:lnTo>
                    <a:lnTo>
                      <a:pt x="80" y="48"/>
                    </a:lnTo>
                    <a:lnTo>
                      <a:pt x="109" y="35"/>
                    </a:lnTo>
                    <a:lnTo>
                      <a:pt x="144" y="22"/>
                    </a:lnTo>
                    <a:lnTo>
                      <a:pt x="183" y="13"/>
                    </a:lnTo>
                    <a:lnTo>
                      <a:pt x="224" y="6"/>
                    </a:lnTo>
                    <a:lnTo>
                      <a:pt x="269" y="2"/>
                    </a:lnTo>
                    <a:lnTo>
                      <a:pt x="3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10" name="Freeform 102">
                <a:extLst>
                  <a:ext uri="{FF2B5EF4-FFF2-40B4-BE49-F238E27FC236}">
                    <a16:creationId xmlns:a16="http://schemas.microsoft.com/office/drawing/2014/main" id="{8E119C15-263B-4C04-8BD5-C2658875AFAC}"/>
                  </a:ext>
                </a:extLst>
              </p:cNvPr>
              <p:cNvSpPr>
                <a:spLocks/>
              </p:cNvSpPr>
              <p:nvPr/>
            </p:nvSpPr>
            <p:spPr bwMode="auto">
              <a:xfrm>
                <a:off x="6823076" y="6108700"/>
                <a:ext cx="92075" cy="44450"/>
              </a:xfrm>
              <a:custGeom>
                <a:avLst/>
                <a:gdLst>
                  <a:gd name="T0" fmla="*/ 331 w 631"/>
                  <a:gd name="T1" fmla="*/ 3 h 312"/>
                  <a:gd name="T2" fmla="*/ 356 w 631"/>
                  <a:gd name="T3" fmla="*/ 21 h 312"/>
                  <a:gd name="T4" fmla="*/ 365 w 631"/>
                  <a:gd name="T5" fmla="*/ 51 h 312"/>
                  <a:gd name="T6" fmla="*/ 356 w 631"/>
                  <a:gd name="T7" fmla="*/ 80 h 312"/>
                  <a:gd name="T8" fmla="*/ 331 w 631"/>
                  <a:gd name="T9" fmla="*/ 97 h 312"/>
                  <a:gd name="T10" fmla="*/ 275 w 631"/>
                  <a:gd name="T11" fmla="*/ 101 h 312"/>
                  <a:gd name="T12" fmla="*/ 203 w 631"/>
                  <a:gd name="T13" fmla="*/ 111 h 312"/>
                  <a:gd name="T14" fmla="*/ 151 w 631"/>
                  <a:gd name="T15" fmla="*/ 126 h 312"/>
                  <a:gd name="T16" fmla="*/ 117 w 631"/>
                  <a:gd name="T17" fmla="*/ 143 h 312"/>
                  <a:gd name="T18" fmla="*/ 100 w 631"/>
                  <a:gd name="T19" fmla="*/ 157 h 312"/>
                  <a:gd name="T20" fmla="*/ 117 w 631"/>
                  <a:gd name="T21" fmla="*/ 170 h 312"/>
                  <a:gd name="T22" fmla="*/ 151 w 631"/>
                  <a:gd name="T23" fmla="*/ 187 h 312"/>
                  <a:gd name="T24" fmla="*/ 203 w 631"/>
                  <a:gd name="T25" fmla="*/ 202 h 312"/>
                  <a:gd name="T26" fmla="*/ 275 w 631"/>
                  <a:gd name="T27" fmla="*/ 212 h 312"/>
                  <a:gd name="T28" fmla="*/ 359 w 631"/>
                  <a:gd name="T29" fmla="*/ 212 h 312"/>
                  <a:gd name="T30" fmla="*/ 430 w 631"/>
                  <a:gd name="T31" fmla="*/ 202 h 312"/>
                  <a:gd name="T32" fmla="*/ 483 w 631"/>
                  <a:gd name="T33" fmla="*/ 187 h 312"/>
                  <a:gd name="T34" fmla="*/ 517 w 631"/>
                  <a:gd name="T35" fmla="*/ 169 h 312"/>
                  <a:gd name="T36" fmla="*/ 531 w 631"/>
                  <a:gd name="T37" fmla="*/ 156 h 312"/>
                  <a:gd name="T38" fmla="*/ 542 w 631"/>
                  <a:gd name="T39" fmla="*/ 127 h 312"/>
                  <a:gd name="T40" fmla="*/ 566 w 631"/>
                  <a:gd name="T41" fmla="*/ 110 h 312"/>
                  <a:gd name="T42" fmla="*/ 597 w 631"/>
                  <a:gd name="T43" fmla="*/ 110 h 312"/>
                  <a:gd name="T44" fmla="*/ 622 w 631"/>
                  <a:gd name="T45" fmla="*/ 127 h 312"/>
                  <a:gd name="T46" fmla="*/ 631 w 631"/>
                  <a:gd name="T47" fmla="*/ 157 h 312"/>
                  <a:gd name="T48" fmla="*/ 628 w 631"/>
                  <a:gd name="T49" fmla="*/ 180 h 312"/>
                  <a:gd name="T50" fmla="*/ 617 w 631"/>
                  <a:gd name="T51" fmla="*/ 206 h 312"/>
                  <a:gd name="T52" fmla="*/ 593 w 631"/>
                  <a:gd name="T53" fmla="*/ 236 h 312"/>
                  <a:gd name="T54" fmla="*/ 551 w 631"/>
                  <a:gd name="T55" fmla="*/ 265 h 312"/>
                  <a:gd name="T56" fmla="*/ 487 w 631"/>
                  <a:gd name="T57" fmla="*/ 290 h 312"/>
                  <a:gd name="T58" fmla="*/ 405 w 631"/>
                  <a:gd name="T59" fmla="*/ 306 h 312"/>
                  <a:gd name="T60" fmla="*/ 316 w 631"/>
                  <a:gd name="T61" fmla="*/ 312 h 312"/>
                  <a:gd name="T62" fmla="*/ 226 w 631"/>
                  <a:gd name="T63" fmla="*/ 306 h 312"/>
                  <a:gd name="T64" fmla="*/ 146 w 631"/>
                  <a:gd name="T65" fmla="*/ 290 h 312"/>
                  <a:gd name="T66" fmla="*/ 81 w 631"/>
                  <a:gd name="T67" fmla="*/ 265 h 312"/>
                  <a:gd name="T68" fmla="*/ 40 w 631"/>
                  <a:gd name="T69" fmla="*/ 236 h 312"/>
                  <a:gd name="T70" fmla="*/ 15 w 631"/>
                  <a:gd name="T71" fmla="*/ 206 h 312"/>
                  <a:gd name="T72" fmla="*/ 3 w 631"/>
                  <a:gd name="T73" fmla="*/ 180 h 312"/>
                  <a:gd name="T74" fmla="*/ 0 w 631"/>
                  <a:gd name="T75" fmla="*/ 157 h 312"/>
                  <a:gd name="T76" fmla="*/ 3 w 631"/>
                  <a:gd name="T77" fmla="*/ 134 h 312"/>
                  <a:gd name="T78" fmla="*/ 15 w 631"/>
                  <a:gd name="T79" fmla="*/ 106 h 312"/>
                  <a:gd name="T80" fmla="*/ 40 w 631"/>
                  <a:gd name="T81" fmla="*/ 78 h 312"/>
                  <a:gd name="T82" fmla="*/ 81 w 631"/>
                  <a:gd name="T83" fmla="*/ 49 h 312"/>
                  <a:gd name="T84" fmla="*/ 146 w 631"/>
                  <a:gd name="T85" fmla="*/ 23 h 312"/>
                  <a:gd name="T86" fmla="*/ 226 w 631"/>
                  <a:gd name="T87" fmla="*/ 7 h 312"/>
                  <a:gd name="T88" fmla="*/ 316 w 631"/>
                  <a:gd name="T8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1" h="312">
                    <a:moveTo>
                      <a:pt x="316" y="0"/>
                    </a:moveTo>
                    <a:lnTo>
                      <a:pt x="331" y="3"/>
                    </a:lnTo>
                    <a:lnTo>
                      <a:pt x="346" y="11"/>
                    </a:lnTo>
                    <a:lnTo>
                      <a:pt x="356" y="21"/>
                    </a:lnTo>
                    <a:lnTo>
                      <a:pt x="363" y="34"/>
                    </a:lnTo>
                    <a:lnTo>
                      <a:pt x="365" y="51"/>
                    </a:lnTo>
                    <a:lnTo>
                      <a:pt x="363" y="66"/>
                    </a:lnTo>
                    <a:lnTo>
                      <a:pt x="356" y="80"/>
                    </a:lnTo>
                    <a:lnTo>
                      <a:pt x="346" y="91"/>
                    </a:lnTo>
                    <a:lnTo>
                      <a:pt x="331" y="97"/>
                    </a:lnTo>
                    <a:lnTo>
                      <a:pt x="316" y="100"/>
                    </a:lnTo>
                    <a:lnTo>
                      <a:pt x="275" y="101"/>
                    </a:lnTo>
                    <a:lnTo>
                      <a:pt x="236" y="105"/>
                    </a:lnTo>
                    <a:lnTo>
                      <a:pt x="203" y="111"/>
                    </a:lnTo>
                    <a:lnTo>
                      <a:pt x="175" y="118"/>
                    </a:lnTo>
                    <a:lnTo>
                      <a:pt x="151" y="126"/>
                    </a:lnTo>
                    <a:lnTo>
                      <a:pt x="131" y="134"/>
                    </a:lnTo>
                    <a:lnTo>
                      <a:pt x="117" y="143"/>
                    </a:lnTo>
                    <a:lnTo>
                      <a:pt x="107" y="150"/>
                    </a:lnTo>
                    <a:lnTo>
                      <a:pt x="100" y="157"/>
                    </a:lnTo>
                    <a:lnTo>
                      <a:pt x="107" y="163"/>
                    </a:lnTo>
                    <a:lnTo>
                      <a:pt x="117" y="170"/>
                    </a:lnTo>
                    <a:lnTo>
                      <a:pt x="131" y="179"/>
                    </a:lnTo>
                    <a:lnTo>
                      <a:pt x="151" y="187"/>
                    </a:lnTo>
                    <a:lnTo>
                      <a:pt x="175" y="195"/>
                    </a:lnTo>
                    <a:lnTo>
                      <a:pt x="203" y="202"/>
                    </a:lnTo>
                    <a:lnTo>
                      <a:pt x="236" y="207"/>
                    </a:lnTo>
                    <a:lnTo>
                      <a:pt x="275" y="212"/>
                    </a:lnTo>
                    <a:lnTo>
                      <a:pt x="316" y="213"/>
                    </a:lnTo>
                    <a:lnTo>
                      <a:pt x="359" y="212"/>
                    </a:lnTo>
                    <a:lnTo>
                      <a:pt x="397" y="207"/>
                    </a:lnTo>
                    <a:lnTo>
                      <a:pt x="430" y="202"/>
                    </a:lnTo>
                    <a:lnTo>
                      <a:pt x="459" y="195"/>
                    </a:lnTo>
                    <a:lnTo>
                      <a:pt x="483" y="187"/>
                    </a:lnTo>
                    <a:lnTo>
                      <a:pt x="502" y="178"/>
                    </a:lnTo>
                    <a:lnTo>
                      <a:pt x="517" y="169"/>
                    </a:lnTo>
                    <a:lnTo>
                      <a:pt x="527" y="162"/>
                    </a:lnTo>
                    <a:lnTo>
                      <a:pt x="531" y="156"/>
                    </a:lnTo>
                    <a:lnTo>
                      <a:pt x="534" y="140"/>
                    </a:lnTo>
                    <a:lnTo>
                      <a:pt x="542" y="127"/>
                    </a:lnTo>
                    <a:lnTo>
                      <a:pt x="553" y="116"/>
                    </a:lnTo>
                    <a:lnTo>
                      <a:pt x="566" y="110"/>
                    </a:lnTo>
                    <a:lnTo>
                      <a:pt x="582" y="106"/>
                    </a:lnTo>
                    <a:lnTo>
                      <a:pt x="597" y="110"/>
                    </a:lnTo>
                    <a:lnTo>
                      <a:pt x="611" y="117"/>
                    </a:lnTo>
                    <a:lnTo>
                      <a:pt x="622" y="127"/>
                    </a:lnTo>
                    <a:lnTo>
                      <a:pt x="629" y="140"/>
                    </a:lnTo>
                    <a:lnTo>
                      <a:pt x="631" y="157"/>
                    </a:lnTo>
                    <a:lnTo>
                      <a:pt x="630" y="167"/>
                    </a:lnTo>
                    <a:lnTo>
                      <a:pt x="628" y="180"/>
                    </a:lnTo>
                    <a:lnTo>
                      <a:pt x="624" y="192"/>
                    </a:lnTo>
                    <a:lnTo>
                      <a:pt x="617" y="206"/>
                    </a:lnTo>
                    <a:lnTo>
                      <a:pt x="606" y="221"/>
                    </a:lnTo>
                    <a:lnTo>
                      <a:pt x="593" y="236"/>
                    </a:lnTo>
                    <a:lnTo>
                      <a:pt x="575" y="251"/>
                    </a:lnTo>
                    <a:lnTo>
                      <a:pt x="551" y="265"/>
                    </a:lnTo>
                    <a:lnTo>
                      <a:pt x="522" y="277"/>
                    </a:lnTo>
                    <a:lnTo>
                      <a:pt x="487" y="290"/>
                    </a:lnTo>
                    <a:lnTo>
                      <a:pt x="448" y="300"/>
                    </a:lnTo>
                    <a:lnTo>
                      <a:pt x="405" y="306"/>
                    </a:lnTo>
                    <a:lnTo>
                      <a:pt x="362" y="311"/>
                    </a:lnTo>
                    <a:lnTo>
                      <a:pt x="316" y="312"/>
                    </a:lnTo>
                    <a:lnTo>
                      <a:pt x="270" y="311"/>
                    </a:lnTo>
                    <a:lnTo>
                      <a:pt x="226" y="306"/>
                    </a:lnTo>
                    <a:lnTo>
                      <a:pt x="184" y="300"/>
                    </a:lnTo>
                    <a:lnTo>
                      <a:pt x="146" y="290"/>
                    </a:lnTo>
                    <a:lnTo>
                      <a:pt x="110" y="277"/>
                    </a:lnTo>
                    <a:lnTo>
                      <a:pt x="81" y="265"/>
                    </a:lnTo>
                    <a:lnTo>
                      <a:pt x="58" y="251"/>
                    </a:lnTo>
                    <a:lnTo>
                      <a:pt x="40" y="236"/>
                    </a:lnTo>
                    <a:lnTo>
                      <a:pt x="25" y="221"/>
                    </a:lnTo>
                    <a:lnTo>
                      <a:pt x="15" y="206"/>
                    </a:lnTo>
                    <a:lnTo>
                      <a:pt x="8" y="192"/>
                    </a:lnTo>
                    <a:lnTo>
                      <a:pt x="3" y="180"/>
                    </a:lnTo>
                    <a:lnTo>
                      <a:pt x="1" y="167"/>
                    </a:lnTo>
                    <a:lnTo>
                      <a:pt x="0" y="157"/>
                    </a:lnTo>
                    <a:lnTo>
                      <a:pt x="1" y="146"/>
                    </a:lnTo>
                    <a:lnTo>
                      <a:pt x="3" y="134"/>
                    </a:lnTo>
                    <a:lnTo>
                      <a:pt x="8" y="121"/>
                    </a:lnTo>
                    <a:lnTo>
                      <a:pt x="15" y="106"/>
                    </a:lnTo>
                    <a:lnTo>
                      <a:pt x="25" y="92"/>
                    </a:lnTo>
                    <a:lnTo>
                      <a:pt x="40" y="78"/>
                    </a:lnTo>
                    <a:lnTo>
                      <a:pt x="58" y="62"/>
                    </a:lnTo>
                    <a:lnTo>
                      <a:pt x="81" y="49"/>
                    </a:lnTo>
                    <a:lnTo>
                      <a:pt x="110" y="35"/>
                    </a:lnTo>
                    <a:lnTo>
                      <a:pt x="146" y="23"/>
                    </a:lnTo>
                    <a:lnTo>
                      <a:pt x="184" y="14"/>
                    </a:lnTo>
                    <a:lnTo>
                      <a:pt x="226" y="7"/>
                    </a:lnTo>
                    <a:lnTo>
                      <a:pt x="270" y="2"/>
                    </a:lnTo>
                    <a:lnTo>
                      <a:pt x="3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spTree>
    <p:extLst>
      <p:ext uri="{BB962C8B-B14F-4D97-AF65-F5344CB8AC3E}">
        <p14:creationId xmlns:p14="http://schemas.microsoft.com/office/powerpoint/2010/main" val="679798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FB548F2-CCE4-4835-B241-FC0F17731F05}"/>
              </a:ext>
            </a:extLst>
          </p:cNvPr>
          <p:cNvSpPr/>
          <p:nvPr/>
        </p:nvSpPr>
        <p:spPr>
          <a:xfrm>
            <a:off x="7122254" y="1769212"/>
            <a:ext cx="3884103" cy="3884103"/>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2" name="Title 1">
            <a:extLst>
              <a:ext uri="{FF2B5EF4-FFF2-40B4-BE49-F238E27FC236}">
                <a16:creationId xmlns:a16="http://schemas.microsoft.com/office/drawing/2014/main" id="{2C1ED82C-DE71-4BB4-A52B-CE4DA678A065}"/>
              </a:ext>
            </a:extLst>
          </p:cNvPr>
          <p:cNvSpPr>
            <a:spLocks noGrp="1"/>
          </p:cNvSpPr>
          <p:nvPr>
            <p:ph type="title"/>
          </p:nvPr>
        </p:nvSpPr>
        <p:spPr/>
        <p:txBody>
          <a:bodyPr/>
          <a:lstStyle/>
          <a:p>
            <a:r>
              <a:rPr lang="pl-PL" dirty="0" err="1"/>
              <a:t>CapEx</a:t>
            </a:r>
            <a:r>
              <a:rPr lang="pl-PL" dirty="0"/>
              <a:t> vs </a:t>
            </a:r>
            <a:r>
              <a:rPr lang="pl-PL" dirty="0" err="1"/>
              <a:t>OpEx</a:t>
            </a:r>
            <a:endParaRPr lang="pl-PL" dirty="0"/>
          </a:p>
        </p:txBody>
      </p:sp>
      <p:sp>
        <p:nvSpPr>
          <p:cNvPr id="3" name="Content Placeholder 2">
            <a:extLst>
              <a:ext uri="{FF2B5EF4-FFF2-40B4-BE49-F238E27FC236}">
                <a16:creationId xmlns:a16="http://schemas.microsoft.com/office/drawing/2014/main" id="{BAA74298-DA5E-44F5-979F-EF991B9261D3}"/>
              </a:ext>
            </a:extLst>
          </p:cNvPr>
          <p:cNvSpPr>
            <a:spLocks noGrp="1"/>
          </p:cNvSpPr>
          <p:nvPr>
            <p:ph idx="1"/>
          </p:nvPr>
        </p:nvSpPr>
        <p:spPr>
          <a:xfrm>
            <a:off x="1066800" y="2103120"/>
            <a:ext cx="5610837" cy="3849624"/>
          </a:xfrm>
        </p:spPr>
        <p:txBody>
          <a:bodyPr/>
          <a:lstStyle/>
          <a:p>
            <a:r>
              <a:rPr lang="pl-PL" sz="1800" dirty="0"/>
              <a:t>Podczas używania infrastruktury musisz wziąć pod uwagę:</a:t>
            </a:r>
          </a:p>
          <a:p>
            <a:pPr lvl="1"/>
            <a:r>
              <a:rPr lang="en-US" sz="1600" b="1" i="0" dirty="0">
                <a:solidFill>
                  <a:srgbClr val="171717"/>
                </a:solidFill>
                <a:effectLst/>
              </a:rPr>
              <a:t>Capital Expenditure (</a:t>
            </a:r>
            <a:r>
              <a:rPr lang="en-US" sz="1600" b="1" i="0" dirty="0" err="1">
                <a:solidFill>
                  <a:srgbClr val="171717"/>
                </a:solidFill>
                <a:effectLst/>
              </a:rPr>
              <a:t>CapEx</a:t>
            </a:r>
            <a:r>
              <a:rPr lang="en-US" sz="1600" b="1" i="0" dirty="0">
                <a:solidFill>
                  <a:srgbClr val="171717"/>
                </a:solidFill>
                <a:effectLst/>
              </a:rPr>
              <a:t>)</a:t>
            </a:r>
            <a:r>
              <a:rPr lang="en-US" sz="1600" b="0" i="0" dirty="0">
                <a:solidFill>
                  <a:srgbClr val="171717"/>
                </a:solidFill>
                <a:effectLst/>
              </a:rPr>
              <a:t> </a:t>
            </a:r>
            <a:r>
              <a:rPr lang="pl-PL" sz="1600" b="0" i="0" dirty="0">
                <a:solidFill>
                  <a:srgbClr val="171717"/>
                </a:solidFill>
                <a:effectLst/>
              </a:rPr>
              <a:t>jest początkowym kosztem na fizyczną infrastrukturę, który zwraca się z czasem. Koszt początkowym jest stopniowo amortyzowany i </a:t>
            </a:r>
            <a:r>
              <a:rPr lang="pl-PL" sz="1600" b="0" i="0" dirty="0" err="1">
                <a:solidFill>
                  <a:srgbClr val="171717"/>
                </a:solidFill>
                <a:effectLst/>
              </a:rPr>
              <a:t>CapEx</a:t>
            </a:r>
            <a:r>
              <a:rPr lang="pl-PL" sz="1600" b="0" i="0" dirty="0">
                <a:solidFill>
                  <a:srgbClr val="171717"/>
                </a:solidFill>
                <a:effectLst/>
              </a:rPr>
              <a:t> się zmniejsza.</a:t>
            </a:r>
            <a:endParaRPr lang="en-US" sz="1600" b="0" i="0" dirty="0">
              <a:solidFill>
                <a:srgbClr val="171717"/>
              </a:solidFill>
              <a:effectLst/>
            </a:endParaRPr>
          </a:p>
          <a:p>
            <a:pPr lvl="1"/>
            <a:r>
              <a:rPr lang="en-US" sz="1600" b="1" i="0" dirty="0">
                <a:solidFill>
                  <a:srgbClr val="171717"/>
                </a:solidFill>
                <a:effectLst/>
              </a:rPr>
              <a:t>Operational Expenditure (</a:t>
            </a:r>
            <a:r>
              <a:rPr lang="en-US" sz="1600" b="1" i="0" dirty="0" err="1">
                <a:solidFill>
                  <a:srgbClr val="171717"/>
                </a:solidFill>
                <a:effectLst/>
              </a:rPr>
              <a:t>OpEx</a:t>
            </a:r>
            <a:r>
              <a:rPr lang="en-US" sz="1600" b="1" i="0" dirty="0">
                <a:solidFill>
                  <a:srgbClr val="171717"/>
                </a:solidFill>
                <a:effectLst/>
              </a:rPr>
              <a:t>)</a:t>
            </a:r>
            <a:r>
              <a:rPr lang="en-US" sz="1600" b="0" i="0" dirty="0">
                <a:solidFill>
                  <a:srgbClr val="171717"/>
                </a:solidFill>
                <a:effectLst/>
              </a:rPr>
              <a:t> </a:t>
            </a:r>
            <a:r>
              <a:rPr lang="pl-PL" sz="1600" b="0" i="0" dirty="0">
                <a:solidFill>
                  <a:srgbClr val="171717"/>
                </a:solidFill>
                <a:effectLst/>
              </a:rPr>
              <a:t>jest kosztem, który jest generowany przez usługi i produkty teraz. Możesz rozliczyć koszt w tym samym roku fiskalnym. Nie ma żadnych kosztów początkowych – płacisz za to co używasz.</a:t>
            </a:r>
            <a:endParaRPr lang="en-US" sz="1600" b="0" i="0" dirty="0">
              <a:solidFill>
                <a:srgbClr val="171717"/>
              </a:solidFill>
              <a:effectLst/>
            </a:endParaRPr>
          </a:p>
        </p:txBody>
      </p:sp>
      <p:sp>
        <p:nvSpPr>
          <p:cNvPr id="4" name="Freeform 39">
            <a:extLst>
              <a:ext uri="{FF2B5EF4-FFF2-40B4-BE49-F238E27FC236}">
                <a16:creationId xmlns:a16="http://schemas.microsoft.com/office/drawing/2014/main" id="{1398B9A2-9C07-40D2-9B49-9CD52E14E3D6}"/>
              </a:ext>
            </a:extLst>
          </p:cNvPr>
          <p:cNvSpPr>
            <a:spLocks noEditPoints="1"/>
          </p:cNvSpPr>
          <p:nvPr/>
        </p:nvSpPr>
        <p:spPr bwMode="auto">
          <a:xfrm>
            <a:off x="7835317" y="2782043"/>
            <a:ext cx="2466363" cy="1855884"/>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F03F2B"/>
          </a:solidFill>
          <a:ln>
            <a:noFill/>
          </a:ln>
        </p:spPr>
        <p:txBody>
          <a:bodyPr vert="horz" wrap="square" lIns="68580" tIns="34290" rIns="68580" bIns="34290" numCol="1" anchor="t" anchorCtr="0" compatLnSpc="1">
            <a:prstTxWarp prst="textNoShape">
              <a:avLst/>
            </a:prstTxWarp>
          </a:bodyPr>
          <a:lstStyle/>
          <a:p>
            <a:endParaRPr lang="id-ID" sz="1013"/>
          </a:p>
        </p:txBody>
      </p:sp>
    </p:spTree>
    <p:extLst>
      <p:ext uri="{BB962C8B-B14F-4D97-AF65-F5344CB8AC3E}">
        <p14:creationId xmlns:p14="http://schemas.microsoft.com/office/powerpoint/2010/main" val="1906186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E5F1D4-9CBB-41C4-B02E-FBB73F2D05AA}"/>
              </a:ext>
            </a:extLst>
          </p:cNvPr>
          <p:cNvSpPr>
            <a:spLocks noGrp="1"/>
          </p:cNvSpPr>
          <p:nvPr>
            <p:ph type="title"/>
          </p:nvPr>
        </p:nvSpPr>
        <p:spPr/>
        <p:txBody>
          <a:bodyPr/>
          <a:lstStyle/>
          <a:p>
            <a:r>
              <a:rPr lang="pl-PL" dirty="0"/>
              <a:t>Architektura </a:t>
            </a:r>
            <a:r>
              <a:rPr lang="pl-PL" dirty="0" err="1"/>
              <a:t>Azure</a:t>
            </a:r>
            <a:endParaRPr lang="pl-PL" dirty="0"/>
          </a:p>
        </p:txBody>
      </p:sp>
      <p:sp>
        <p:nvSpPr>
          <p:cNvPr id="5" name="Text Placeholder 4">
            <a:extLst>
              <a:ext uri="{FF2B5EF4-FFF2-40B4-BE49-F238E27FC236}">
                <a16:creationId xmlns:a16="http://schemas.microsoft.com/office/drawing/2014/main" id="{256F265F-5E4C-42E5-8612-2A170C32830B}"/>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679432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5F43A567-9D5F-4ABA-AE51-C2743E95C977}"/>
              </a:ext>
            </a:extLst>
          </p:cNvPr>
          <p:cNvSpPr/>
          <p:nvPr/>
        </p:nvSpPr>
        <p:spPr>
          <a:xfrm>
            <a:off x="822121" y="1761688"/>
            <a:ext cx="10368793"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2" name="Title 1">
            <a:extLst>
              <a:ext uri="{FF2B5EF4-FFF2-40B4-BE49-F238E27FC236}">
                <a16:creationId xmlns:a16="http://schemas.microsoft.com/office/drawing/2014/main" id="{6C117CD5-85EF-4F00-AE68-315731AAB623}"/>
              </a:ext>
            </a:extLst>
          </p:cNvPr>
          <p:cNvSpPr>
            <a:spLocks noGrp="1"/>
          </p:cNvSpPr>
          <p:nvPr>
            <p:ph type="title"/>
          </p:nvPr>
        </p:nvSpPr>
        <p:spPr/>
        <p:txBody>
          <a:bodyPr/>
          <a:lstStyle/>
          <a:p>
            <a:r>
              <a:rPr lang="pl-PL" dirty="0"/>
              <a:t>Plan</a:t>
            </a:r>
          </a:p>
        </p:txBody>
      </p:sp>
      <p:sp>
        <p:nvSpPr>
          <p:cNvPr id="3" name="Content Placeholder 2">
            <a:extLst>
              <a:ext uri="{FF2B5EF4-FFF2-40B4-BE49-F238E27FC236}">
                <a16:creationId xmlns:a16="http://schemas.microsoft.com/office/drawing/2014/main" id="{CFBE3936-6A48-4A8F-99FD-BE7A56564216}"/>
              </a:ext>
            </a:extLst>
          </p:cNvPr>
          <p:cNvSpPr>
            <a:spLocks noGrp="1"/>
          </p:cNvSpPr>
          <p:nvPr>
            <p:ph idx="1"/>
          </p:nvPr>
        </p:nvSpPr>
        <p:spPr/>
        <p:txBody>
          <a:bodyPr>
            <a:normAutofit/>
          </a:bodyPr>
          <a:lstStyle/>
          <a:p>
            <a:r>
              <a:rPr lang="en-US" b="1" dirty="0"/>
              <a:t>Describe Core Azure Services (15-20%)</a:t>
            </a:r>
            <a:r>
              <a:rPr lang="en-US" dirty="0"/>
              <a:t> </a:t>
            </a:r>
            <a:endParaRPr lang="pl-PL" dirty="0"/>
          </a:p>
          <a:p>
            <a:pPr lvl="1"/>
            <a:r>
              <a:rPr lang="en-US" b="1" dirty="0"/>
              <a:t>Describe the core Azure architectural components</a:t>
            </a:r>
            <a:r>
              <a:rPr lang="en-US" dirty="0"/>
              <a:t> </a:t>
            </a:r>
            <a:endParaRPr lang="pl-PL" dirty="0"/>
          </a:p>
          <a:p>
            <a:pPr lvl="2"/>
            <a:r>
              <a:rPr lang="en-US" dirty="0"/>
              <a:t>describe the benefits and usage of Regions and Region Pairs </a:t>
            </a:r>
            <a:endParaRPr lang="pl-PL" dirty="0"/>
          </a:p>
          <a:p>
            <a:pPr lvl="2"/>
            <a:r>
              <a:rPr lang="en-US" dirty="0"/>
              <a:t>describe the benefits and usage of Availability Zones </a:t>
            </a:r>
            <a:endParaRPr lang="pl-PL" dirty="0"/>
          </a:p>
          <a:p>
            <a:pPr lvl="2"/>
            <a:r>
              <a:rPr lang="en-US" dirty="0"/>
              <a:t>describe the benefits and usage of Resource Groups </a:t>
            </a:r>
            <a:endParaRPr lang="pl-PL" dirty="0"/>
          </a:p>
          <a:p>
            <a:pPr lvl="2"/>
            <a:r>
              <a:rPr lang="en-US" dirty="0"/>
              <a:t>describe the benefits and usage of Subscriptions </a:t>
            </a:r>
            <a:endParaRPr lang="pl-PL" dirty="0"/>
          </a:p>
          <a:p>
            <a:pPr lvl="2"/>
            <a:r>
              <a:rPr lang="en-US" dirty="0">
                <a:solidFill>
                  <a:schemeClr val="accent2"/>
                </a:solidFill>
              </a:rPr>
              <a:t>describe the benefits and usage of Management Groups</a:t>
            </a:r>
            <a:r>
              <a:rPr lang="en-US" dirty="0"/>
              <a:t> </a:t>
            </a:r>
            <a:endParaRPr lang="pl-PL" dirty="0"/>
          </a:p>
          <a:p>
            <a:pPr lvl="2"/>
            <a:r>
              <a:rPr lang="en-US" dirty="0"/>
              <a:t>describe the benefits and usage of Azure Resource Manager </a:t>
            </a:r>
            <a:endParaRPr lang="pl-PL" dirty="0"/>
          </a:p>
          <a:p>
            <a:pPr lvl="2"/>
            <a:r>
              <a:rPr lang="en-US" dirty="0"/>
              <a:t>explain Azure resources </a:t>
            </a:r>
            <a:endParaRPr lang="pl-PL" dirty="0"/>
          </a:p>
          <a:p>
            <a:pPr lvl="1"/>
            <a:r>
              <a:rPr lang="pl-PL" b="1" dirty="0" err="1"/>
              <a:t>Describe</a:t>
            </a:r>
            <a:r>
              <a:rPr lang="pl-PL" b="1" dirty="0"/>
              <a:t> </a:t>
            </a:r>
            <a:r>
              <a:rPr lang="pl-PL" b="1" dirty="0" err="1"/>
              <a:t>core</a:t>
            </a:r>
            <a:r>
              <a:rPr lang="pl-PL" b="1" dirty="0"/>
              <a:t> </a:t>
            </a:r>
            <a:r>
              <a:rPr lang="pl-PL" b="1" dirty="0" err="1"/>
              <a:t>resources</a:t>
            </a:r>
            <a:r>
              <a:rPr lang="pl-PL" b="1" dirty="0"/>
              <a:t> </a:t>
            </a:r>
            <a:r>
              <a:rPr lang="pl-PL" b="1" dirty="0" err="1"/>
              <a:t>available</a:t>
            </a:r>
            <a:r>
              <a:rPr lang="pl-PL" b="1" dirty="0"/>
              <a:t> in </a:t>
            </a:r>
            <a:r>
              <a:rPr lang="pl-PL" b="1" dirty="0" err="1"/>
              <a:t>Azure</a:t>
            </a:r>
            <a:r>
              <a:rPr lang="pl-PL" dirty="0"/>
              <a:t> (pt. 1)</a:t>
            </a:r>
          </a:p>
          <a:p>
            <a:pPr lvl="2"/>
            <a:r>
              <a:rPr lang="pl-PL" dirty="0" err="1"/>
              <a:t>describe</a:t>
            </a:r>
            <a:r>
              <a:rPr lang="pl-PL" dirty="0"/>
              <a:t> the </a:t>
            </a:r>
            <a:r>
              <a:rPr lang="pl-PL" dirty="0" err="1"/>
              <a:t>benefits</a:t>
            </a:r>
            <a:r>
              <a:rPr lang="pl-PL" dirty="0"/>
              <a:t> and </a:t>
            </a:r>
            <a:r>
              <a:rPr lang="pl-PL" dirty="0" err="1"/>
              <a:t>usage</a:t>
            </a:r>
            <a:r>
              <a:rPr lang="pl-PL" dirty="0"/>
              <a:t> of Virtual </a:t>
            </a:r>
            <a:r>
              <a:rPr lang="pl-PL" dirty="0" err="1"/>
              <a:t>Machines</a:t>
            </a:r>
            <a:r>
              <a:rPr lang="pl-PL" dirty="0"/>
              <a:t>, </a:t>
            </a:r>
            <a:r>
              <a:rPr lang="pl-PL" dirty="0" err="1">
                <a:solidFill>
                  <a:schemeClr val="accent2"/>
                </a:solidFill>
              </a:rPr>
              <a:t>Azure</a:t>
            </a:r>
            <a:r>
              <a:rPr lang="pl-PL" dirty="0">
                <a:solidFill>
                  <a:schemeClr val="accent2"/>
                </a:solidFill>
              </a:rPr>
              <a:t> </a:t>
            </a:r>
            <a:r>
              <a:rPr lang="pl-PL" dirty="0" err="1">
                <a:solidFill>
                  <a:schemeClr val="accent2"/>
                </a:solidFill>
              </a:rPr>
              <a:t>App</a:t>
            </a:r>
            <a:r>
              <a:rPr lang="pl-PL" dirty="0">
                <a:solidFill>
                  <a:schemeClr val="accent2"/>
                </a:solidFill>
              </a:rPr>
              <a:t> Services</a:t>
            </a:r>
            <a:r>
              <a:rPr lang="pl-PL" dirty="0"/>
              <a:t>, </a:t>
            </a:r>
            <a:r>
              <a:rPr lang="pl-PL" dirty="0" err="1"/>
              <a:t>Azure</a:t>
            </a:r>
            <a:r>
              <a:rPr lang="pl-PL" dirty="0"/>
              <a:t> </a:t>
            </a:r>
            <a:r>
              <a:rPr lang="pl-PL" dirty="0" err="1"/>
              <a:t>Container</a:t>
            </a:r>
            <a:r>
              <a:rPr lang="pl-PL" dirty="0"/>
              <a:t> </a:t>
            </a:r>
            <a:r>
              <a:rPr lang="pl-PL" dirty="0" err="1"/>
              <a:t>Instances</a:t>
            </a:r>
            <a:r>
              <a:rPr lang="pl-PL" dirty="0"/>
              <a:t> (ACI), </a:t>
            </a:r>
            <a:r>
              <a:rPr lang="pl-PL" dirty="0" err="1"/>
              <a:t>Azure</a:t>
            </a:r>
            <a:r>
              <a:rPr lang="pl-PL" dirty="0"/>
              <a:t> </a:t>
            </a:r>
            <a:r>
              <a:rPr lang="pl-PL" dirty="0" err="1"/>
              <a:t>Kubernetes</a:t>
            </a:r>
            <a:r>
              <a:rPr lang="pl-PL" dirty="0"/>
              <a:t> Service (AKS), and Windows Virtual Desktop</a:t>
            </a:r>
          </a:p>
        </p:txBody>
      </p:sp>
    </p:spTree>
    <p:extLst>
      <p:ext uri="{BB962C8B-B14F-4D97-AF65-F5344CB8AC3E}">
        <p14:creationId xmlns:p14="http://schemas.microsoft.com/office/powerpoint/2010/main" val="224365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2A61-317F-4173-B71A-20A49E9F02FE}"/>
              </a:ext>
            </a:extLst>
          </p:cNvPr>
          <p:cNvSpPr>
            <a:spLocks noGrp="1"/>
          </p:cNvSpPr>
          <p:nvPr>
            <p:ph type="title"/>
          </p:nvPr>
        </p:nvSpPr>
        <p:spPr/>
        <p:txBody>
          <a:bodyPr/>
          <a:lstStyle/>
          <a:p>
            <a:r>
              <a:rPr lang="pl-PL" dirty="0"/>
              <a:t>Resource &amp; Resource </a:t>
            </a:r>
            <a:r>
              <a:rPr lang="pl-PL" dirty="0" err="1"/>
              <a:t>groups</a:t>
            </a:r>
            <a:endParaRPr lang="pl-PL" dirty="0"/>
          </a:p>
        </p:txBody>
      </p:sp>
      <p:sp>
        <p:nvSpPr>
          <p:cNvPr id="3" name="Content Placeholder 2">
            <a:extLst>
              <a:ext uri="{FF2B5EF4-FFF2-40B4-BE49-F238E27FC236}">
                <a16:creationId xmlns:a16="http://schemas.microsoft.com/office/drawing/2014/main" id="{E8924FA2-EE1A-4FC3-84EE-26A7EA3CECE4}"/>
              </a:ext>
            </a:extLst>
          </p:cNvPr>
          <p:cNvSpPr>
            <a:spLocks noGrp="1"/>
          </p:cNvSpPr>
          <p:nvPr>
            <p:ph idx="1"/>
          </p:nvPr>
        </p:nvSpPr>
        <p:spPr>
          <a:xfrm>
            <a:off x="1066800" y="2103120"/>
            <a:ext cx="4114800" cy="3849624"/>
          </a:xfrm>
        </p:spPr>
        <p:txBody>
          <a:bodyPr/>
          <a:lstStyle/>
          <a:p>
            <a:pPr algn="l">
              <a:buFont typeface="Arial" panose="020B0604020202020204" pitchFamily="34" charset="0"/>
              <a:buChar char="•"/>
            </a:pPr>
            <a:r>
              <a:rPr lang="en-US" sz="1800" b="1" i="0" dirty="0">
                <a:solidFill>
                  <a:srgbClr val="171717"/>
                </a:solidFill>
                <a:effectLst/>
              </a:rPr>
              <a:t>Resource</a:t>
            </a:r>
            <a:r>
              <a:rPr lang="en-US" sz="1800" b="0" i="0" dirty="0">
                <a:solidFill>
                  <a:srgbClr val="171717"/>
                </a:solidFill>
                <a:effectLst/>
              </a:rPr>
              <a:t>: </a:t>
            </a:r>
            <a:r>
              <a:rPr lang="pl-PL" sz="1800" b="0" i="0" dirty="0">
                <a:solidFill>
                  <a:srgbClr val="171717"/>
                </a:solidFill>
                <a:effectLst/>
              </a:rPr>
              <a:t>element, którym można zarządzać poprzez </a:t>
            </a:r>
            <a:r>
              <a:rPr lang="pl-PL" sz="1800" b="0" i="0" dirty="0" err="1">
                <a:solidFill>
                  <a:srgbClr val="171717"/>
                </a:solidFill>
                <a:effectLst/>
              </a:rPr>
              <a:t>Azure</a:t>
            </a:r>
            <a:r>
              <a:rPr lang="pl-PL" sz="1800" b="0" i="0" dirty="0">
                <a:solidFill>
                  <a:srgbClr val="171717"/>
                </a:solidFill>
                <a:effectLst/>
              </a:rPr>
              <a:t>.</a:t>
            </a:r>
            <a:r>
              <a:rPr lang="en-US" sz="1800" b="0" i="0" dirty="0">
                <a:solidFill>
                  <a:srgbClr val="171717"/>
                </a:solidFill>
                <a:effectLst/>
              </a:rPr>
              <a:t> </a:t>
            </a:r>
            <a:r>
              <a:rPr lang="pl-PL" sz="1800" b="0" i="0" dirty="0">
                <a:solidFill>
                  <a:srgbClr val="171717"/>
                </a:solidFill>
                <a:effectLst/>
              </a:rPr>
              <a:t>Wirtualne maszyny</a:t>
            </a:r>
            <a:r>
              <a:rPr lang="en-US" sz="1800" b="0" i="0" dirty="0">
                <a:solidFill>
                  <a:srgbClr val="171717"/>
                </a:solidFill>
                <a:effectLst/>
              </a:rPr>
              <a:t> (VMs), storage accounts, web apps, </a:t>
            </a:r>
            <a:r>
              <a:rPr lang="pl-PL" sz="1800" b="0" i="0" dirty="0">
                <a:solidFill>
                  <a:srgbClr val="171717"/>
                </a:solidFill>
                <a:effectLst/>
              </a:rPr>
              <a:t>bazy danych</a:t>
            </a:r>
            <a:r>
              <a:rPr lang="en-US" sz="1800" b="0" i="0" dirty="0">
                <a:solidFill>
                  <a:srgbClr val="171717"/>
                </a:solidFill>
                <a:effectLst/>
              </a:rPr>
              <a:t>, </a:t>
            </a:r>
            <a:r>
              <a:rPr lang="pl-PL" sz="1800" b="0" i="0" dirty="0">
                <a:solidFill>
                  <a:srgbClr val="171717"/>
                </a:solidFill>
                <a:effectLst/>
              </a:rPr>
              <a:t>i</a:t>
            </a:r>
            <a:r>
              <a:rPr lang="en-US" sz="1800" b="0" i="0" dirty="0">
                <a:solidFill>
                  <a:srgbClr val="171717"/>
                </a:solidFill>
                <a:effectLst/>
              </a:rPr>
              <a:t> virtual networks </a:t>
            </a:r>
            <a:r>
              <a:rPr lang="pl-PL" sz="1800" b="0" i="0" dirty="0">
                <a:solidFill>
                  <a:srgbClr val="171717"/>
                </a:solidFill>
                <a:effectLst/>
              </a:rPr>
              <a:t>są przykładami zasobów</a:t>
            </a:r>
            <a:r>
              <a:rPr lang="en-US" sz="1800" b="0" i="0" dirty="0">
                <a:solidFill>
                  <a:srgbClr val="171717"/>
                </a:solidFill>
                <a:effectLst/>
              </a:rPr>
              <a:t>.</a:t>
            </a:r>
          </a:p>
          <a:p>
            <a:pPr algn="l">
              <a:buFont typeface="Arial" panose="020B0604020202020204" pitchFamily="34" charset="0"/>
              <a:buChar char="•"/>
            </a:pPr>
            <a:r>
              <a:rPr lang="en-US" sz="1800" b="1" i="0" dirty="0">
                <a:solidFill>
                  <a:srgbClr val="171717"/>
                </a:solidFill>
                <a:effectLst/>
              </a:rPr>
              <a:t>Resource group</a:t>
            </a:r>
            <a:r>
              <a:rPr lang="en-US" sz="1800" b="0" i="0" dirty="0">
                <a:solidFill>
                  <a:srgbClr val="171717"/>
                </a:solidFill>
                <a:effectLst/>
              </a:rPr>
              <a:t>: </a:t>
            </a:r>
            <a:r>
              <a:rPr lang="pl-PL" sz="1800" b="0" i="0" dirty="0">
                <a:solidFill>
                  <a:srgbClr val="171717"/>
                </a:solidFill>
                <a:effectLst/>
              </a:rPr>
              <a:t>kontener, który grupuje powiązane ze sobą zasoby. Ty decydujesz jakie zasoby znajdują się w Resource </a:t>
            </a:r>
            <a:r>
              <a:rPr lang="pl-PL" sz="1800" b="0" i="0" dirty="0" err="1">
                <a:solidFill>
                  <a:srgbClr val="171717"/>
                </a:solidFill>
                <a:effectLst/>
              </a:rPr>
              <a:t>group</a:t>
            </a:r>
            <a:r>
              <a:rPr lang="pl-PL" sz="1800" b="0" i="0" dirty="0">
                <a:solidFill>
                  <a:srgbClr val="171717"/>
                </a:solidFill>
                <a:effectLst/>
              </a:rPr>
              <a:t> bazując na twoim rozwiązaniu.</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endParaRPr lang="pl-PL" dirty="0"/>
          </a:p>
        </p:txBody>
      </p:sp>
      <p:sp>
        <p:nvSpPr>
          <p:cNvPr id="6" name="Oval 5">
            <a:extLst>
              <a:ext uri="{FF2B5EF4-FFF2-40B4-BE49-F238E27FC236}">
                <a16:creationId xmlns:a16="http://schemas.microsoft.com/office/drawing/2014/main" id="{15DDEB0D-C288-4E84-8D32-57F44AC9F627}"/>
              </a:ext>
            </a:extLst>
          </p:cNvPr>
          <p:cNvSpPr/>
          <p:nvPr/>
        </p:nvSpPr>
        <p:spPr>
          <a:xfrm>
            <a:off x="7122254" y="1769212"/>
            <a:ext cx="3884103" cy="3884103"/>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grpSp>
        <p:nvGrpSpPr>
          <p:cNvPr id="7" name="Group 30">
            <a:extLst>
              <a:ext uri="{FF2B5EF4-FFF2-40B4-BE49-F238E27FC236}">
                <a16:creationId xmlns:a16="http://schemas.microsoft.com/office/drawing/2014/main" id="{632E48E9-9AF3-4075-8F9B-BDFA84EBFCB3}"/>
              </a:ext>
            </a:extLst>
          </p:cNvPr>
          <p:cNvGrpSpPr/>
          <p:nvPr/>
        </p:nvGrpSpPr>
        <p:grpSpPr>
          <a:xfrm>
            <a:off x="7993058" y="2561852"/>
            <a:ext cx="2148470" cy="2230399"/>
            <a:chOff x="5719763" y="3041650"/>
            <a:chExt cx="749300" cy="777875"/>
          </a:xfrm>
          <a:solidFill>
            <a:schemeClr val="accent2"/>
          </a:solidFill>
        </p:grpSpPr>
        <p:sp>
          <p:nvSpPr>
            <p:cNvPr id="8" name="Oval 5">
              <a:extLst>
                <a:ext uri="{FF2B5EF4-FFF2-40B4-BE49-F238E27FC236}">
                  <a16:creationId xmlns:a16="http://schemas.microsoft.com/office/drawing/2014/main" id="{4C2273C2-E111-49B7-ADFC-02D60C69A535}"/>
                </a:ext>
              </a:extLst>
            </p:cNvPr>
            <p:cNvSpPr>
              <a:spLocks noChangeArrowheads="1"/>
            </p:cNvSpPr>
            <p:nvPr/>
          </p:nvSpPr>
          <p:spPr bwMode="auto">
            <a:xfrm>
              <a:off x="6035675" y="3368675"/>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9" name="Oval 6">
              <a:extLst>
                <a:ext uri="{FF2B5EF4-FFF2-40B4-BE49-F238E27FC236}">
                  <a16:creationId xmlns:a16="http://schemas.microsoft.com/office/drawing/2014/main" id="{F10F8356-826F-491D-8248-6BEE6678746C}"/>
                </a:ext>
              </a:extLst>
            </p:cNvPr>
            <p:cNvSpPr>
              <a:spLocks noChangeArrowheads="1"/>
            </p:cNvSpPr>
            <p:nvPr/>
          </p:nvSpPr>
          <p:spPr bwMode="auto">
            <a:xfrm>
              <a:off x="6281738" y="3186113"/>
              <a:ext cx="84138" cy="84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0" name="Oval 7">
              <a:extLst>
                <a:ext uri="{FF2B5EF4-FFF2-40B4-BE49-F238E27FC236}">
                  <a16:creationId xmlns:a16="http://schemas.microsoft.com/office/drawing/2014/main" id="{B6BD1153-7841-4FC0-83C4-837914CB2B29}"/>
                </a:ext>
              </a:extLst>
            </p:cNvPr>
            <p:cNvSpPr>
              <a:spLocks noChangeArrowheads="1"/>
            </p:cNvSpPr>
            <p:nvPr/>
          </p:nvSpPr>
          <p:spPr bwMode="auto">
            <a:xfrm>
              <a:off x="5730875" y="3319463"/>
              <a:ext cx="84138"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1" name="Freeform 8">
              <a:extLst>
                <a:ext uri="{FF2B5EF4-FFF2-40B4-BE49-F238E27FC236}">
                  <a16:creationId xmlns:a16="http://schemas.microsoft.com/office/drawing/2014/main" id="{C02E7062-9DC2-4A8B-B22E-8F30FCF7FA3F}"/>
                </a:ext>
              </a:extLst>
            </p:cNvPr>
            <p:cNvSpPr>
              <a:spLocks noEditPoints="1"/>
            </p:cNvSpPr>
            <p:nvPr/>
          </p:nvSpPr>
          <p:spPr bwMode="auto">
            <a:xfrm>
              <a:off x="5719763" y="3041650"/>
              <a:ext cx="749300" cy="777875"/>
            </a:xfrm>
            <a:custGeom>
              <a:avLst/>
              <a:gdLst>
                <a:gd name="T0" fmla="*/ 176 w 197"/>
                <a:gd name="T1" fmla="*/ 101 h 205"/>
                <a:gd name="T2" fmla="*/ 174 w 197"/>
                <a:gd name="T3" fmla="*/ 46 h 205"/>
                <a:gd name="T4" fmla="*/ 172 w 197"/>
                <a:gd name="T5" fmla="*/ 56 h 205"/>
                <a:gd name="T6" fmla="*/ 169 w 197"/>
                <a:gd name="T7" fmla="*/ 94 h 205"/>
                <a:gd name="T8" fmla="*/ 140 w 197"/>
                <a:gd name="T9" fmla="*/ 76 h 205"/>
                <a:gd name="T10" fmla="*/ 146 w 197"/>
                <a:gd name="T11" fmla="*/ 54 h 205"/>
                <a:gd name="T12" fmla="*/ 145 w 197"/>
                <a:gd name="T13" fmla="*/ 44 h 205"/>
                <a:gd name="T14" fmla="*/ 130 w 197"/>
                <a:gd name="T15" fmla="*/ 31 h 205"/>
                <a:gd name="T16" fmla="*/ 67 w 197"/>
                <a:gd name="T17" fmla="*/ 31 h 205"/>
                <a:gd name="T18" fmla="*/ 41 w 197"/>
                <a:gd name="T19" fmla="*/ 44 h 205"/>
                <a:gd name="T20" fmla="*/ 4 w 197"/>
                <a:gd name="T21" fmla="*/ 73 h 205"/>
                <a:gd name="T22" fmla="*/ 15 w 197"/>
                <a:gd name="T23" fmla="*/ 63 h 205"/>
                <a:gd name="T24" fmla="*/ 61 w 197"/>
                <a:gd name="T25" fmla="*/ 56 h 205"/>
                <a:gd name="T26" fmla="*/ 30 w 197"/>
                <a:gd name="T27" fmla="*/ 95 h 205"/>
                <a:gd name="T28" fmla="*/ 27 w 197"/>
                <a:gd name="T29" fmla="*/ 92 h 205"/>
                <a:gd name="T30" fmla="*/ 21 w 197"/>
                <a:gd name="T31" fmla="*/ 101 h 205"/>
                <a:gd name="T32" fmla="*/ 21 w 197"/>
                <a:gd name="T33" fmla="*/ 104 h 205"/>
                <a:gd name="T34" fmla="*/ 41 w 197"/>
                <a:gd name="T35" fmla="*/ 161 h 205"/>
                <a:gd name="T36" fmla="*/ 67 w 197"/>
                <a:gd name="T37" fmla="*/ 173 h 205"/>
                <a:gd name="T38" fmla="*/ 118 w 197"/>
                <a:gd name="T39" fmla="*/ 194 h 205"/>
                <a:gd name="T40" fmla="*/ 99 w 197"/>
                <a:gd name="T41" fmla="*/ 195 h 205"/>
                <a:gd name="T42" fmla="*/ 99 w 197"/>
                <a:gd name="T43" fmla="*/ 148 h 205"/>
                <a:gd name="T44" fmla="*/ 122 w 197"/>
                <a:gd name="T45" fmla="*/ 165 h 205"/>
                <a:gd name="T46" fmla="*/ 135 w 197"/>
                <a:gd name="T47" fmla="*/ 158 h 205"/>
                <a:gd name="T48" fmla="*/ 157 w 197"/>
                <a:gd name="T49" fmla="*/ 161 h 205"/>
                <a:gd name="T50" fmla="*/ 176 w 197"/>
                <a:gd name="T51" fmla="*/ 104 h 205"/>
                <a:gd name="T52" fmla="*/ 56 w 197"/>
                <a:gd name="T53" fmla="*/ 88 h 205"/>
                <a:gd name="T54" fmla="*/ 56 w 197"/>
                <a:gd name="T55" fmla="*/ 116 h 205"/>
                <a:gd name="T56" fmla="*/ 56 w 197"/>
                <a:gd name="T57" fmla="*/ 88 h 205"/>
                <a:gd name="T58" fmla="*/ 15 w 197"/>
                <a:gd name="T59" fmla="*/ 141 h 205"/>
                <a:gd name="T60" fmla="*/ 57 w 197"/>
                <a:gd name="T61" fmla="*/ 129 h 205"/>
                <a:gd name="T62" fmla="*/ 41 w 197"/>
                <a:gd name="T63" fmla="*/ 151 h 205"/>
                <a:gd name="T64" fmla="*/ 117 w 197"/>
                <a:gd name="T65" fmla="*/ 63 h 205"/>
                <a:gd name="T66" fmla="*/ 127 w 197"/>
                <a:gd name="T67" fmla="*/ 58 h 205"/>
                <a:gd name="T68" fmla="*/ 99 w 197"/>
                <a:gd name="T69" fmla="*/ 10 h 205"/>
                <a:gd name="T70" fmla="*/ 99 w 197"/>
                <a:gd name="T71" fmla="*/ 56 h 205"/>
                <a:gd name="T72" fmla="*/ 99 w 197"/>
                <a:gd name="T73" fmla="*/ 10 h 205"/>
                <a:gd name="T74" fmla="*/ 85 w 197"/>
                <a:gd name="T75" fmla="*/ 62 h 205"/>
                <a:gd name="T76" fmla="*/ 68 w 197"/>
                <a:gd name="T77" fmla="*/ 70 h 205"/>
                <a:gd name="T78" fmla="*/ 70 w 197"/>
                <a:gd name="T79" fmla="*/ 147 h 205"/>
                <a:gd name="T80" fmla="*/ 81 w 197"/>
                <a:gd name="T81" fmla="*/ 141 h 205"/>
                <a:gd name="T82" fmla="*/ 70 w 197"/>
                <a:gd name="T83" fmla="*/ 147 h 205"/>
                <a:gd name="T84" fmla="*/ 113 w 197"/>
                <a:gd name="T85" fmla="*/ 143 h 205"/>
                <a:gd name="T86" fmla="*/ 129 w 197"/>
                <a:gd name="T87" fmla="*/ 135 h 205"/>
                <a:gd name="T88" fmla="*/ 131 w 197"/>
                <a:gd name="T89" fmla="*/ 123 h 205"/>
                <a:gd name="T90" fmla="*/ 99 w 197"/>
                <a:gd name="T91" fmla="*/ 138 h 205"/>
                <a:gd name="T92" fmla="*/ 67 w 197"/>
                <a:gd name="T93" fmla="*/ 123 h 205"/>
                <a:gd name="T94" fmla="*/ 67 w 197"/>
                <a:gd name="T95" fmla="*/ 82 h 205"/>
                <a:gd name="T96" fmla="*/ 99 w 197"/>
                <a:gd name="T97" fmla="*/ 67 h 205"/>
                <a:gd name="T98" fmla="*/ 131 w 197"/>
                <a:gd name="T99" fmla="*/ 82 h 205"/>
                <a:gd name="T100" fmla="*/ 131 w 197"/>
                <a:gd name="T101" fmla="*/ 123 h 205"/>
                <a:gd name="T102" fmla="*/ 160 w 197"/>
                <a:gd name="T103" fmla="*/ 102 h 205"/>
                <a:gd name="T104" fmla="*/ 141 w 197"/>
                <a:gd name="T105" fmla="*/ 102 h 205"/>
                <a:gd name="T106" fmla="*/ 183 w 197"/>
                <a:gd name="T107" fmla="*/ 141 h 205"/>
                <a:gd name="T108" fmla="*/ 157 w 197"/>
                <a:gd name="T109" fmla="*/ 151 h 205"/>
                <a:gd name="T110" fmla="*/ 140 w 197"/>
                <a:gd name="T111" fmla="*/ 129 h 205"/>
                <a:gd name="T112" fmla="*/ 183 w 197"/>
                <a:gd name="T113" fmla="*/ 14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205">
                  <a:moveTo>
                    <a:pt x="175" y="102"/>
                  </a:moveTo>
                  <a:cubicBezTo>
                    <a:pt x="175" y="102"/>
                    <a:pt x="176" y="101"/>
                    <a:pt x="176" y="101"/>
                  </a:cubicBezTo>
                  <a:cubicBezTo>
                    <a:pt x="192" y="85"/>
                    <a:pt x="197" y="70"/>
                    <a:pt x="192" y="59"/>
                  </a:cubicBezTo>
                  <a:cubicBezTo>
                    <a:pt x="190" y="54"/>
                    <a:pt x="185" y="49"/>
                    <a:pt x="174" y="46"/>
                  </a:cubicBezTo>
                  <a:cubicBezTo>
                    <a:pt x="174" y="47"/>
                    <a:pt x="174" y="48"/>
                    <a:pt x="174" y="49"/>
                  </a:cubicBezTo>
                  <a:cubicBezTo>
                    <a:pt x="174" y="51"/>
                    <a:pt x="173" y="54"/>
                    <a:pt x="172" y="56"/>
                  </a:cubicBezTo>
                  <a:cubicBezTo>
                    <a:pt x="178" y="57"/>
                    <a:pt x="181" y="60"/>
                    <a:pt x="183" y="63"/>
                  </a:cubicBezTo>
                  <a:cubicBezTo>
                    <a:pt x="186" y="70"/>
                    <a:pt x="181" y="82"/>
                    <a:pt x="169" y="94"/>
                  </a:cubicBezTo>
                  <a:cubicBezTo>
                    <a:pt x="169" y="94"/>
                    <a:pt x="168" y="95"/>
                    <a:pt x="168" y="95"/>
                  </a:cubicBezTo>
                  <a:cubicBezTo>
                    <a:pt x="160" y="89"/>
                    <a:pt x="150" y="82"/>
                    <a:pt x="140" y="76"/>
                  </a:cubicBezTo>
                  <a:cubicBezTo>
                    <a:pt x="139" y="69"/>
                    <a:pt x="138" y="62"/>
                    <a:pt x="137" y="56"/>
                  </a:cubicBezTo>
                  <a:cubicBezTo>
                    <a:pt x="140" y="55"/>
                    <a:pt x="143" y="55"/>
                    <a:pt x="146" y="54"/>
                  </a:cubicBezTo>
                  <a:cubicBezTo>
                    <a:pt x="145" y="53"/>
                    <a:pt x="145" y="51"/>
                    <a:pt x="145" y="49"/>
                  </a:cubicBezTo>
                  <a:cubicBezTo>
                    <a:pt x="145" y="47"/>
                    <a:pt x="145" y="46"/>
                    <a:pt x="145" y="44"/>
                  </a:cubicBezTo>
                  <a:cubicBezTo>
                    <a:pt x="142" y="45"/>
                    <a:pt x="138" y="45"/>
                    <a:pt x="135" y="46"/>
                  </a:cubicBezTo>
                  <a:cubicBezTo>
                    <a:pt x="133" y="41"/>
                    <a:pt x="132" y="36"/>
                    <a:pt x="130" y="31"/>
                  </a:cubicBezTo>
                  <a:cubicBezTo>
                    <a:pt x="122" y="11"/>
                    <a:pt x="111" y="0"/>
                    <a:pt x="99" y="0"/>
                  </a:cubicBezTo>
                  <a:cubicBezTo>
                    <a:pt x="86" y="0"/>
                    <a:pt x="75" y="11"/>
                    <a:pt x="67" y="31"/>
                  </a:cubicBezTo>
                  <a:cubicBezTo>
                    <a:pt x="66" y="36"/>
                    <a:pt x="64" y="41"/>
                    <a:pt x="63" y="46"/>
                  </a:cubicBezTo>
                  <a:cubicBezTo>
                    <a:pt x="55" y="45"/>
                    <a:pt x="48" y="44"/>
                    <a:pt x="41" y="44"/>
                  </a:cubicBezTo>
                  <a:cubicBezTo>
                    <a:pt x="18" y="44"/>
                    <a:pt x="9" y="52"/>
                    <a:pt x="6" y="59"/>
                  </a:cubicBezTo>
                  <a:cubicBezTo>
                    <a:pt x="4" y="63"/>
                    <a:pt x="3" y="68"/>
                    <a:pt x="4" y="73"/>
                  </a:cubicBezTo>
                  <a:cubicBezTo>
                    <a:pt x="7" y="71"/>
                    <a:pt x="10" y="69"/>
                    <a:pt x="14" y="69"/>
                  </a:cubicBezTo>
                  <a:cubicBezTo>
                    <a:pt x="14" y="67"/>
                    <a:pt x="14" y="65"/>
                    <a:pt x="15" y="63"/>
                  </a:cubicBezTo>
                  <a:cubicBezTo>
                    <a:pt x="17" y="57"/>
                    <a:pt x="27" y="54"/>
                    <a:pt x="41" y="54"/>
                  </a:cubicBezTo>
                  <a:cubicBezTo>
                    <a:pt x="47" y="54"/>
                    <a:pt x="53" y="54"/>
                    <a:pt x="61" y="56"/>
                  </a:cubicBezTo>
                  <a:cubicBezTo>
                    <a:pt x="59" y="62"/>
                    <a:pt x="58" y="69"/>
                    <a:pt x="57" y="76"/>
                  </a:cubicBezTo>
                  <a:cubicBezTo>
                    <a:pt x="47" y="82"/>
                    <a:pt x="38" y="89"/>
                    <a:pt x="30" y="95"/>
                  </a:cubicBezTo>
                  <a:cubicBezTo>
                    <a:pt x="29" y="95"/>
                    <a:pt x="29" y="94"/>
                    <a:pt x="29" y="94"/>
                  </a:cubicBezTo>
                  <a:cubicBezTo>
                    <a:pt x="28" y="93"/>
                    <a:pt x="27" y="93"/>
                    <a:pt x="27" y="92"/>
                  </a:cubicBezTo>
                  <a:cubicBezTo>
                    <a:pt x="25" y="95"/>
                    <a:pt x="22" y="97"/>
                    <a:pt x="19" y="98"/>
                  </a:cubicBezTo>
                  <a:cubicBezTo>
                    <a:pt x="19" y="99"/>
                    <a:pt x="20" y="100"/>
                    <a:pt x="21" y="101"/>
                  </a:cubicBezTo>
                  <a:cubicBezTo>
                    <a:pt x="22" y="101"/>
                    <a:pt x="22" y="102"/>
                    <a:pt x="23" y="102"/>
                  </a:cubicBezTo>
                  <a:cubicBezTo>
                    <a:pt x="22" y="103"/>
                    <a:pt x="22" y="103"/>
                    <a:pt x="21" y="104"/>
                  </a:cubicBezTo>
                  <a:cubicBezTo>
                    <a:pt x="6" y="119"/>
                    <a:pt x="0" y="134"/>
                    <a:pt x="6" y="145"/>
                  </a:cubicBezTo>
                  <a:cubicBezTo>
                    <a:pt x="9" y="152"/>
                    <a:pt x="18" y="161"/>
                    <a:pt x="41" y="161"/>
                  </a:cubicBezTo>
                  <a:cubicBezTo>
                    <a:pt x="48" y="161"/>
                    <a:pt x="55" y="160"/>
                    <a:pt x="63" y="158"/>
                  </a:cubicBezTo>
                  <a:cubicBezTo>
                    <a:pt x="64" y="164"/>
                    <a:pt x="66" y="169"/>
                    <a:pt x="67" y="173"/>
                  </a:cubicBezTo>
                  <a:cubicBezTo>
                    <a:pt x="75" y="194"/>
                    <a:pt x="86" y="205"/>
                    <a:pt x="99" y="205"/>
                  </a:cubicBezTo>
                  <a:cubicBezTo>
                    <a:pt x="106" y="205"/>
                    <a:pt x="112" y="201"/>
                    <a:pt x="118" y="194"/>
                  </a:cubicBezTo>
                  <a:cubicBezTo>
                    <a:pt x="115" y="193"/>
                    <a:pt x="112" y="191"/>
                    <a:pt x="110" y="188"/>
                  </a:cubicBezTo>
                  <a:cubicBezTo>
                    <a:pt x="106" y="193"/>
                    <a:pt x="103" y="195"/>
                    <a:pt x="99" y="195"/>
                  </a:cubicBezTo>
                  <a:cubicBezTo>
                    <a:pt x="89" y="195"/>
                    <a:pt x="79" y="180"/>
                    <a:pt x="73" y="156"/>
                  </a:cubicBezTo>
                  <a:cubicBezTo>
                    <a:pt x="81" y="154"/>
                    <a:pt x="90" y="152"/>
                    <a:pt x="99" y="148"/>
                  </a:cubicBezTo>
                  <a:cubicBezTo>
                    <a:pt x="108" y="152"/>
                    <a:pt x="116" y="154"/>
                    <a:pt x="125" y="156"/>
                  </a:cubicBezTo>
                  <a:cubicBezTo>
                    <a:pt x="124" y="160"/>
                    <a:pt x="123" y="162"/>
                    <a:pt x="122" y="165"/>
                  </a:cubicBezTo>
                  <a:cubicBezTo>
                    <a:pt x="126" y="165"/>
                    <a:pt x="129" y="167"/>
                    <a:pt x="132" y="169"/>
                  </a:cubicBezTo>
                  <a:cubicBezTo>
                    <a:pt x="133" y="165"/>
                    <a:pt x="134" y="162"/>
                    <a:pt x="135" y="158"/>
                  </a:cubicBezTo>
                  <a:cubicBezTo>
                    <a:pt x="143" y="160"/>
                    <a:pt x="150" y="161"/>
                    <a:pt x="157" y="161"/>
                  </a:cubicBezTo>
                  <a:cubicBezTo>
                    <a:pt x="157" y="161"/>
                    <a:pt x="157" y="161"/>
                    <a:pt x="157" y="161"/>
                  </a:cubicBezTo>
                  <a:cubicBezTo>
                    <a:pt x="180" y="161"/>
                    <a:pt x="189" y="152"/>
                    <a:pt x="192" y="145"/>
                  </a:cubicBezTo>
                  <a:cubicBezTo>
                    <a:pt x="197" y="134"/>
                    <a:pt x="192" y="119"/>
                    <a:pt x="176" y="104"/>
                  </a:cubicBezTo>
                  <a:cubicBezTo>
                    <a:pt x="176" y="103"/>
                    <a:pt x="175" y="103"/>
                    <a:pt x="175" y="102"/>
                  </a:cubicBezTo>
                  <a:close/>
                  <a:moveTo>
                    <a:pt x="56" y="88"/>
                  </a:moveTo>
                  <a:cubicBezTo>
                    <a:pt x="56" y="93"/>
                    <a:pt x="56" y="97"/>
                    <a:pt x="56" y="102"/>
                  </a:cubicBezTo>
                  <a:cubicBezTo>
                    <a:pt x="56" y="107"/>
                    <a:pt x="56" y="112"/>
                    <a:pt x="56" y="116"/>
                  </a:cubicBezTo>
                  <a:cubicBezTo>
                    <a:pt x="49" y="112"/>
                    <a:pt x="43" y="107"/>
                    <a:pt x="37" y="102"/>
                  </a:cubicBezTo>
                  <a:cubicBezTo>
                    <a:pt x="43" y="98"/>
                    <a:pt x="49" y="93"/>
                    <a:pt x="56" y="88"/>
                  </a:cubicBezTo>
                  <a:close/>
                  <a:moveTo>
                    <a:pt x="41" y="151"/>
                  </a:moveTo>
                  <a:cubicBezTo>
                    <a:pt x="27" y="151"/>
                    <a:pt x="17" y="147"/>
                    <a:pt x="15" y="141"/>
                  </a:cubicBezTo>
                  <a:cubicBezTo>
                    <a:pt x="11" y="134"/>
                    <a:pt x="17" y="122"/>
                    <a:pt x="30" y="109"/>
                  </a:cubicBezTo>
                  <a:cubicBezTo>
                    <a:pt x="38" y="116"/>
                    <a:pt x="47" y="122"/>
                    <a:pt x="57" y="129"/>
                  </a:cubicBezTo>
                  <a:cubicBezTo>
                    <a:pt x="58" y="136"/>
                    <a:pt x="59" y="142"/>
                    <a:pt x="61" y="149"/>
                  </a:cubicBezTo>
                  <a:cubicBezTo>
                    <a:pt x="53" y="150"/>
                    <a:pt x="47" y="151"/>
                    <a:pt x="41" y="151"/>
                  </a:cubicBezTo>
                  <a:close/>
                  <a:moveTo>
                    <a:pt x="129" y="70"/>
                  </a:moveTo>
                  <a:cubicBezTo>
                    <a:pt x="125" y="68"/>
                    <a:pt x="121" y="65"/>
                    <a:pt x="117" y="63"/>
                  </a:cubicBezTo>
                  <a:cubicBezTo>
                    <a:pt x="115" y="63"/>
                    <a:pt x="114" y="62"/>
                    <a:pt x="113" y="62"/>
                  </a:cubicBezTo>
                  <a:cubicBezTo>
                    <a:pt x="118" y="60"/>
                    <a:pt x="123" y="59"/>
                    <a:pt x="127" y="58"/>
                  </a:cubicBezTo>
                  <a:cubicBezTo>
                    <a:pt x="128" y="62"/>
                    <a:pt x="129" y="66"/>
                    <a:pt x="129" y="70"/>
                  </a:cubicBezTo>
                  <a:close/>
                  <a:moveTo>
                    <a:pt x="99" y="10"/>
                  </a:moveTo>
                  <a:cubicBezTo>
                    <a:pt x="108" y="10"/>
                    <a:pt x="119" y="24"/>
                    <a:pt x="125" y="48"/>
                  </a:cubicBezTo>
                  <a:cubicBezTo>
                    <a:pt x="116" y="50"/>
                    <a:pt x="108" y="53"/>
                    <a:pt x="99" y="56"/>
                  </a:cubicBezTo>
                  <a:cubicBezTo>
                    <a:pt x="90" y="53"/>
                    <a:pt x="81" y="50"/>
                    <a:pt x="73" y="48"/>
                  </a:cubicBezTo>
                  <a:cubicBezTo>
                    <a:pt x="79" y="24"/>
                    <a:pt x="89" y="10"/>
                    <a:pt x="99" y="10"/>
                  </a:cubicBezTo>
                  <a:close/>
                  <a:moveTo>
                    <a:pt x="70" y="58"/>
                  </a:moveTo>
                  <a:cubicBezTo>
                    <a:pt x="75" y="59"/>
                    <a:pt x="80" y="60"/>
                    <a:pt x="85" y="62"/>
                  </a:cubicBezTo>
                  <a:cubicBezTo>
                    <a:pt x="83" y="62"/>
                    <a:pt x="82" y="63"/>
                    <a:pt x="81" y="63"/>
                  </a:cubicBezTo>
                  <a:cubicBezTo>
                    <a:pt x="77" y="65"/>
                    <a:pt x="72" y="68"/>
                    <a:pt x="68" y="70"/>
                  </a:cubicBezTo>
                  <a:cubicBezTo>
                    <a:pt x="69" y="66"/>
                    <a:pt x="70" y="62"/>
                    <a:pt x="70" y="58"/>
                  </a:cubicBezTo>
                  <a:close/>
                  <a:moveTo>
                    <a:pt x="70" y="147"/>
                  </a:moveTo>
                  <a:cubicBezTo>
                    <a:pt x="70" y="143"/>
                    <a:pt x="69" y="139"/>
                    <a:pt x="68" y="135"/>
                  </a:cubicBezTo>
                  <a:cubicBezTo>
                    <a:pt x="72" y="137"/>
                    <a:pt x="77" y="139"/>
                    <a:pt x="81" y="141"/>
                  </a:cubicBezTo>
                  <a:cubicBezTo>
                    <a:pt x="82" y="142"/>
                    <a:pt x="83" y="142"/>
                    <a:pt x="85" y="143"/>
                  </a:cubicBezTo>
                  <a:cubicBezTo>
                    <a:pt x="80" y="144"/>
                    <a:pt x="75" y="146"/>
                    <a:pt x="70" y="147"/>
                  </a:cubicBezTo>
                  <a:close/>
                  <a:moveTo>
                    <a:pt x="127" y="147"/>
                  </a:moveTo>
                  <a:cubicBezTo>
                    <a:pt x="123" y="146"/>
                    <a:pt x="118" y="144"/>
                    <a:pt x="113" y="143"/>
                  </a:cubicBezTo>
                  <a:cubicBezTo>
                    <a:pt x="114" y="142"/>
                    <a:pt x="115" y="142"/>
                    <a:pt x="117" y="141"/>
                  </a:cubicBezTo>
                  <a:cubicBezTo>
                    <a:pt x="121" y="139"/>
                    <a:pt x="125" y="137"/>
                    <a:pt x="129" y="135"/>
                  </a:cubicBezTo>
                  <a:cubicBezTo>
                    <a:pt x="129" y="139"/>
                    <a:pt x="128" y="143"/>
                    <a:pt x="127" y="147"/>
                  </a:cubicBezTo>
                  <a:close/>
                  <a:moveTo>
                    <a:pt x="131" y="123"/>
                  </a:moveTo>
                  <a:cubicBezTo>
                    <a:pt x="125" y="126"/>
                    <a:pt x="119" y="129"/>
                    <a:pt x="113" y="132"/>
                  </a:cubicBezTo>
                  <a:cubicBezTo>
                    <a:pt x="108" y="134"/>
                    <a:pt x="103" y="136"/>
                    <a:pt x="99" y="138"/>
                  </a:cubicBezTo>
                  <a:cubicBezTo>
                    <a:pt x="94" y="136"/>
                    <a:pt x="90" y="134"/>
                    <a:pt x="85" y="132"/>
                  </a:cubicBezTo>
                  <a:cubicBezTo>
                    <a:pt x="79" y="129"/>
                    <a:pt x="73" y="126"/>
                    <a:pt x="67" y="123"/>
                  </a:cubicBezTo>
                  <a:cubicBezTo>
                    <a:pt x="66" y="116"/>
                    <a:pt x="66" y="109"/>
                    <a:pt x="66" y="102"/>
                  </a:cubicBezTo>
                  <a:cubicBezTo>
                    <a:pt x="66" y="95"/>
                    <a:pt x="66" y="88"/>
                    <a:pt x="67" y="82"/>
                  </a:cubicBezTo>
                  <a:cubicBezTo>
                    <a:pt x="73" y="79"/>
                    <a:pt x="79" y="76"/>
                    <a:pt x="85" y="73"/>
                  </a:cubicBezTo>
                  <a:cubicBezTo>
                    <a:pt x="90" y="70"/>
                    <a:pt x="94" y="68"/>
                    <a:pt x="99" y="67"/>
                  </a:cubicBezTo>
                  <a:cubicBezTo>
                    <a:pt x="103" y="68"/>
                    <a:pt x="108" y="70"/>
                    <a:pt x="113" y="73"/>
                  </a:cubicBezTo>
                  <a:cubicBezTo>
                    <a:pt x="119" y="76"/>
                    <a:pt x="125" y="79"/>
                    <a:pt x="131" y="82"/>
                  </a:cubicBezTo>
                  <a:cubicBezTo>
                    <a:pt x="131" y="88"/>
                    <a:pt x="131" y="95"/>
                    <a:pt x="131" y="102"/>
                  </a:cubicBezTo>
                  <a:cubicBezTo>
                    <a:pt x="131" y="109"/>
                    <a:pt x="131" y="116"/>
                    <a:pt x="131" y="123"/>
                  </a:cubicBezTo>
                  <a:close/>
                  <a:moveTo>
                    <a:pt x="141" y="88"/>
                  </a:moveTo>
                  <a:cubicBezTo>
                    <a:pt x="148" y="93"/>
                    <a:pt x="155" y="98"/>
                    <a:pt x="160" y="102"/>
                  </a:cubicBezTo>
                  <a:cubicBezTo>
                    <a:pt x="154" y="107"/>
                    <a:pt x="148" y="112"/>
                    <a:pt x="141" y="116"/>
                  </a:cubicBezTo>
                  <a:cubicBezTo>
                    <a:pt x="141" y="112"/>
                    <a:pt x="141" y="107"/>
                    <a:pt x="141" y="102"/>
                  </a:cubicBezTo>
                  <a:cubicBezTo>
                    <a:pt x="141" y="97"/>
                    <a:pt x="141" y="93"/>
                    <a:pt x="141" y="88"/>
                  </a:cubicBezTo>
                  <a:close/>
                  <a:moveTo>
                    <a:pt x="183" y="141"/>
                  </a:moveTo>
                  <a:cubicBezTo>
                    <a:pt x="180" y="147"/>
                    <a:pt x="171" y="151"/>
                    <a:pt x="157" y="151"/>
                  </a:cubicBezTo>
                  <a:cubicBezTo>
                    <a:pt x="157" y="151"/>
                    <a:pt x="157" y="151"/>
                    <a:pt x="157" y="151"/>
                  </a:cubicBezTo>
                  <a:cubicBezTo>
                    <a:pt x="151" y="151"/>
                    <a:pt x="144" y="150"/>
                    <a:pt x="137" y="149"/>
                  </a:cubicBezTo>
                  <a:cubicBezTo>
                    <a:pt x="138" y="142"/>
                    <a:pt x="139" y="136"/>
                    <a:pt x="140" y="129"/>
                  </a:cubicBezTo>
                  <a:cubicBezTo>
                    <a:pt x="150" y="122"/>
                    <a:pt x="160" y="116"/>
                    <a:pt x="168" y="109"/>
                  </a:cubicBezTo>
                  <a:cubicBezTo>
                    <a:pt x="181" y="122"/>
                    <a:pt x="186" y="134"/>
                    <a:pt x="183"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2" name="Oval 9">
              <a:extLst>
                <a:ext uri="{FF2B5EF4-FFF2-40B4-BE49-F238E27FC236}">
                  <a16:creationId xmlns:a16="http://schemas.microsoft.com/office/drawing/2014/main" id="{168ED556-7395-43B2-AC20-127259D19EF6}"/>
                </a:ext>
              </a:extLst>
            </p:cNvPr>
            <p:cNvSpPr>
              <a:spLocks noChangeArrowheads="1"/>
            </p:cNvSpPr>
            <p:nvPr/>
          </p:nvSpPr>
          <p:spPr bwMode="auto">
            <a:xfrm>
              <a:off x="6142038" y="3683000"/>
              <a:ext cx="84138" cy="84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grpSp>
    </p:spTree>
    <p:extLst>
      <p:ext uri="{BB962C8B-B14F-4D97-AF65-F5344CB8AC3E}">
        <p14:creationId xmlns:p14="http://schemas.microsoft.com/office/powerpoint/2010/main" val="2279555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B1F84-D17C-4D25-8490-8BC194154ED1}"/>
              </a:ext>
            </a:extLst>
          </p:cNvPr>
          <p:cNvSpPr>
            <a:spLocks noGrp="1"/>
          </p:cNvSpPr>
          <p:nvPr>
            <p:ph type="title"/>
          </p:nvPr>
        </p:nvSpPr>
        <p:spPr/>
        <p:txBody>
          <a:bodyPr/>
          <a:lstStyle/>
          <a:p>
            <a:r>
              <a:rPr lang="pl-PL" dirty="0" err="1"/>
              <a:t>Azure</a:t>
            </a:r>
            <a:r>
              <a:rPr lang="pl-PL" dirty="0"/>
              <a:t> Resource Manager (ARM)</a:t>
            </a:r>
          </a:p>
        </p:txBody>
      </p:sp>
      <p:pic>
        <p:nvPicPr>
          <p:cNvPr id="2050" name="Picture 2" descr="Diagram showing a Resource Manager request model.">
            <a:extLst>
              <a:ext uri="{FF2B5EF4-FFF2-40B4-BE49-F238E27FC236}">
                <a16:creationId xmlns:a16="http://schemas.microsoft.com/office/drawing/2014/main" id="{E3CE5516-1A96-4551-9AE0-0BC4996B9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7" y="1700556"/>
            <a:ext cx="8277225"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9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19B7-A60C-47BC-8530-E9C0E6A9AAFE}"/>
              </a:ext>
            </a:extLst>
          </p:cNvPr>
          <p:cNvSpPr>
            <a:spLocks noGrp="1"/>
          </p:cNvSpPr>
          <p:nvPr>
            <p:ph type="title"/>
          </p:nvPr>
        </p:nvSpPr>
        <p:spPr/>
        <p:txBody>
          <a:bodyPr/>
          <a:lstStyle/>
          <a:p>
            <a:r>
              <a:rPr lang="pl-PL" dirty="0"/>
              <a:t>Wstępne Informacje</a:t>
            </a:r>
          </a:p>
        </p:txBody>
      </p:sp>
      <p:sp>
        <p:nvSpPr>
          <p:cNvPr id="3" name="Text Placeholder 2">
            <a:extLst>
              <a:ext uri="{FF2B5EF4-FFF2-40B4-BE49-F238E27FC236}">
                <a16:creationId xmlns:a16="http://schemas.microsoft.com/office/drawing/2014/main" id="{303903D9-CF6B-4EDC-ADFD-541A345059CF}"/>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2787541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D8CD-1320-442C-8C0D-118520CE9099}"/>
              </a:ext>
            </a:extLst>
          </p:cNvPr>
          <p:cNvSpPr>
            <a:spLocks noGrp="1"/>
          </p:cNvSpPr>
          <p:nvPr>
            <p:ph type="title"/>
          </p:nvPr>
        </p:nvSpPr>
        <p:spPr/>
        <p:txBody>
          <a:bodyPr/>
          <a:lstStyle/>
          <a:p>
            <a:r>
              <a:rPr lang="pl-PL" dirty="0" err="1"/>
              <a:t>Availability</a:t>
            </a:r>
            <a:r>
              <a:rPr lang="pl-PL" dirty="0"/>
              <a:t> </a:t>
            </a:r>
            <a:r>
              <a:rPr lang="pl-PL" dirty="0" err="1"/>
              <a:t>zones</a:t>
            </a:r>
            <a:endParaRPr lang="pl-PL" dirty="0"/>
          </a:p>
        </p:txBody>
      </p:sp>
      <p:pic>
        <p:nvPicPr>
          <p:cNvPr id="4098" name="Picture 2" descr="Diagram showing three datacenters connected within a single Azure region to represent an availability zone.">
            <a:hlinkClick r:id="rId3"/>
            <a:extLst>
              <a:ext uri="{FF2B5EF4-FFF2-40B4-BE49-F238E27FC236}">
                <a16:creationId xmlns:a16="http://schemas.microsoft.com/office/drawing/2014/main" id="{95A24921-1967-40A1-8AFA-E93C55561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950" y="2007267"/>
            <a:ext cx="38481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349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BB4E27-0CA5-43C0-8D80-1E1CDF981098}"/>
              </a:ext>
            </a:extLst>
          </p:cNvPr>
          <p:cNvSpPr>
            <a:spLocks noGrp="1"/>
          </p:cNvSpPr>
          <p:nvPr>
            <p:ph type="title"/>
          </p:nvPr>
        </p:nvSpPr>
        <p:spPr/>
        <p:txBody>
          <a:bodyPr/>
          <a:lstStyle/>
          <a:p>
            <a:r>
              <a:rPr lang="pl-PL" dirty="0"/>
              <a:t>Jak wygląda egzamin?</a:t>
            </a:r>
          </a:p>
        </p:txBody>
      </p:sp>
      <p:pic>
        <p:nvPicPr>
          <p:cNvPr id="8" name="Obraz 6">
            <a:extLst>
              <a:ext uri="{FF2B5EF4-FFF2-40B4-BE49-F238E27FC236}">
                <a16:creationId xmlns:a16="http://schemas.microsoft.com/office/drawing/2014/main" id="{07E8E508-AF76-4C68-B6C3-DE2818BA54F8}"/>
              </a:ext>
            </a:extLst>
          </p:cNvPr>
          <p:cNvPicPr>
            <a:picLocks noChangeAspect="1"/>
          </p:cNvPicPr>
          <p:nvPr/>
        </p:nvPicPr>
        <p:blipFill rotWithShape="1">
          <a:blip r:embed="rId2">
            <a:extLst>
              <a:ext uri="{28A0092B-C50C-407E-A947-70E740481C1C}">
                <a14:useLocalDpi xmlns:a14="http://schemas.microsoft.com/office/drawing/2010/main" val="0"/>
              </a:ext>
            </a:extLst>
          </a:blip>
          <a:srcRect l="27213" t="-11" r="22077" b="-1"/>
          <a:stretch/>
        </p:blipFill>
        <p:spPr>
          <a:xfrm>
            <a:off x="7341771" y="517944"/>
            <a:ext cx="4427984" cy="5822112"/>
          </a:xfrm>
          <a:prstGeom prst="rect">
            <a:avLst/>
          </a:prstGeom>
        </p:spPr>
      </p:pic>
      <p:sp>
        <p:nvSpPr>
          <p:cNvPr id="9" name="Rectangle: Rounded Corners 12">
            <a:extLst>
              <a:ext uri="{FF2B5EF4-FFF2-40B4-BE49-F238E27FC236}">
                <a16:creationId xmlns:a16="http://schemas.microsoft.com/office/drawing/2014/main" id="{F3C69797-B937-41BA-8A5C-8E1BA1D92B9C}"/>
              </a:ext>
            </a:extLst>
          </p:cNvPr>
          <p:cNvSpPr/>
          <p:nvPr/>
        </p:nvSpPr>
        <p:spPr>
          <a:xfrm>
            <a:off x="805343" y="1761688"/>
            <a:ext cx="7214531"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10" name="TextBox 34">
            <a:extLst>
              <a:ext uri="{FF2B5EF4-FFF2-40B4-BE49-F238E27FC236}">
                <a16:creationId xmlns:a16="http://schemas.microsoft.com/office/drawing/2014/main" id="{4B54091D-368C-4421-8DA3-C44F23A70822}"/>
              </a:ext>
            </a:extLst>
          </p:cNvPr>
          <p:cNvSpPr txBox="1"/>
          <p:nvPr/>
        </p:nvSpPr>
        <p:spPr>
          <a:xfrm>
            <a:off x="1088364" y="1870900"/>
            <a:ext cx="6762932" cy="3360856"/>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nSpc>
                <a:spcPts val="1600"/>
              </a:lnSpc>
              <a:spcBef>
                <a:spcPts val="1200"/>
              </a:spcBef>
            </a:pPr>
            <a:r>
              <a:rPr lang="pl-PL" sz="1400" dirty="0">
                <a:solidFill>
                  <a:schemeClr val="tx1">
                    <a:lumMod val="65000"/>
                    <a:lumOff val="35000"/>
                  </a:schemeClr>
                </a:solidFill>
              </a:rPr>
              <a:t>40-60 pytań</a:t>
            </a:r>
          </a:p>
          <a:p>
            <a:pPr>
              <a:lnSpc>
                <a:spcPts val="1600"/>
              </a:lnSpc>
              <a:spcBef>
                <a:spcPts val="1200"/>
              </a:spcBef>
            </a:pPr>
            <a:r>
              <a:rPr lang="pl-PL" sz="1400" dirty="0">
                <a:solidFill>
                  <a:schemeClr val="tx1">
                    <a:lumMod val="65000"/>
                    <a:lumOff val="35000"/>
                  </a:schemeClr>
                </a:solidFill>
              </a:rPr>
              <a:t>Do 85 minut</a:t>
            </a:r>
          </a:p>
          <a:p>
            <a:pPr>
              <a:lnSpc>
                <a:spcPts val="1600"/>
              </a:lnSpc>
              <a:spcBef>
                <a:spcPts val="1200"/>
              </a:spcBef>
            </a:pPr>
            <a:r>
              <a:rPr lang="pl-PL" sz="1400" dirty="0">
                <a:solidFill>
                  <a:schemeClr val="tx1">
                    <a:lumMod val="65000"/>
                    <a:lumOff val="35000"/>
                  </a:schemeClr>
                </a:solidFill>
              </a:rPr>
              <a:t>700/1000 pkt.</a:t>
            </a:r>
          </a:p>
          <a:p>
            <a:pPr>
              <a:lnSpc>
                <a:spcPts val="1600"/>
              </a:lnSpc>
              <a:spcBef>
                <a:spcPts val="1200"/>
              </a:spcBef>
            </a:pPr>
            <a:r>
              <a:rPr lang="pl-PL" sz="1400" dirty="0">
                <a:solidFill>
                  <a:schemeClr val="tx1">
                    <a:lumMod val="65000"/>
                    <a:lumOff val="35000"/>
                  </a:schemeClr>
                </a:solidFill>
              </a:rPr>
              <a:t>Zagadnienia:</a:t>
            </a:r>
          </a:p>
          <a:p>
            <a:pPr lvl="1">
              <a:lnSpc>
                <a:spcPts val="1600"/>
              </a:lnSpc>
              <a:spcBef>
                <a:spcPts val="1000"/>
              </a:spcBef>
              <a:buClr>
                <a:schemeClr val="bg2"/>
              </a:buClr>
            </a:pPr>
            <a:r>
              <a:rPr lang="pl-PL" sz="1300" b="1" dirty="0" err="1">
                <a:solidFill>
                  <a:schemeClr val="tx1">
                    <a:lumMod val="65000"/>
                    <a:lumOff val="35000"/>
                  </a:schemeClr>
                </a:solidFill>
              </a:rPr>
              <a:t>Describe</a:t>
            </a:r>
            <a:r>
              <a:rPr lang="pl-PL" sz="1300" b="1" dirty="0">
                <a:solidFill>
                  <a:schemeClr val="tx1">
                    <a:lumMod val="65000"/>
                    <a:lumOff val="35000"/>
                  </a:schemeClr>
                </a:solidFill>
              </a:rPr>
              <a:t> </a:t>
            </a:r>
            <a:r>
              <a:rPr lang="pl-PL" sz="1300" b="1" dirty="0" err="1">
                <a:solidFill>
                  <a:schemeClr val="tx1">
                    <a:lumMod val="65000"/>
                    <a:lumOff val="35000"/>
                  </a:schemeClr>
                </a:solidFill>
              </a:rPr>
              <a:t>Cloud</a:t>
            </a:r>
            <a:r>
              <a:rPr lang="pl-PL" sz="1300" b="1" dirty="0">
                <a:solidFill>
                  <a:schemeClr val="tx1">
                    <a:lumMod val="65000"/>
                    <a:lumOff val="35000"/>
                  </a:schemeClr>
                </a:solidFill>
              </a:rPr>
              <a:t> </a:t>
            </a:r>
            <a:r>
              <a:rPr lang="pl-PL" sz="1300" b="1" dirty="0" err="1">
                <a:solidFill>
                  <a:schemeClr val="tx1">
                    <a:lumMod val="65000"/>
                    <a:lumOff val="35000"/>
                  </a:schemeClr>
                </a:solidFill>
              </a:rPr>
              <a:t>Concepts</a:t>
            </a:r>
            <a:r>
              <a:rPr lang="pl-PL" sz="1300" dirty="0">
                <a:solidFill>
                  <a:schemeClr val="tx1">
                    <a:lumMod val="65000"/>
                    <a:lumOff val="35000"/>
                  </a:schemeClr>
                </a:solidFill>
              </a:rPr>
              <a:t> (20</a:t>
            </a:r>
            <a:r>
              <a:rPr lang="pl-PL" sz="1300" dirty="0">
                <a:effectLst/>
                <a:latin typeface="Calibri" panose="020F0502020204030204" pitchFamily="34" charset="0"/>
                <a:ea typeface="Calibri" panose="020F0502020204030204" pitchFamily="34" charset="0"/>
                <a:cs typeface="Times New Roman" panose="02020603050405020304" pitchFamily="18" charset="0"/>
              </a:rPr>
              <a:t> </a:t>
            </a:r>
            <a:r>
              <a:rPr lang="pl-PL" sz="1300" dirty="0">
                <a:solidFill>
                  <a:schemeClr val="tx1">
                    <a:lumMod val="65000"/>
                    <a:lumOff val="35000"/>
                  </a:schemeClr>
                </a:solidFill>
              </a:rPr>
              <a:t>- 25%)</a:t>
            </a:r>
          </a:p>
          <a:p>
            <a:pPr lvl="1">
              <a:lnSpc>
                <a:spcPts val="1600"/>
              </a:lnSpc>
              <a:spcBef>
                <a:spcPts val="1000"/>
              </a:spcBef>
              <a:buClr>
                <a:schemeClr val="bg2"/>
              </a:buClr>
            </a:pPr>
            <a:r>
              <a:rPr lang="pl-PL" sz="1300" b="1" dirty="0" err="1">
                <a:solidFill>
                  <a:schemeClr val="tx1">
                    <a:lumMod val="65000"/>
                    <a:lumOff val="35000"/>
                  </a:schemeClr>
                </a:solidFill>
              </a:rPr>
              <a:t>Describe</a:t>
            </a:r>
            <a:r>
              <a:rPr lang="pl-PL" sz="1300" b="1" dirty="0">
                <a:solidFill>
                  <a:schemeClr val="tx1">
                    <a:lumMod val="65000"/>
                    <a:lumOff val="35000"/>
                  </a:schemeClr>
                </a:solidFill>
              </a:rPr>
              <a:t> </a:t>
            </a:r>
            <a:r>
              <a:rPr lang="pl-PL" sz="1300" b="1" dirty="0" err="1">
                <a:solidFill>
                  <a:schemeClr val="tx1">
                    <a:lumMod val="65000"/>
                    <a:lumOff val="35000"/>
                  </a:schemeClr>
                </a:solidFill>
              </a:rPr>
              <a:t>Core</a:t>
            </a:r>
            <a:r>
              <a:rPr lang="pl-PL" sz="1300" b="1" dirty="0">
                <a:solidFill>
                  <a:schemeClr val="tx1">
                    <a:lumMod val="65000"/>
                    <a:lumOff val="35000"/>
                  </a:schemeClr>
                </a:solidFill>
              </a:rPr>
              <a:t> </a:t>
            </a:r>
            <a:r>
              <a:rPr lang="pl-PL" sz="1300" b="1" dirty="0" err="1">
                <a:solidFill>
                  <a:schemeClr val="tx1">
                    <a:lumMod val="65000"/>
                    <a:lumOff val="35000"/>
                  </a:schemeClr>
                </a:solidFill>
              </a:rPr>
              <a:t>Azure</a:t>
            </a:r>
            <a:r>
              <a:rPr lang="pl-PL" sz="1300" b="1" dirty="0">
                <a:solidFill>
                  <a:schemeClr val="tx1">
                    <a:lumMod val="65000"/>
                    <a:lumOff val="35000"/>
                  </a:schemeClr>
                </a:solidFill>
              </a:rPr>
              <a:t> Services</a:t>
            </a:r>
            <a:r>
              <a:rPr lang="pl-PL" sz="1300" dirty="0">
                <a:solidFill>
                  <a:schemeClr val="tx1">
                    <a:lumMod val="65000"/>
                    <a:lumOff val="35000"/>
                  </a:schemeClr>
                </a:solidFill>
              </a:rPr>
              <a:t>  (15 - 20 %)</a:t>
            </a:r>
          </a:p>
          <a:p>
            <a:pPr lvl="1">
              <a:lnSpc>
                <a:spcPts val="1600"/>
              </a:lnSpc>
              <a:spcBef>
                <a:spcPts val="1000"/>
              </a:spcBef>
              <a:buClr>
                <a:schemeClr val="bg2"/>
              </a:buClr>
            </a:pPr>
            <a:r>
              <a:rPr lang="pl-PL" sz="1300" b="1" dirty="0" err="1">
                <a:solidFill>
                  <a:schemeClr val="tx1">
                    <a:lumMod val="65000"/>
                    <a:lumOff val="35000"/>
                  </a:schemeClr>
                </a:solidFill>
              </a:rPr>
              <a:t>Describe</a:t>
            </a:r>
            <a:r>
              <a:rPr lang="pl-PL" sz="1300" b="1" dirty="0">
                <a:solidFill>
                  <a:schemeClr val="tx1">
                    <a:lumMod val="65000"/>
                    <a:lumOff val="35000"/>
                  </a:schemeClr>
                </a:solidFill>
              </a:rPr>
              <a:t> </a:t>
            </a:r>
            <a:r>
              <a:rPr lang="pl-PL" sz="1300" b="1" dirty="0" err="1">
                <a:solidFill>
                  <a:schemeClr val="tx1">
                    <a:lumMod val="65000"/>
                    <a:lumOff val="35000"/>
                  </a:schemeClr>
                </a:solidFill>
              </a:rPr>
              <a:t>core</a:t>
            </a:r>
            <a:r>
              <a:rPr lang="pl-PL" sz="1300" b="1" dirty="0">
                <a:solidFill>
                  <a:schemeClr val="tx1">
                    <a:lumMod val="65000"/>
                    <a:lumOff val="35000"/>
                  </a:schemeClr>
                </a:solidFill>
              </a:rPr>
              <a:t> </a:t>
            </a:r>
            <a:r>
              <a:rPr lang="pl-PL" sz="1300" b="1" dirty="0" err="1">
                <a:solidFill>
                  <a:schemeClr val="tx1">
                    <a:lumMod val="65000"/>
                    <a:lumOff val="35000"/>
                  </a:schemeClr>
                </a:solidFill>
              </a:rPr>
              <a:t>solutions</a:t>
            </a:r>
            <a:r>
              <a:rPr lang="pl-PL" sz="1300" b="1" dirty="0">
                <a:solidFill>
                  <a:schemeClr val="tx1">
                    <a:lumMod val="65000"/>
                    <a:lumOff val="35000"/>
                  </a:schemeClr>
                </a:solidFill>
              </a:rPr>
              <a:t> and management </a:t>
            </a:r>
            <a:r>
              <a:rPr lang="pl-PL" sz="1300" b="1" dirty="0" err="1">
                <a:solidFill>
                  <a:schemeClr val="tx1">
                    <a:lumMod val="65000"/>
                    <a:lumOff val="35000"/>
                  </a:schemeClr>
                </a:solidFill>
              </a:rPr>
              <a:t>tools</a:t>
            </a:r>
            <a:r>
              <a:rPr lang="pl-PL" sz="1300" b="1" dirty="0">
                <a:solidFill>
                  <a:schemeClr val="tx1">
                    <a:lumMod val="65000"/>
                    <a:lumOff val="35000"/>
                  </a:schemeClr>
                </a:solidFill>
              </a:rPr>
              <a:t> on </a:t>
            </a:r>
            <a:r>
              <a:rPr lang="pl-PL" sz="1300" b="1" dirty="0" err="1">
                <a:solidFill>
                  <a:schemeClr val="tx1">
                    <a:lumMod val="65000"/>
                    <a:lumOff val="35000"/>
                  </a:schemeClr>
                </a:solidFill>
              </a:rPr>
              <a:t>Azure</a:t>
            </a:r>
            <a:r>
              <a:rPr lang="pl-PL" sz="1300" dirty="0">
                <a:solidFill>
                  <a:schemeClr val="tx1">
                    <a:lumMod val="65000"/>
                    <a:lumOff val="35000"/>
                  </a:schemeClr>
                </a:solidFill>
              </a:rPr>
              <a:t> (10 - 15%)</a:t>
            </a:r>
          </a:p>
          <a:p>
            <a:pPr lvl="1">
              <a:lnSpc>
                <a:spcPts val="1600"/>
              </a:lnSpc>
              <a:spcBef>
                <a:spcPts val="1000"/>
              </a:spcBef>
              <a:buClr>
                <a:schemeClr val="bg2"/>
              </a:buClr>
            </a:pPr>
            <a:r>
              <a:rPr lang="pl-PL" sz="1300" b="1" dirty="0" err="1">
                <a:solidFill>
                  <a:schemeClr val="tx1">
                    <a:lumMod val="65000"/>
                    <a:lumOff val="35000"/>
                  </a:schemeClr>
                </a:solidFill>
              </a:rPr>
              <a:t>Describe</a:t>
            </a:r>
            <a:r>
              <a:rPr lang="pl-PL" sz="1300" b="1" dirty="0">
                <a:solidFill>
                  <a:schemeClr val="tx1">
                    <a:lumMod val="65000"/>
                    <a:lumOff val="35000"/>
                  </a:schemeClr>
                </a:solidFill>
              </a:rPr>
              <a:t> </a:t>
            </a:r>
            <a:r>
              <a:rPr lang="pl-PL" sz="1300" b="1" dirty="0" err="1">
                <a:solidFill>
                  <a:schemeClr val="tx1">
                    <a:lumMod val="65000"/>
                    <a:lumOff val="35000"/>
                  </a:schemeClr>
                </a:solidFill>
              </a:rPr>
              <a:t>general</a:t>
            </a:r>
            <a:r>
              <a:rPr lang="pl-PL" sz="1300" b="1" dirty="0">
                <a:solidFill>
                  <a:schemeClr val="tx1">
                    <a:lumMod val="65000"/>
                    <a:lumOff val="35000"/>
                  </a:schemeClr>
                </a:solidFill>
              </a:rPr>
              <a:t> </a:t>
            </a:r>
            <a:r>
              <a:rPr lang="pl-PL" sz="1300" b="1" dirty="0" err="1">
                <a:solidFill>
                  <a:schemeClr val="tx1">
                    <a:lumMod val="65000"/>
                    <a:lumOff val="35000"/>
                  </a:schemeClr>
                </a:solidFill>
              </a:rPr>
              <a:t>security</a:t>
            </a:r>
            <a:r>
              <a:rPr lang="pl-PL" sz="1300" b="1" dirty="0">
                <a:solidFill>
                  <a:schemeClr val="tx1">
                    <a:lumMod val="65000"/>
                    <a:lumOff val="35000"/>
                  </a:schemeClr>
                </a:solidFill>
              </a:rPr>
              <a:t> and network </a:t>
            </a:r>
            <a:r>
              <a:rPr lang="pl-PL" sz="1300" b="1" dirty="0" err="1">
                <a:solidFill>
                  <a:schemeClr val="tx1">
                    <a:lumMod val="65000"/>
                    <a:lumOff val="35000"/>
                  </a:schemeClr>
                </a:solidFill>
              </a:rPr>
              <a:t>security</a:t>
            </a:r>
            <a:r>
              <a:rPr lang="pl-PL" sz="1300" b="1" dirty="0">
                <a:solidFill>
                  <a:schemeClr val="tx1">
                    <a:lumMod val="65000"/>
                    <a:lumOff val="35000"/>
                  </a:schemeClr>
                </a:solidFill>
              </a:rPr>
              <a:t> </a:t>
            </a:r>
            <a:r>
              <a:rPr lang="pl-PL" sz="1300" b="1" dirty="0" err="1">
                <a:solidFill>
                  <a:schemeClr val="tx1">
                    <a:lumMod val="65000"/>
                    <a:lumOff val="35000"/>
                  </a:schemeClr>
                </a:solidFill>
              </a:rPr>
              <a:t>features</a:t>
            </a:r>
            <a:r>
              <a:rPr lang="pl-PL" sz="1300" dirty="0">
                <a:solidFill>
                  <a:schemeClr val="tx1">
                    <a:lumMod val="65000"/>
                    <a:lumOff val="35000"/>
                  </a:schemeClr>
                </a:solidFill>
              </a:rPr>
              <a:t> (10 - 15%)</a:t>
            </a:r>
          </a:p>
          <a:p>
            <a:pPr lvl="1">
              <a:lnSpc>
                <a:spcPts val="1600"/>
              </a:lnSpc>
              <a:spcBef>
                <a:spcPts val="1000"/>
              </a:spcBef>
              <a:buClr>
                <a:schemeClr val="bg2"/>
              </a:buClr>
            </a:pPr>
            <a:r>
              <a:rPr lang="pl-PL" sz="1300" b="1" dirty="0" err="1">
                <a:solidFill>
                  <a:schemeClr val="tx1">
                    <a:lumMod val="65000"/>
                    <a:lumOff val="35000"/>
                  </a:schemeClr>
                </a:solidFill>
              </a:rPr>
              <a:t>Describe</a:t>
            </a:r>
            <a:r>
              <a:rPr lang="pl-PL" sz="1300" b="1" dirty="0">
                <a:solidFill>
                  <a:schemeClr val="tx1">
                    <a:lumMod val="65000"/>
                    <a:lumOff val="35000"/>
                  </a:schemeClr>
                </a:solidFill>
              </a:rPr>
              <a:t> </a:t>
            </a:r>
            <a:r>
              <a:rPr lang="pl-PL" sz="1300" b="1" dirty="0" err="1">
                <a:solidFill>
                  <a:schemeClr val="tx1">
                    <a:lumMod val="65000"/>
                    <a:lumOff val="35000"/>
                  </a:schemeClr>
                </a:solidFill>
              </a:rPr>
              <a:t>identity</a:t>
            </a:r>
            <a:r>
              <a:rPr lang="pl-PL" sz="1300" b="1" dirty="0">
                <a:solidFill>
                  <a:schemeClr val="tx1">
                    <a:lumMod val="65000"/>
                    <a:lumOff val="35000"/>
                  </a:schemeClr>
                </a:solidFill>
              </a:rPr>
              <a:t>, </a:t>
            </a:r>
            <a:r>
              <a:rPr lang="pl-PL" sz="1300" b="1" dirty="0" err="1">
                <a:solidFill>
                  <a:schemeClr val="tx1">
                    <a:lumMod val="65000"/>
                    <a:lumOff val="35000"/>
                  </a:schemeClr>
                </a:solidFill>
              </a:rPr>
              <a:t>governance</a:t>
            </a:r>
            <a:r>
              <a:rPr lang="pl-PL" sz="1300" b="1" dirty="0">
                <a:solidFill>
                  <a:schemeClr val="tx1">
                    <a:lumMod val="65000"/>
                    <a:lumOff val="35000"/>
                  </a:schemeClr>
                </a:solidFill>
              </a:rPr>
              <a:t>, </a:t>
            </a:r>
            <a:r>
              <a:rPr lang="pl-PL" sz="1300" b="1" dirty="0" err="1">
                <a:solidFill>
                  <a:schemeClr val="tx1">
                    <a:lumMod val="65000"/>
                    <a:lumOff val="35000"/>
                  </a:schemeClr>
                </a:solidFill>
              </a:rPr>
              <a:t>privacy</a:t>
            </a:r>
            <a:r>
              <a:rPr lang="pl-PL" sz="1300" b="1" dirty="0">
                <a:solidFill>
                  <a:schemeClr val="tx1">
                    <a:lumMod val="65000"/>
                    <a:lumOff val="35000"/>
                  </a:schemeClr>
                </a:solidFill>
              </a:rPr>
              <a:t>, and </a:t>
            </a:r>
            <a:r>
              <a:rPr lang="pl-PL" sz="1300" b="1" dirty="0" err="1">
                <a:solidFill>
                  <a:schemeClr val="tx1">
                    <a:lumMod val="65000"/>
                    <a:lumOff val="35000"/>
                  </a:schemeClr>
                </a:solidFill>
              </a:rPr>
              <a:t>compliance</a:t>
            </a:r>
            <a:r>
              <a:rPr lang="pl-PL" sz="1300" b="1" dirty="0">
                <a:solidFill>
                  <a:schemeClr val="tx1">
                    <a:lumMod val="65000"/>
                    <a:lumOff val="35000"/>
                  </a:schemeClr>
                </a:solidFill>
              </a:rPr>
              <a:t> </a:t>
            </a:r>
            <a:r>
              <a:rPr lang="pl-PL" sz="1300" b="1" dirty="0" err="1">
                <a:solidFill>
                  <a:schemeClr val="tx1">
                    <a:lumMod val="65000"/>
                    <a:lumOff val="35000"/>
                  </a:schemeClr>
                </a:solidFill>
              </a:rPr>
              <a:t>features</a:t>
            </a:r>
            <a:r>
              <a:rPr lang="pl-PL" sz="1300" dirty="0">
                <a:solidFill>
                  <a:schemeClr val="tx1">
                    <a:lumMod val="65000"/>
                    <a:lumOff val="35000"/>
                  </a:schemeClr>
                </a:solidFill>
              </a:rPr>
              <a:t> (20 - 25%)</a:t>
            </a:r>
          </a:p>
          <a:p>
            <a:pPr lvl="1">
              <a:lnSpc>
                <a:spcPts val="1600"/>
              </a:lnSpc>
              <a:spcBef>
                <a:spcPts val="1000"/>
              </a:spcBef>
              <a:buClr>
                <a:schemeClr val="bg2"/>
              </a:buClr>
            </a:pPr>
            <a:r>
              <a:rPr lang="pl-PL" sz="1300" b="1" dirty="0" err="1">
                <a:solidFill>
                  <a:schemeClr val="tx1">
                    <a:lumMod val="65000"/>
                    <a:lumOff val="35000"/>
                  </a:schemeClr>
                </a:solidFill>
              </a:rPr>
              <a:t>Describe</a:t>
            </a:r>
            <a:r>
              <a:rPr lang="pl-PL" sz="1300" b="1" dirty="0">
                <a:solidFill>
                  <a:schemeClr val="tx1">
                    <a:lumMod val="65000"/>
                    <a:lumOff val="35000"/>
                  </a:schemeClr>
                </a:solidFill>
              </a:rPr>
              <a:t> </a:t>
            </a:r>
            <a:r>
              <a:rPr lang="pl-PL" sz="1300" b="1" dirty="0" err="1">
                <a:solidFill>
                  <a:schemeClr val="tx1">
                    <a:lumMod val="65000"/>
                    <a:lumOff val="35000"/>
                  </a:schemeClr>
                </a:solidFill>
              </a:rPr>
              <a:t>Azure</a:t>
            </a:r>
            <a:r>
              <a:rPr lang="pl-PL" sz="1300" b="1" dirty="0">
                <a:solidFill>
                  <a:schemeClr val="tx1">
                    <a:lumMod val="65000"/>
                    <a:lumOff val="35000"/>
                  </a:schemeClr>
                </a:solidFill>
              </a:rPr>
              <a:t> </a:t>
            </a:r>
            <a:r>
              <a:rPr lang="pl-PL" sz="1300" b="1" dirty="0" err="1">
                <a:solidFill>
                  <a:schemeClr val="tx1">
                    <a:lumMod val="65000"/>
                    <a:lumOff val="35000"/>
                  </a:schemeClr>
                </a:solidFill>
              </a:rPr>
              <a:t>cost</a:t>
            </a:r>
            <a:r>
              <a:rPr lang="pl-PL" sz="1300" b="1" dirty="0">
                <a:solidFill>
                  <a:schemeClr val="tx1">
                    <a:lumMod val="65000"/>
                    <a:lumOff val="35000"/>
                  </a:schemeClr>
                </a:solidFill>
              </a:rPr>
              <a:t> management and Service Level </a:t>
            </a:r>
            <a:r>
              <a:rPr lang="pl-PL" sz="1300" b="1" dirty="0" err="1">
                <a:solidFill>
                  <a:schemeClr val="tx1">
                    <a:lumMod val="65000"/>
                    <a:lumOff val="35000"/>
                  </a:schemeClr>
                </a:solidFill>
              </a:rPr>
              <a:t>Agreements</a:t>
            </a:r>
            <a:r>
              <a:rPr lang="pl-PL" sz="1300" dirty="0">
                <a:solidFill>
                  <a:schemeClr val="tx1">
                    <a:lumMod val="65000"/>
                    <a:lumOff val="35000"/>
                  </a:schemeClr>
                </a:solidFill>
              </a:rPr>
              <a:t>  (10 - 15%)</a:t>
            </a:r>
          </a:p>
        </p:txBody>
      </p:sp>
      <p:pic>
        <p:nvPicPr>
          <p:cNvPr id="14" name="Grafika 12">
            <a:extLst>
              <a:ext uri="{FF2B5EF4-FFF2-40B4-BE49-F238E27FC236}">
                <a16:creationId xmlns:a16="http://schemas.microsoft.com/office/drawing/2014/main" id="{2D8DD97F-7519-4B75-998F-DBE8BD1F05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836" y="1923930"/>
            <a:ext cx="180528" cy="180528"/>
          </a:xfrm>
          <a:prstGeom prst="rect">
            <a:avLst/>
          </a:prstGeom>
        </p:spPr>
      </p:pic>
      <p:pic>
        <p:nvPicPr>
          <p:cNvPr id="15" name="Grafika 12">
            <a:extLst>
              <a:ext uri="{FF2B5EF4-FFF2-40B4-BE49-F238E27FC236}">
                <a16:creationId xmlns:a16="http://schemas.microsoft.com/office/drawing/2014/main" id="{A94084F4-C431-408B-A8D6-4DC973BEB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415" y="2264407"/>
            <a:ext cx="180528" cy="180528"/>
          </a:xfrm>
          <a:prstGeom prst="rect">
            <a:avLst/>
          </a:prstGeom>
        </p:spPr>
      </p:pic>
      <p:pic>
        <p:nvPicPr>
          <p:cNvPr id="16" name="Grafika 12">
            <a:extLst>
              <a:ext uri="{FF2B5EF4-FFF2-40B4-BE49-F238E27FC236}">
                <a16:creationId xmlns:a16="http://schemas.microsoft.com/office/drawing/2014/main" id="{E4250B92-B72E-4490-8BF5-4126E5EF8B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415" y="2604884"/>
            <a:ext cx="180528" cy="180528"/>
          </a:xfrm>
          <a:prstGeom prst="rect">
            <a:avLst/>
          </a:prstGeom>
        </p:spPr>
      </p:pic>
      <p:pic>
        <p:nvPicPr>
          <p:cNvPr id="17" name="Grafika 12">
            <a:extLst>
              <a:ext uri="{FF2B5EF4-FFF2-40B4-BE49-F238E27FC236}">
                <a16:creationId xmlns:a16="http://schemas.microsoft.com/office/drawing/2014/main" id="{C886A876-7E79-4A7B-A700-AC031EF55E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415" y="2989291"/>
            <a:ext cx="180528" cy="180528"/>
          </a:xfrm>
          <a:prstGeom prst="rect">
            <a:avLst/>
          </a:prstGeom>
        </p:spPr>
      </p:pic>
    </p:spTree>
    <p:extLst>
      <p:ext uri="{BB962C8B-B14F-4D97-AF65-F5344CB8AC3E}">
        <p14:creationId xmlns:p14="http://schemas.microsoft.com/office/powerpoint/2010/main" val="231793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E2BE59FE-4B81-449F-B39A-AF99EABE4478}"/>
              </a:ext>
            </a:extLst>
          </p:cNvPr>
          <p:cNvSpPr/>
          <p:nvPr/>
        </p:nvSpPr>
        <p:spPr>
          <a:xfrm>
            <a:off x="822121" y="1761688"/>
            <a:ext cx="10368793"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2" name="Title 1">
            <a:extLst>
              <a:ext uri="{FF2B5EF4-FFF2-40B4-BE49-F238E27FC236}">
                <a16:creationId xmlns:a16="http://schemas.microsoft.com/office/drawing/2014/main" id="{818725CD-645C-4C7C-B736-D113A1112624}"/>
              </a:ext>
            </a:extLst>
          </p:cNvPr>
          <p:cNvSpPr>
            <a:spLocks noGrp="1"/>
          </p:cNvSpPr>
          <p:nvPr>
            <p:ph type="title"/>
          </p:nvPr>
        </p:nvSpPr>
        <p:spPr/>
        <p:txBody>
          <a:bodyPr/>
          <a:lstStyle/>
          <a:p>
            <a:r>
              <a:rPr lang="pl-PL" dirty="0"/>
              <a:t>Jak przygotować się do egzaminu</a:t>
            </a:r>
          </a:p>
        </p:txBody>
      </p:sp>
      <p:sp>
        <p:nvSpPr>
          <p:cNvPr id="3" name="Content Placeholder 2">
            <a:extLst>
              <a:ext uri="{FF2B5EF4-FFF2-40B4-BE49-F238E27FC236}">
                <a16:creationId xmlns:a16="http://schemas.microsoft.com/office/drawing/2014/main" id="{78CB53E0-1443-49E3-BB10-E37F06BDF3B4}"/>
              </a:ext>
            </a:extLst>
          </p:cNvPr>
          <p:cNvSpPr>
            <a:spLocks noGrp="1"/>
          </p:cNvSpPr>
          <p:nvPr>
            <p:ph idx="1"/>
          </p:nvPr>
        </p:nvSpPr>
        <p:spPr/>
        <p:txBody>
          <a:bodyPr/>
          <a:lstStyle/>
          <a:p>
            <a:r>
              <a:rPr lang="pl-PL" dirty="0">
                <a:hlinkClick r:id="rId2"/>
              </a:rPr>
              <a:t>Strona egzaminu</a:t>
            </a:r>
            <a:endParaRPr lang="pl-PL" dirty="0"/>
          </a:p>
          <a:p>
            <a:r>
              <a:rPr lang="pl-PL" dirty="0">
                <a:hlinkClick r:id="rId3"/>
              </a:rPr>
              <a:t>Wymagania do zdania egzaminu</a:t>
            </a:r>
            <a:endParaRPr lang="pl-PL" dirty="0"/>
          </a:p>
          <a:p>
            <a:endParaRPr lang="pl-PL" dirty="0"/>
          </a:p>
          <a:p>
            <a:r>
              <a:rPr lang="pl-PL" dirty="0"/>
              <a:t>Materiały do nauki:</a:t>
            </a:r>
          </a:p>
          <a:p>
            <a:pPr lvl="1"/>
            <a:r>
              <a:rPr lang="pl-PL" dirty="0">
                <a:hlinkClick r:id="rId4"/>
              </a:rPr>
              <a:t>Microsoft </a:t>
            </a:r>
            <a:r>
              <a:rPr lang="pl-PL" dirty="0" err="1">
                <a:hlinkClick r:id="rId4"/>
              </a:rPr>
              <a:t>Learn</a:t>
            </a:r>
            <a:endParaRPr lang="pl-PL" dirty="0"/>
          </a:p>
          <a:p>
            <a:pPr lvl="1"/>
            <a:r>
              <a:rPr lang="pl-PL" dirty="0">
                <a:hlinkClick r:id="rId5"/>
              </a:rPr>
              <a:t>Microsoft Virtual Training Day</a:t>
            </a:r>
            <a:endParaRPr lang="pl-PL" dirty="0"/>
          </a:p>
          <a:p>
            <a:pPr lvl="1"/>
            <a:r>
              <a:rPr lang="pl-PL" dirty="0">
                <a:hlinkClick r:id="rId6"/>
              </a:rPr>
              <a:t>Ścieżka </a:t>
            </a:r>
            <a:r>
              <a:rPr lang="pl-PL" dirty="0" err="1">
                <a:hlinkClick r:id="rId6"/>
              </a:rPr>
              <a:t>Pluralsight</a:t>
            </a:r>
            <a:endParaRPr lang="pl-PL" dirty="0"/>
          </a:p>
          <a:p>
            <a:pPr lvl="1"/>
            <a:r>
              <a:rPr lang="pl-PL" dirty="0">
                <a:hlinkClick r:id="rId7"/>
              </a:rPr>
              <a:t>Kurs </a:t>
            </a:r>
            <a:r>
              <a:rPr lang="pl-PL" dirty="0" err="1">
                <a:hlinkClick r:id="rId7"/>
              </a:rPr>
              <a:t>Udemy</a:t>
            </a:r>
            <a:endParaRPr lang="pl-PL" dirty="0"/>
          </a:p>
        </p:txBody>
      </p:sp>
    </p:spTree>
    <p:extLst>
      <p:ext uri="{BB962C8B-B14F-4D97-AF65-F5344CB8AC3E}">
        <p14:creationId xmlns:p14="http://schemas.microsoft.com/office/powerpoint/2010/main" val="1495820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2CE8-7A42-4BC9-A488-8A29AB71BB70}"/>
              </a:ext>
            </a:extLst>
          </p:cNvPr>
          <p:cNvSpPr>
            <a:spLocks noGrp="1"/>
          </p:cNvSpPr>
          <p:nvPr>
            <p:ph type="title"/>
          </p:nvPr>
        </p:nvSpPr>
        <p:spPr/>
        <p:txBody>
          <a:bodyPr/>
          <a:lstStyle/>
          <a:p>
            <a:r>
              <a:rPr lang="pl-PL" dirty="0"/>
              <a:t>Partnerstwo z Microsoft</a:t>
            </a:r>
          </a:p>
        </p:txBody>
      </p:sp>
      <p:grpSp>
        <p:nvGrpSpPr>
          <p:cNvPr id="4" name="Grupa 8">
            <a:extLst>
              <a:ext uri="{FF2B5EF4-FFF2-40B4-BE49-F238E27FC236}">
                <a16:creationId xmlns:a16="http://schemas.microsoft.com/office/drawing/2014/main" id="{77260EED-1A1F-45B5-8CC0-7AD7BB2ECAC6}"/>
              </a:ext>
            </a:extLst>
          </p:cNvPr>
          <p:cNvGrpSpPr/>
          <p:nvPr/>
        </p:nvGrpSpPr>
        <p:grpSpPr>
          <a:xfrm>
            <a:off x="2639616" y="2014194"/>
            <a:ext cx="6912768" cy="3816424"/>
            <a:chOff x="683568" y="1916832"/>
            <a:chExt cx="6912768" cy="3816424"/>
          </a:xfrm>
          <a:effectLst>
            <a:outerShdw blurRad="647700" dir="5100000" sx="105000" sy="105000" algn="ctr" rotWithShape="0">
              <a:prstClr val="black">
                <a:alpha val="6000"/>
              </a:prstClr>
            </a:outerShdw>
          </a:effectLst>
        </p:grpSpPr>
        <p:sp>
          <p:nvSpPr>
            <p:cNvPr id="5" name="Owal 6">
              <a:extLst>
                <a:ext uri="{FF2B5EF4-FFF2-40B4-BE49-F238E27FC236}">
                  <a16:creationId xmlns:a16="http://schemas.microsoft.com/office/drawing/2014/main" id="{A7BFB3D7-8AC9-42BC-B626-E78645DEAC2E}"/>
                </a:ext>
              </a:extLst>
            </p:cNvPr>
            <p:cNvSpPr/>
            <p:nvPr/>
          </p:nvSpPr>
          <p:spPr>
            <a:xfrm>
              <a:off x="683568" y="1916832"/>
              <a:ext cx="3816424" cy="3816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wal 7">
              <a:extLst>
                <a:ext uri="{FF2B5EF4-FFF2-40B4-BE49-F238E27FC236}">
                  <a16:creationId xmlns:a16="http://schemas.microsoft.com/office/drawing/2014/main" id="{21FC02BC-9AEC-4D36-9E00-88B77CE5DC38}"/>
                </a:ext>
              </a:extLst>
            </p:cNvPr>
            <p:cNvSpPr/>
            <p:nvPr/>
          </p:nvSpPr>
          <p:spPr>
            <a:xfrm>
              <a:off x="3779912" y="1916832"/>
              <a:ext cx="3816424" cy="3816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Obraz 3">
            <a:extLst>
              <a:ext uri="{FF2B5EF4-FFF2-40B4-BE49-F238E27FC236}">
                <a16:creationId xmlns:a16="http://schemas.microsoft.com/office/drawing/2014/main" id="{80A759EC-BC89-429C-B239-42EB494C935C}"/>
              </a:ext>
            </a:extLst>
          </p:cNvPr>
          <p:cNvPicPr>
            <a:picLocks noChangeAspect="1"/>
          </p:cNvPicPr>
          <p:nvPr/>
        </p:nvPicPr>
        <p:blipFill>
          <a:blip r:embed="rId2"/>
          <a:stretch>
            <a:fillRect/>
          </a:stretch>
        </p:blipFill>
        <p:spPr>
          <a:xfrm>
            <a:off x="6564453" y="2590258"/>
            <a:ext cx="2230313" cy="2814145"/>
          </a:xfrm>
          <a:prstGeom prst="rect">
            <a:avLst/>
          </a:prstGeom>
        </p:spPr>
      </p:pic>
      <p:pic>
        <p:nvPicPr>
          <p:cNvPr id="8" name="Obraz 5">
            <a:extLst>
              <a:ext uri="{FF2B5EF4-FFF2-40B4-BE49-F238E27FC236}">
                <a16:creationId xmlns:a16="http://schemas.microsoft.com/office/drawing/2014/main" id="{335E5D8E-559A-49BA-B741-C592C603C6E3}"/>
              </a:ext>
            </a:extLst>
          </p:cNvPr>
          <p:cNvPicPr>
            <a:picLocks noChangeAspect="1"/>
          </p:cNvPicPr>
          <p:nvPr/>
        </p:nvPicPr>
        <p:blipFill rotWithShape="1">
          <a:blip r:embed="rId3">
            <a:extLst>
              <a:ext uri="{28A0092B-C50C-407E-A947-70E740481C1C}">
                <a14:useLocalDpi xmlns:a14="http://schemas.microsoft.com/office/drawing/2010/main" val="0"/>
              </a:ext>
            </a:extLst>
          </a:blip>
          <a:srcRect l="12397" t="13549" r="12397" b="16127"/>
          <a:stretch/>
        </p:blipFill>
        <p:spPr>
          <a:xfrm>
            <a:off x="3375877" y="2976428"/>
            <a:ext cx="2163631" cy="1891956"/>
          </a:xfrm>
          <a:prstGeom prst="rect">
            <a:avLst/>
          </a:prstGeom>
        </p:spPr>
      </p:pic>
    </p:spTree>
    <p:extLst>
      <p:ext uri="{BB962C8B-B14F-4D97-AF65-F5344CB8AC3E}">
        <p14:creationId xmlns:p14="http://schemas.microsoft.com/office/powerpoint/2010/main" val="3914711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FA45-6EFD-4727-9B8A-352E6973CF6B}"/>
              </a:ext>
            </a:extLst>
          </p:cNvPr>
          <p:cNvSpPr>
            <a:spLocks noGrp="1"/>
          </p:cNvSpPr>
          <p:nvPr>
            <p:ph type="title"/>
          </p:nvPr>
        </p:nvSpPr>
        <p:spPr/>
        <p:txBody>
          <a:bodyPr/>
          <a:lstStyle/>
          <a:p>
            <a:r>
              <a:rPr lang="pl-PL" dirty="0"/>
              <a:t>Co dalej?</a:t>
            </a:r>
          </a:p>
        </p:txBody>
      </p:sp>
      <p:sp>
        <p:nvSpPr>
          <p:cNvPr id="4" name="Prostokąt: zaokrąglone rogi 9">
            <a:extLst>
              <a:ext uri="{FF2B5EF4-FFF2-40B4-BE49-F238E27FC236}">
                <a16:creationId xmlns:a16="http://schemas.microsoft.com/office/drawing/2014/main" id="{2146E103-9C9B-4FBC-82F5-B0C45D203AF2}"/>
              </a:ext>
            </a:extLst>
          </p:cNvPr>
          <p:cNvSpPr/>
          <p:nvPr/>
        </p:nvSpPr>
        <p:spPr>
          <a:xfrm>
            <a:off x="1762110" y="2014194"/>
            <a:ext cx="1696760" cy="1080120"/>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lnSpc>
                <a:spcPts val="1400"/>
              </a:lnSpc>
            </a:pPr>
            <a:r>
              <a:rPr lang="pl-PL" sz="1400" b="1" dirty="0">
                <a:solidFill>
                  <a:srgbClr val="0E6EDF"/>
                </a:solidFill>
              </a:rPr>
              <a:t>FUNDAMENTALS</a:t>
            </a:r>
          </a:p>
          <a:p>
            <a:pPr algn="ctr">
              <a:lnSpc>
                <a:spcPts val="1400"/>
              </a:lnSpc>
            </a:pPr>
            <a:r>
              <a:rPr lang="pl-PL" sz="1000" dirty="0">
                <a:solidFill>
                  <a:schemeClr val="tx1">
                    <a:lumMod val="75000"/>
                    <a:lumOff val="25000"/>
                  </a:schemeClr>
                </a:solidFill>
              </a:rPr>
              <a:t>Master the </a:t>
            </a:r>
            <a:r>
              <a:rPr lang="pl-PL" sz="1000" dirty="0" err="1">
                <a:solidFill>
                  <a:schemeClr val="tx1">
                    <a:lumMod val="75000"/>
                    <a:lumOff val="25000"/>
                  </a:schemeClr>
                </a:solidFill>
              </a:rPr>
              <a:t>basics</a:t>
            </a:r>
            <a:endParaRPr lang="pl-PL" sz="1000" dirty="0">
              <a:solidFill>
                <a:schemeClr val="tx1">
                  <a:lumMod val="75000"/>
                  <a:lumOff val="25000"/>
                </a:schemeClr>
              </a:solidFill>
            </a:endParaRPr>
          </a:p>
        </p:txBody>
      </p:sp>
      <p:sp>
        <p:nvSpPr>
          <p:cNvPr id="5" name="Prostokąt: zaokrąglone rogi 20">
            <a:extLst>
              <a:ext uri="{FF2B5EF4-FFF2-40B4-BE49-F238E27FC236}">
                <a16:creationId xmlns:a16="http://schemas.microsoft.com/office/drawing/2014/main" id="{6E5D80D2-E9D5-479B-8337-D85043356F06}"/>
              </a:ext>
            </a:extLst>
          </p:cNvPr>
          <p:cNvSpPr/>
          <p:nvPr/>
        </p:nvSpPr>
        <p:spPr>
          <a:xfrm>
            <a:off x="3581396" y="2014194"/>
            <a:ext cx="1696760" cy="1080119"/>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lnSpc>
                <a:spcPts val="1400"/>
              </a:lnSpc>
            </a:pPr>
            <a:r>
              <a:rPr lang="pl-PL" sz="1400" b="1" dirty="0">
                <a:solidFill>
                  <a:srgbClr val="2EA7FA"/>
                </a:solidFill>
              </a:rPr>
              <a:t>SPECIALTY</a:t>
            </a:r>
          </a:p>
          <a:p>
            <a:pPr algn="ctr">
              <a:lnSpc>
                <a:spcPts val="1000"/>
              </a:lnSpc>
              <a:spcBef>
                <a:spcPts val="600"/>
              </a:spcBef>
            </a:pPr>
            <a:r>
              <a:rPr lang="pl-PL" sz="1000" dirty="0" err="1">
                <a:solidFill>
                  <a:schemeClr val="tx1">
                    <a:lumMod val="75000"/>
                    <a:lumOff val="25000"/>
                  </a:schemeClr>
                </a:solidFill>
              </a:rPr>
              <a:t>Deepen</a:t>
            </a:r>
            <a:r>
              <a:rPr lang="pl-PL" sz="1000" dirty="0">
                <a:solidFill>
                  <a:schemeClr val="tx1">
                    <a:lumMod val="75000"/>
                    <a:lumOff val="25000"/>
                  </a:schemeClr>
                </a:solidFill>
              </a:rPr>
              <a:t> </a:t>
            </a:r>
            <a:r>
              <a:rPr lang="pl-PL" sz="1000" dirty="0" err="1">
                <a:solidFill>
                  <a:schemeClr val="tx1">
                    <a:lumMod val="75000"/>
                    <a:lumOff val="25000"/>
                  </a:schemeClr>
                </a:solidFill>
              </a:rPr>
              <a:t>your</a:t>
            </a:r>
            <a:r>
              <a:rPr lang="pl-PL" sz="1000" dirty="0">
                <a:solidFill>
                  <a:schemeClr val="tx1">
                    <a:lumMod val="75000"/>
                    <a:lumOff val="25000"/>
                  </a:schemeClr>
                </a:solidFill>
              </a:rPr>
              <a:t> </a:t>
            </a:r>
            <a:r>
              <a:rPr lang="pl-PL" sz="1000" dirty="0" err="1">
                <a:solidFill>
                  <a:schemeClr val="tx1">
                    <a:lumMod val="75000"/>
                    <a:lumOff val="25000"/>
                  </a:schemeClr>
                </a:solidFill>
              </a:rPr>
              <a:t>technical</a:t>
            </a:r>
            <a:r>
              <a:rPr lang="pl-PL" sz="1000" dirty="0">
                <a:solidFill>
                  <a:schemeClr val="tx1">
                    <a:lumMod val="75000"/>
                    <a:lumOff val="25000"/>
                  </a:schemeClr>
                </a:solidFill>
              </a:rPr>
              <a:t> </a:t>
            </a:r>
            <a:r>
              <a:rPr lang="pl-PL" sz="1000" dirty="0" err="1">
                <a:solidFill>
                  <a:schemeClr val="tx1">
                    <a:lumMod val="75000"/>
                    <a:lumOff val="25000"/>
                  </a:schemeClr>
                </a:solidFill>
              </a:rPr>
              <a:t>skills</a:t>
            </a:r>
            <a:r>
              <a:rPr lang="pl-PL" sz="1000" dirty="0">
                <a:solidFill>
                  <a:schemeClr val="tx1">
                    <a:lumMod val="75000"/>
                    <a:lumOff val="25000"/>
                  </a:schemeClr>
                </a:solidFill>
              </a:rPr>
              <a:t> </a:t>
            </a:r>
          </a:p>
          <a:p>
            <a:pPr algn="ctr">
              <a:lnSpc>
                <a:spcPts val="1000"/>
              </a:lnSpc>
            </a:pPr>
            <a:r>
              <a:rPr lang="pl-PL" sz="1000" dirty="0">
                <a:solidFill>
                  <a:schemeClr val="tx1">
                    <a:lumMod val="75000"/>
                    <a:lumOff val="25000"/>
                  </a:schemeClr>
                </a:solidFill>
              </a:rPr>
              <a:t>and </a:t>
            </a:r>
            <a:r>
              <a:rPr lang="pl-PL" sz="1000" dirty="0" err="1">
                <a:solidFill>
                  <a:schemeClr val="tx1">
                    <a:lumMod val="75000"/>
                    <a:lumOff val="25000"/>
                  </a:schemeClr>
                </a:solidFill>
              </a:rPr>
              <a:t>manage</a:t>
            </a:r>
            <a:r>
              <a:rPr lang="pl-PL" sz="1000" dirty="0">
                <a:solidFill>
                  <a:schemeClr val="tx1">
                    <a:lumMod val="75000"/>
                    <a:lumOff val="25000"/>
                  </a:schemeClr>
                </a:solidFill>
              </a:rPr>
              <a:t> </a:t>
            </a:r>
            <a:r>
              <a:rPr lang="pl-PL" sz="1000" dirty="0" err="1">
                <a:solidFill>
                  <a:schemeClr val="tx1">
                    <a:lumMod val="75000"/>
                    <a:lumOff val="25000"/>
                  </a:schemeClr>
                </a:solidFill>
              </a:rPr>
              <a:t>industry</a:t>
            </a:r>
            <a:r>
              <a:rPr lang="pl-PL" sz="1000" dirty="0">
                <a:solidFill>
                  <a:schemeClr val="tx1">
                    <a:lumMod val="75000"/>
                    <a:lumOff val="25000"/>
                  </a:schemeClr>
                </a:solidFill>
              </a:rPr>
              <a:t> </a:t>
            </a:r>
            <a:r>
              <a:rPr lang="pl-PL" sz="1000" dirty="0" err="1">
                <a:solidFill>
                  <a:schemeClr val="tx1">
                    <a:lumMod val="75000"/>
                    <a:lumOff val="25000"/>
                  </a:schemeClr>
                </a:solidFill>
              </a:rPr>
              <a:t>solutions</a:t>
            </a:r>
            <a:endParaRPr lang="pl-PL" sz="1000" dirty="0">
              <a:solidFill>
                <a:schemeClr val="tx1">
                  <a:lumMod val="75000"/>
                  <a:lumOff val="25000"/>
                </a:schemeClr>
              </a:solidFill>
            </a:endParaRPr>
          </a:p>
        </p:txBody>
      </p:sp>
      <p:sp>
        <p:nvSpPr>
          <p:cNvPr id="6" name="Prostokąt: zaokrąglone rogi 21">
            <a:extLst>
              <a:ext uri="{FF2B5EF4-FFF2-40B4-BE49-F238E27FC236}">
                <a16:creationId xmlns:a16="http://schemas.microsoft.com/office/drawing/2014/main" id="{407BDBD5-B676-4CDF-AC2B-2D72F86EC2BC}"/>
              </a:ext>
            </a:extLst>
          </p:cNvPr>
          <p:cNvSpPr/>
          <p:nvPr/>
        </p:nvSpPr>
        <p:spPr>
          <a:xfrm>
            <a:off x="5408746" y="2014194"/>
            <a:ext cx="4926069" cy="1080118"/>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lnSpc>
                <a:spcPts val="1400"/>
              </a:lnSpc>
            </a:pPr>
            <a:r>
              <a:rPr lang="pl-PL" sz="1400" b="1" dirty="0">
                <a:solidFill>
                  <a:schemeClr val="accent1"/>
                </a:solidFill>
              </a:rPr>
              <a:t>ROLE-BASED</a:t>
            </a:r>
          </a:p>
          <a:p>
            <a:pPr algn="ctr">
              <a:lnSpc>
                <a:spcPts val="1400"/>
              </a:lnSpc>
              <a:spcBef>
                <a:spcPts val="600"/>
              </a:spcBef>
            </a:pPr>
            <a:r>
              <a:rPr lang="pl-PL" sz="1000" dirty="0" err="1">
                <a:solidFill>
                  <a:schemeClr val="tx1">
                    <a:lumMod val="75000"/>
                    <a:lumOff val="25000"/>
                  </a:schemeClr>
                </a:solidFill>
              </a:rPr>
              <a:t>Expand</a:t>
            </a:r>
            <a:r>
              <a:rPr lang="pl-PL" sz="1000" dirty="0">
                <a:solidFill>
                  <a:schemeClr val="tx1">
                    <a:lumMod val="75000"/>
                    <a:lumOff val="25000"/>
                  </a:schemeClr>
                </a:solidFill>
              </a:rPr>
              <a:t> </a:t>
            </a:r>
            <a:r>
              <a:rPr lang="pl-PL" sz="1000" dirty="0" err="1">
                <a:solidFill>
                  <a:schemeClr val="tx1">
                    <a:lumMod val="75000"/>
                    <a:lumOff val="25000"/>
                  </a:schemeClr>
                </a:solidFill>
              </a:rPr>
              <a:t>your</a:t>
            </a:r>
            <a:r>
              <a:rPr lang="pl-PL" sz="1000" dirty="0">
                <a:solidFill>
                  <a:schemeClr val="tx1">
                    <a:lumMod val="75000"/>
                    <a:lumOff val="25000"/>
                  </a:schemeClr>
                </a:solidFill>
              </a:rPr>
              <a:t> </a:t>
            </a:r>
            <a:r>
              <a:rPr lang="pl-PL" sz="1000" dirty="0" err="1">
                <a:solidFill>
                  <a:schemeClr val="tx1">
                    <a:lumMod val="75000"/>
                    <a:lumOff val="25000"/>
                  </a:schemeClr>
                </a:solidFill>
              </a:rPr>
              <a:t>technical</a:t>
            </a:r>
            <a:r>
              <a:rPr lang="pl-PL" sz="1000" dirty="0">
                <a:solidFill>
                  <a:schemeClr val="tx1">
                    <a:lumMod val="75000"/>
                    <a:lumOff val="25000"/>
                  </a:schemeClr>
                </a:solidFill>
              </a:rPr>
              <a:t> </a:t>
            </a:r>
            <a:r>
              <a:rPr lang="pl-PL" sz="1000" dirty="0" err="1">
                <a:solidFill>
                  <a:schemeClr val="tx1">
                    <a:lumMod val="75000"/>
                    <a:lumOff val="25000"/>
                  </a:schemeClr>
                </a:solidFill>
              </a:rPr>
              <a:t>skill</a:t>
            </a:r>
            <a:r>
              <a:rPr lang="pl-PL" sz="1000" dirty="0">
                <a:solidFill>
                  <a:schemeClr val="tx1">
                    <a:lumMod val="75000"/>
                    <a:lumOff val="25000"/>
                  </a:schemeClr>
                </a:solidFill>
              </a:rPr>
              <a:t> set</a:t>
            </a:r>
          </a:p>
        </p:txBody>
      </p:sp>
      <p:grpSp>
        <p:nvGrpSpPr>
          <p:cNvPr id="7" name="Grupa 30">
            <a:extLst>
              <a:ext uri="{FF2B5EF4-FFF2-40B4-BE49-F238E27FC236}">
                <a16:creationId xmlns:a16="http://schemas.microsoft.com/office/drawing/2014/main" id="{54E65E19-7DA0-474B-A035-B9AED3A4958D}"/>
              </a:ext>
            </a:extLst>
          </p:cNvPr>
          <p:cNvGrpSpPr/>
          <p:nvPr/>
        </p:nvGrpSpPr>
        <p:grpSpPr>
          <a:xfrm>
            <a:off x="1762110" y="3203346"/>
            <a:ext cx="1702420" cy="757103"/>
            <a:chOff x="290665" y="2204864"/>
            <a:chExt cx="1329007" cy="757103"/>
          </a:xfrm>
        </p:grpSpPr>
        <p:sp>
          <p:nvSpPr>
            <p:cNvPr id="8" name="Prostokąt: zaokrąglone rogi 23">
              <a:extLst>
                <a:ext uri="{FF2B5EF4-FFF2-40B4-BE49-F238E27FC236}">
                  <a16:creationId xmlns:a16="http://schemas.microsoft.com/office/drawing/2014/main" id="{FD890224-731C-450D-BAD9-6E446B3CDD28}"/>
                </a:ext>
              </a:extLst>
            </p:cNvPr>
            <p:cNvSpPr/>
            <p:nvPr/>
          </p:nvSpPr>
          <p:spPr>
            <a:xfrm>
              <a:off x="290665"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400"/>
                </a:lnSpc>
              </a:pPr>
              <a:r>
                <a:rPr lang="pl-PL" sz="1000" dirty="0" err="1">
                  <a:solidFill>
                    <a:schemeClr val="tx1">
                      <a:lumMod val="75000"/>
                      <a:lumOff val="25000"/>
                    </a:schemeClr>
                  </a:solidFill>
                </a:rPr>
                <a:t>Azure</a:t>
              </a:r>
              <a:r>
                <a:rPr lang="pl-PL" sz="1000" dirty="0">
                  <a:solidFill>
                    <a:schemeClr val="tx1">
                      <a:lumMod val="75000"/>
                      <a:lumOff val="25000"/>
                    </a:schemeClr>
                  </a:solidFill>
                </a:rPr>
                <a:t> Fundamentals</a:t>
              </a:r>
            </a:p>
          </p:txBody>
        </p:sp>
        <p:sp>
          <p:nvSpPr>
            <p:cNvPr id="9" name="Prostokąt: zaokrąglone rogi 27">
              <a:extLst>
                <a:ext uri="{FF2B5EF4-FFF2-40B4-BE49-F238E27FC236}">
                  <a16:creationId xmlns:a16="http://schemas.microsoft.com/office/drawing/2014/main" id="{8A12D055-E9A7-43C2-A6B7-F0F8D9C5D5AD}"/>
                </a:ext>
              </a:extLst>
            </p:cNvPr>
            <p:cNvSpPr/>
            <p:nvPr/>
          </p:nvSpPr>
          <p:spPr>
            <a:xfrm>
              <a:off x="290665" y="2745265"/>
              <a:ext cx="1329007" cy="216702"/>
            </a:xfrm>
            <a:prstGeom prst="roundRect">
              <a:avLst>
                <a:gd name="adj" fmla="val 0"/>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AZ-900</a:t>
              </a:r>
            </a:p>
          </p:txBody>
        </p:sp>
      </p:grpSp>
      <p:grpSp>
        <p:nvGrpSpPr>
          <p:cNvPr id="10" name="Grupa 36">
            <a:extLst>
              <a:ext uri="{FF2B5EF4-FFF2-40B4-BE49-F238E27FC236}">
                <a16:creationId xmlns:a16="http://schemas.microsoft.com/office/drawing/2014/main" id="{6D5826C6-CF1F-47D9-AEC5-BFCCB492E0E2}"/>
              </a:ext>
            </a:extLst>
          </p:cNvPr>
          <p:cNvGrpSpPr/>
          <p:nvPr/>
        </p:nvGrpSpPr>
        <p:grpSpPr>
          <a:xfrm>
            <a:off x="1762110" y="4039153"/>
            <a:ext cx="1702420" cy="757103"/>
            <a:chOff x="1737594" y="2204864"/>
            <a:chExt cx="1329007" cy="757103"/>
          </a:xfrm>
        </p:grpSpPr>
        <p:sp>
          <p:nvSpPr>
            <p:cNvPr id="11" name="Prostokąt: zaokrąglone rogi 28">
              <a:extLst>
                <a:ext uri="{FF2B5EF4-FFF2-40B4-BE49-F238E27FC236}">
                  <a16:creationId xmlns:a16="http://schemas.microsoft.com/office/drawing/2014/main" id="{8BF75BED-0AEB-47E2-8AB6-FECDE1CAA27C}"/>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AI Fundamentals</a:t>
              </a:r>
            </a:p>
          </p:txBody>
        </p:sp>
        <p:sp>
          <p:nvSpPr>
            <p:cNvPr id="12" name="Prostokąt: zaokrąglone rogi 29">
              <a:extLst>
                <a:ext uri="{FF2B5EF4-FFF2-40B4-BE49-F238E27FC236}">
                  <a16:creationId xmlns:a16="http://schemas.microsoft.com/office/drawing/2014/main" id="{943F740D-F7AA-49FA-8506-F783868A0DB7}"/>
                </a:ext>
              </a:extLst>
            </p:cNvPr>
            <p:cNvSpPr/>
            <p:nvPr/>
          </p:nvSpPr>
          <p:spPr>
            <a:xfrm>
              <a:off x="1737594" y="2745265"/>
              <a:ext cx="1329007" cy="216702"/>
            </a:xfrm>
            <a:prstGeom prst="roundRect">
              <a:avLst>
                <a:gd name="adj" fmla="val 0"/>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AI-900</a:t>
              </a:r>
            </a:p>
          </p:txBody>
        </p:sp>
      </p:grpSp>
      <p:grpSp>
        <p:nvGrpSpPr>
          <p:cNvPr id="13" name="Grupa 31">
            <a:extLst>
              <a:ext uri="{FF2B5EF4-FFF2-40B4-BE49-F238E27FC236}">
                <a16:creationId xmlns:a16="http://schemas.microsoft.com/office/drawing/2014/main" id="{6D55BBC4-DB32-4B44-97AA-55CFB9FC2D04}"/>
              </a:ext>
            </a:extLst>
          </p:cNvPr>
          <p:cNvGrpSpPr/>
          <p:nvPr/>
        </p:nvGrpSpPr>
        <p:grpSpPr>
          <a:xfrm>
            <a:off x="1762110" y="4874959"/>
            <a:ext cx="1702420" cy="757103"/>
            <a:chOff x="290665" y="2204864"/>
            <a:chExt cx="1329007" cy="757103"/>
          </a:xfrm>
        </p:grpSpPr>
        <p:sp>
          <p:nvSpPr>
            <p:cNvPr id="14" name="Prostokąt: zaokrąglone rogi 32">
              <a:extLst>
                <a:ext uri="{FF2B5EF4-FFF2-40B4-BE49-F238E27FC236}">
                  <a16:creationId xmlns:a16="http://schemas.microsoft.com/office/drawing/2014/main" id="{43B67981-B7CB-428C-834F-8312B7F5E93B}"/>
                </a:ext>
              </a:extLst>
            </p:cNvPr>
            <p:cNvSpPr/>
            <p:nvPr/>
          </p:nvSpPr>
          <p:spPr>
            <a:xfrm>
              <a:off x="290665"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Data</a:t>
              </a:r>
            </a:p>
            <a:p>
              <a:pPr algn="ctr">
                <a:lnSpc>
                  <a:spcPts val="1000"/>
                </a:lnSpc>
              </a:pPr>
              <a:r>
                <a:rPr lang="pl-PL" sz="1000" dirty="0">
                  <a:solidFill>
                    <a:schemeClr val="tx1">
                      <a:lumMod val="75000"/>
                      <a:lumOff val="25000"/>
                    </a:schemeClr>
                  </a:solidFill>
                </a:rPr>
                <a:t>Fundamentals</a:t>
              </a:r>
            </a:p>
          </p:txBody>
        </p:sp>
        <p:sp>
          <p:nvSpPr>
            <p:cNvPr id="15" name="Prostokąt: zaokrąglone rogi 33">
              <a:extLst>
                <a:ext uri="{FF2B5EF4-FFF2-40B4-BE49-F238E27FC236}">
                  <a16:creationId xmlns:a16="http://schemas.microsoft.com/office/drawing/2014/main" id="{8642288F-CBD2-4670-A0AB-31ECE42BC178}"/>
                </a:ext>
              </a:extLst>
            </p:cNvPr>
            <p:cNvSpPr/>
            <p:nvPr/>
          </p:nvSpPr>
          <p:spPr>
            <a:xfrm>
              <a:off x="290665" y="2745265"/>
              <a:ext cx="1329007" cy="216702"/>
            </a:xfrm>
            <a:prstGeom prst="roundRect">
              <a:avLst>
                <a:gd name="adj" fmla="val 0"/>
              </a:avLst>
            </a:prstGeom>
            <a:solidFill>
              <a:srgbClr val="0E6EDF"/>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DP-900</a:t>
              </a:r>
            </a:p>
          </p:txBody>
        </p:sp>
      </p:grpSp>
      <p:grpSp>
        <p:nvGrpSpPr>
          <p:cNvPr id="16" name="Grupa 37">
            <a:extLst>
              <a:ext uri="{FF2B5EF4-FFF2-40B4-BE49-F238E27FC236}">
                <a16:creationId xmlns:a16="http://schemas.microsoft.com/office/drawing/2014/main" id="{E16F5893-F00D-4F84-8BF5-BF7351583A3C}"/>
              </a:ext>
            </a:extLst>
          </p:cNvPr>
          <p:cNvGrpSpPr/>
          <p:nvPr/>
        </p:nvGrpSpPr>
        <p:grpSpPr>
          <a:xfrm>
            <a:off x="3581396" y="3203346"/>
            <a:ext cx="1702420" cy="757103"/>
            <a:chOff x="1737594" y="2204864"/>
            <a:chExt cx="1329007" cy="757103"/>
          </a:xfrm>
        </p:grpSpPr>
        <p:sp>
          <p:nvSpPr>
            <p:cNvPr id="17" name="Prostokąt: zaokrąglone rogi 38">
              <a:extLst>
                <a:ext uri="{FF2B5EF4-FFF2-40B4-BE49-F238E27FC236}">
                  <a16:creationId xmlns:a16="http://schemas.microsoft.com/office/drawing/2014/main" id="{6A6553F4-B26A-4FCC-8042-DBEB95C22DE2}"/>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for SAP </a:t>
              </a:r>
              <a:r>
                <a:rPr lang="pl-PL" sz="1000" dirty="0" err="1">
                  <a:solidFill>
                    <a:schemeClr val="tx1">
                      <a:lumMod val="75000"/>
                      <a:lumOff val="25000"/>
                    </a:schemeClr>
                  </a:solidFill>
                </a:rPr>
                <a:t>Workloads</a:t>
              </a:r>
              <a:r>
                <a:rPr lang="pl-PL" sz="1000" dirty="0">
                  <a:solidFill>
                    <a:schemeClr val="tx1">
                      <a:lumMod val="75000"/>
                      <a:lumOff val="25000"/>
                    </a:schemeClr>
                  </a:solidFill>
                </a:rPr>
                <a:t> Specialty</a:t>
              </a:r>
            </a:p>
          </p:txBody>
        </p:sp>
        <p:sp>
          <p:nvSpPr>
            <p:cNvPr id="18" name="Prostokąt: zaokrąglone rogi 39">
              <a:extLst>
                <a:ext uri="{FF2B5EF4-FFF2-40B4-BE49-F238E27FC236}">
                  <a16:creationId xmlns:a16="http://schemas.microsoft.com/office/drawing/2014/main" id="{A321D662-5ABC-4EFA-AD18-CFC110A37196}"/>
                </a:ext>
              </a:extLst>
            </p:cNvPr>
            <p:cNvSpPr/>
            <p:nvPr/>
          </p:nvSpPr>
          <p:spPr>
            <a:xfrm>
              <a:off x="1737594" y="2745265"/>
              <a:ext cx="1329007" cy="216702"/>
            </a:xfrm>
            <a:prstGeom prst="roundRect">
              <a:avLst>
                <a:gd name="adj" fmla="val 0"/>
              </a:avLst>
            </a:prstGeom>
            <a:solidFill>
              <a:srgbClr val="2EA7FA"/>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AZ-120</a:t>
              </a:r>
            </a:p>
          </p:txBody>
        </p:sp>
      </p:grpSp>
      <p:grpSp>
        <p:nvGrpSpPr>
          <p:cNvPr id="19" name="Grupa 40">
            <a:extLst>
              <a:ext uri="{FF2B5EF4-FFF2-40B4-BE49-F238E27FC236}">
                <a16:creationId xmlns:a16="http://schemas.microsoft.com/office/drawing/2014/main" id="{55CC93BF-7423-447A-963D-61BD831A507E}"/>
              </a:ext>
            </a:extLst>
          </p:cNvPr>
          <p:cNvGrpSpPr/>
          <p:nvPr/>
        </p:nvGrpSpPr>
        <p:grpSpPr>
          <a:xfrm>
            <a:off x="3581396" y="4037150"/>
            <a:ext cx="1702420" cy="757103"/>
            <a:chOff x="1737594" y="2204864"/>
            <a:chExt cx="1329007" cy="757103"/>
          </a:xfrm>
        </p:grpSpPr>
        <p:sp>
          <p:nvSpPr>
            <p:cNvPr id="20" name="Prostokąt: zaokrąglone rogi 41">
              <a:extLst>
                <a:ext uri="{FF2B5EF4-FFF2-40B4-BE49-F238E27FC236}">
                  <a16:creationId xmlns:a16="http://schemas.microsoft.com/office/drawing/2014/main" id="{AFE0C848-F155-48D0-859A-99C6D42CF653}"/>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a:solidFill>
                    <a:schemeClr val="tx1">
                      <a:lumMod val="75000"/>
                      <a:lumOff val="25000"/>
                    </a:schemeClr>
                  </a:solidFill>
                </a:rPr>
                <a:t>Windows Virtual Desktop Specialty</a:t>
              </a:r>
            </a:p>
          </p:txBody>
        </p:sp>
        <p:sp>
          <p:nvSpPr>
            <p:cNvPr id="21" name="Prostokąt: zaokrąglone rogi 42">
              <a:extLst>
                <a:ext uri="{FF2B5EF4-FFF2-40B4-BE49-F238E27FC236}">
                  <a16:creationId xmlns:a16="http://schemas.microsoft.com/office/drawing/2014/main" id="{4F3C9E85-82F8-4D01-86D7-D5F0183DA0E7}"/>
                </a:ext>
              </a:extLst>
            </p:cNvPr>
            <p:cNvSpPr/>
            <p:nvPr/>
          </p:nvSpPr>
          <p:spPr>
            <a:xfrm>
              <a:off x="1737594" y="2745265"/>
              <a:ext cx="1329007" cy="216702"/>
            </a:xfrm>
            <a:prstGeom prst="roundRect">
              <a:avLst>
                <a:gd name="adj" fmla="val 0"/>
              </a:avLst>
            </a:prstGeom>
            <a:solidFill>
              <a:srgbClr val="2EA7FA"/>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AZ-140</a:t>
              </a:r>
            </a:p>
          </p:txBody>
        </p:sp>
      </p:grpSp>
      <p:grpSp>
        <p:nvGrpSpPr>
          <p:cNvPr id="22" name="Grupa 43">
            <a:extLst>
              <a:ext uri="{FF2B5EF4-FFF2-40B4-BE49-F238E27FC236}">
                <a16:creationId xmlns:a16="http://schemas.microsoft.com/office/drawing/2014/main" id="{AC3D7731-5AFC-4B16-94A3-9D051660CD2D}"/>
              </a:ext>
            </a:extLst>
          </p:cNvPr>
          <p:cNvGrpSpPr/>
          <p:nvPr/>
        </p:nvGrpSpPr>
        <p:grpSpPr>
          <a:xfrm>
            <a:off x="3581396" y="4870954"/>
            <a:ext cx="1702420" cy="757103"/>
            <a:chOff x="1737594" y="2204864"/>
            <a:chExt cx="1329007" cy="757103"/>
          </a:xfrm>
        </p:grpSpPr>
        <p:sp>
          <p:nvSpPr>
            <p:cNvPr id="23" name="Prostokąt: zaokrąglone rogi 44">
              <a:extLst>
                <a:ext uri="{FF2B5EF4-FFF2-40B4-BE49-F238E27FC236}">
                  <a16:creationId xmlns:a16="http://schemas.microsoft.com/office/drawing/2014/main" id="{D8A9868D-BE6C-47B9-80AA-2347AAF95389}"/>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a:t>
              </a:r>
              <a:r>
                <a:rPr lang="pl-PL" sz="1000" dirty="0" err="1">
                  <a:solidFill>
                    <a:schemeClr val="tx1">
                      <a:lumMod val="75000"/>
                      <a:lumOff val="25000"/>
                    </a:schemeClr>
                  </a:solidFill>
                </a:rPr>
                <a:t>Iot</a:t>
              </a:r>
              <a:r>
                <a:rPr lang="pl-PL" sz="1000" dirty="0">
                  <a:solidFill>
                    <a:schemeClr val="tx1">
                      <a:lumMod val="75000"/>
                      <a:lumOff val="25000"/>
                    </a:schemeClr>
                  </a:solidFill>
                </a:rPr>
                <a:t> Developer Specialty</a:t>
              </a:r>
            </a:p>
          </p:txBody>
        </p:sp>
        <p:sp>
          <p:nvSpPr>
            <p:cNvPr id="24" name="Prostokąt: zaokrąglone rogi 45">
              <a:extLst>
                <a:ext uri="{FF2B5EF4-FFF2-40B4-BE49-F238E27FC236}">
                  <a16:creationId xmlns:a16="http://schemas.microsoft.com/office/drawing/2014/main" id="{E4566640-F87C-425B-9566-DA6BCE8E81E7}"/>
                </a:ext>
              </a:extLst>
            </p:cNvPr>
            <p:cNvSpPr/>
            <p:nvPr/>
          </p:nvSpPr>
          <p:spPr>
            <a:xfrm>
              <a:off x="1737594" y="2745265"/>
              <a:ext cx="1329007" cy="216702"/>
            </a:xfrm>
            <a:prstGeom prst="roundRect">
              <a:avLst>
                <a:gd name="adj" fmla="val 0"/>
              </a:avLst>
            </a:prstGeom>
            <a:solidFill>
              <a:srgbClr val="2EA7FA"/>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AZ-220</a:t>
              </a:r>
            </a:p>
          </p:txBody>
        </p:sp>
      </p:grpSp>
      <p:grpSp>
        <p:nvGrpSpPr>
          <p:cNvPr id="25" name="Grupa 51">
            <a:extLst>
              <a:ext uri="{FF2B5EF4-FFF2-40B4-BE49-F238E27FC236}">
                <a16:creationId xmlns:a16="http://schemas.microsoft.com/office/drawing/2014/main" id="{B8CB28DB-8F53-42FD-99CA-E0A14D4B92C1}"/>
              </a:ext>
            </a:extLst>
          </p:cNvPr>
          <p:cNvGrpSpPr/>
          <p:nvPr/>
        </p:nvGrpSpPr>
        <p:grpSpPr>
          <a:xfrm>
            <a:off x="7054880" y="3203346"/>
            <a:ext cx="1623751" cy="757103"/>
            <a:chOff x="1737594" y="2204864"/>
            <a:chExt cx="1329007" cy="757103"/>
          </a:xfrm>
        </p:grpSpPr>
        <p:sp>
          <p:nvSpPr>
            <p:cNvPr id="26" name="Prostokąt: zaokrąglone rogi 52">
              <a:extLst>
                <a:ext uri="{FF2B5EF4-FFF2-40B4-BE49-F238E27FC236}">
                  <a16:creationId xmlns:a16="http://schemas.microsoft.com/office/drawing/2014/main" id="{8E9537E4-0206-4AC2-8029-0D9F1A34AE40}"/>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Developer </a:t>
              </a:r>
              <a:r>
                <a:rPr lang="pl-PL" sz="1000" dirty="0" err="1">
                  <a:solidFill>
                    <a:schemeClr val="tx1">
                      <a:lumMod val="75000"/>
                      <a:lumOff val="25000"/>
                    </a:schemeClr>
                  </a:solidFill>
                </a:rPr>
                <a:t>Associate</a:t>
              </a:r>
              <a:endParaRPr lang="pl-PL" sz="1000" dirty="0">
                <a:solidFill>
                  <a:schemeClr val="tx1">
                    <a:lumMod val="75000"/>
                    <a:lumOff val="25000"/>
                  </a:schemeClr>
                </a:solidFill>
              </a:endParaRPr>
            </a:p>
          </p:txBody>
        </p:sp>
        <p:sp>
          <p:nvSpPr>
            <p:cNvPr id="27" name="Prostokąt: zaokrąglone rogi 53">
              <a:extLst>
                <a:ext uri="{FF2B5EF4-FFF2-40B4-BE49-F238E27FC236}">
                  <a16:creationId xmlns:a16="http://schemas.microsoft.com/office/drawing/2014/main" id="{E6ABC984-9EC3-4F76-86EF-B35A4F986F43}"/>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AZ-204</a:t>
              </a:r>
            </a:p>
          </p:txBody>
        </p:sp>
      </p:grpSp>
      <p:grpSp>
        <p:nvGrpSpPr>
          <p:cNvPr id="28" name="Grupa 78">
            <a:extLst>
              <a:ext uri="{FF2B5EF4-FFF2-40B4-BE49-F238E27FC236}">
                <a16:creationId xmlns:a16="http://schemas.microsoft.com/office/drawing/2014/main" id="{D6175025-04BB-4A13-AC47-7788AF97529E}"/>
              </a:ext>
            </a:extLst>
          </p:cNvPr>
          <p:cNvGrpSpPr/>
          <p:nvPr/>
        </p:nvGrpSpPr>
        <p:grpSpPr>
          <a:xfrm>
            <a:off x="5408746" y="3203346"/>
            <a:ext cx="1623751" cy="757103"/>
            <a:chOff x="1737594" y="2204864"/>
            <a:chExt cx="1329007" cy="757103"/>
          </a:xfrm>
        </p:grpSpPr>
        <p:sp>
          <p:nvSpPr>
            <p:cNvPr id="29" name="Prostokąt: zaokrąglone rogi 82">
              <a:extLst>
                <a:ext uri="{FF2B5EF4-FFF2-40B4-BE49-F238E27FC236}">
                  <a16:creationId xmlns:a16="http://schemas.microsoft.com/office/drawing/2014/main" id="{F11F2B01-4A9A-461C-9DED-EFEDE0765E94}"/>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Administrator</a:t>
              </a:r>
            </a:p>
            <a:p>
              <a:pPr algn="ctr">
                <a:lnSpc>
                  <a:spcPts val="1000"/>
                </a:lnSpc>
              </a:pPr>
              <a:r>
                <a:rPr lang="pl-PL" sz="1000" dirty="0" err="1">
                  <a:solidFill>
                    <a:schemeClr val="tx1">
                      <a:lumMod val="75000"/>
                      <a:lumOff val="25000"/>
                    </a:schemeClr>
                  </a:solidFill>
                </a:rPr>
                <a:t>Associate</a:t>
              </a:r>
              <a:endParaRPr lang="pl-PL" sz="1000" dirty="0">
                <a:solidFill>
                  <a:schemeClr val="tx1">
                    <a:lumMod val="75000"/>
                    <a:lumOff val="25000"/>
                  </a:schemeClr>
                </a:solidFill>
              </a:endParaRPr>
            </a:p>
          </p:txBody>
        </p:sp>
        <p:sp>
          <p:nvSpPr>
            <p:cNvPr id="30" name="Prostokąt: zaokrąglone rogi 83">
              <a:extLst>
                <a:ext uri="{FF2B5EF4-FFF2-40B4-BE49-F238E27FC236}">
                  <a16:creationId xmlns:a16="http://schemas.microsoft.com/office/drawing/2014/main" id="{27CB1A0F-7C9E-4F5E-A0F2-677D294621AF}"/>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AZ-104</a:t>
              </a:r>
            </a:p>
          </p:txBody>
        </p:sp>
      </p:grpSp>
      <p:grpSp>
        <p:nvGrpSpPr>
          <p:cNvPr id="31" name="Grupa 84">
            <a:extLst>
              <a:ext uri="{FF2B5EF4-FFF2-40B4-BE49-F238E27FC236}">
                <a16:creationId xmlns:a16="http://schemas.microsoft.com/office/drawing/2014/main" id="{D6A45860-6DAB-454F-8D2B-E571F71D419E}"/>
              </a:ext>
            </a:extLst>
          </p:cNvPr>
          <p:cNvGrpSpPr/>
          <p:nvPr/>
        </p:nvGrpSpPr>
        <p:grpSpPr>
          <a:xfrm>
            <a:off x="7059905" y="4059254"/>
            <a:ext cx="1623751" cy="757103"/>
            <a:chOff x="1737594" y="2204864"/>
            <a:chExt cx="1329007" cy="757103"/>
          </a:xfrm>
        </p:grpSpPr>
        <p:sp>
          <p:nvSpPr>
            <p:cNvPr id="32" name="Prostokąt: zaokrąglone rogi 85">
              <a:extLst>
                <a:ext uri="{FF2B5EF4-FFF2-40B4-BE49-F238E27FC236}">
                  <a16:creationId xmlns:a16="http://schemas.microsoft.com/office/drawing/2014/main" id="{C6AA13A9-609C-4125-931D-D7A95BDE4A9D}"/>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AI </a:t>
              </a:r>
              <a:r>
                <a:rPr lang="pl-PL" sz="1000" dirty="0" err="1">
                  <a:solidFill>
                    <a:schemeClr val="tx1">
                      <a:lumMod val="75000"/>
                      <a:lumOff val="25000"/>
                    </a:schemeClr>
                  </a:solidFill>
                </a:rPr>
                <a:t>Engineer</a:t>
              </a:r>
              <a:r>
                <a:rPr lang="pl-PL" sz="1000" dirty="0">
                  <a:solidFill>
                    <a:schemeClr val="tx1">
                      <a:lumMod val="75000"/>
                      <a:lumOff val="25000"/>
                    </a:schemeClr>
                  </a:solidFill>
                </a:rPr>
                <a:t> </a:t>
              </a:r>
              <a:r>
                <a:rPr lang="pl-PL" sz="1000" dirty="0" err="1">
                  <a:solidFill>
                    <a:schemeClr val="tx1">
                      <a:lumMod val="75000"/>
                      <a:lumOff val="25000"/>
                    </a:schemeClr>
                  </a:solidFill>
                </a:rPr>
                <a:t>Associate</a:t>
              </a:r>
              <a:endParaRPr lang="pl-PL" sz="1000" dirty="0">
                <a:solidFill>
                  <a:schemeClr val="tx1">
                    <a:lumMod val="75000"/>
                    <a:lumOff val="25000"/>
                  </a:schemeClr>
                </a:solidFill>
              </a:endParaRPr>
            </a:p>
          </p:txBody>
        </p:sp>
        <p:sp>
          <p:nvSpPr>
            <p:cNvPr id="33" name="Prostokąt: zaokrąglone rogi 86">
              <a:extLst>
                <a:ext uri="{FF2B5EF4-FFF2-40B4-BE49-F238E27FC236}">
                  <a16:creationId xmlns:a16="http://schemas.microsoft.com/office/drawing/2014/main" id="{68A2EFFA-3492-485A-A757-D89007BF13A8}"/>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AI-102</a:t>
              </a:r>
            </a:p>
          </p:txBody>
        </p:sp>
      </p:grpSp>
      <p:grpSp>
        <p:nvGrpSpPr>
          <p:cNvPr id="34" name="Grupa 87">
            <a:extLst>
              <a:ext uri="{FF2B5EF4-FFF2-40B4-BE49-F238E27FC236}">
                <a16:creationId xmlns:a16="http://schemas.microsoft.com/office/drawing/2014/main" id="{12932AAE-4BCC-43E5-BC4B-511F5072F80B}"/>
              </a:ext>
            </a:extLst>
          </p:cNvPr>
          <p:cNvGrpSpPr/>
          <p:nvPr/>
        </p:nvGrpSpPr>
        <p:grpSpPr>
          <a:xfrm>
            <a:off x="5408746" y="4059254"/>
            <a:ext cx="1623751" cy="757103"/>
            <a:chOff x="1737594" y="2204864"/>
            <a:chExt cx="1329007" cy="757103"/>
          </a:xfrm>
        </p:grpSpPr>
        <p:sp>
          <p:nvSpPr>
            <p:cNvPr id="35" name="Prostokąt: zaokrąglone rogi 88">
              <a:extLst>
                <a:ext uri="{FF2B5EF4-FFF2-40B4-BE49-F238E27FC236}">
                  <a16:creationId xmlns:a16="http://schemas.microsoft.com/office/drawing/2014/main" id="{68FCE6ED-71B0-4534-8111-5A475F6CECAB}"/>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a:t>
              </a:r>
              <a:r>
                <a:rPr lang="pl-PL" sz="1000" dirty="0" err="1">
                  <a:solidFill>
                    <a:schemeClr val="tx1">
                      <a:lumMod val="75000"/>
                      <a:lumOff val="25000"/>
                    </a:schemeClr>
                  </a:solidFill>
                </a:rPr>
                <a:t>Stack</a:t>
              </a:r>
              <a:r>
                <a:rPr lang="pl-PL" sz="1000" dirty="0">
                  <a:solidFill>
                    <a:schemeClr val="tx1">
                      <a:lumMod val="75000"/>
                      <a:lumOff val="25000"/>
                    </a:schemeClr>
                  </a:solidFill>
                </a:rPr>
                <a:t> Hub Operator </a:t>
              </a:r>
              <a:r>
                <a:rPr lang="pl-PL" sz="1000" dirty="0" err="1">
                  <a:solidFill>
                    <a:schemeClr val="tx1">
                      <a:lumMod val="75000"/>
                      <a:lumOff val="25000"/>
                    </a:schemeClr>
                  </a:solidFill>
                </a:rPr>
                <a:t>Associate</a:t>
              </a:r>
              <a:endParaRPr lang="pl-PL" sz="1000" dirty="0">
                <a:solidFill>
                  <a:schemeClr val="tx1">
                    <a:lumMod val="75000"/>
                    <a:lumOff val="25000"/>
                  </a:schemeClr>
                </a:solidFill>
              </a:endParaRPr>
            </a:p>
          </p:txBody>
        </p:sp>
        <p:sp>
          <p:nvSpPr>
            <p:cNvPr id="36" name="Prostokąt: zaokrąglone rogi 89">
              <a:extLst>
                <a:ext uri="{FF2B5EF4-FFF2-40B4-BE49-F238E27FC236}">
                  <a16:creationId xmlns:a16="http://schemas.microsoft.com/office/drawing/2014/main" id="{BA20380A-4E04-4AA6-ADC8-AA5AE19C806C}"/>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AZ-600</a:t>
              </a:r>
            </a:p>
          </p:txBody>
        </p:sp>
      </p:grpSp>
      <p:grpSp>
        <p:nvGrpSpPr>
          <p:cNvPr id="37" name="Grupa 90">
            <a:extLst>
              <a:ext uri="{FF2B5EF4-FFF2-40B4-BE49-F238E27FC236}">
                <a16:creationId xmlns:a16="http://schemas.microsoft.com/office/drawing/2014/main" id="{5D7E2176-F990-464C-B8B5-234120595536}"/>
              </a:ext>
            </a:extLst>
          </p:cNvPr>
          <p:cNvGrpSpPr/>
          <p:nvPr/>
        </p:nvGrpSpPr>
        <p:grpSpPr>
          <a:xfrm>
            <a:off x="7059905" y="4870954"/>
            <a:ext cx="1623751" cy="757103"/>
            <a:chOff x="1737594" y="2204864"/>
            <a:chExt cx="1329007" cy="757103"/>
          </a:xfrm>
        </p:grpSpPr>
        <p:sp>
          <p:nvSpPr>
            <p:cNvPr id="38" name="Prostokąt: zaokrąglone rogi 91">
              <a:extLst>
                <a:ext uri="{FF2B5EF4-FFF2-40B4-BE49-F238E27FC236}">
                  <a16:creationId xmlns:a16="http://schemas.microsoft.com/office/drawing/2014/main" id="{80012C77-AED0-4010-8142-532FD11098E4}"/>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Data </a:t>
              </a:r>
              <a:r>
                <a:rPr lang="pl-PL" sz="1000" dirty="0" err="1">
                  <a:solidFill>
                    <a:schemeClr val="tx1">
                      <a:lumMod val="75000"/>
                      <a:lumOff val="25000"/>
                    </a:schemeClr>
                  </a:solidFill>
                </a:rPr>
                <a:t>Scientist</a:t>
              </a:r>
              <a:r>
                <a:rPr lang="pl-PL" sz="1000" dirty="0">
                  <a:solidFill>
                    <a:schemeClr val="tx1">
                      <a:lumMod val="75000"/>
                      <a:lumOff val="25000"/>
                    </a:schemeClr>
                  </a:solidFill>
                </a:rPr>
                <a:t> </a:t>
              </a:r>
              <a:r>
                <a:rPr lang="pl-PL" sz="1000" dirty="0" err="1">
                  <a:solidFill>
                    <a:schemeClr val="tx1">
                      <a:lumMod val="75000"/>
                      <a:lumOff val="25000"/>
                    </a:schemeClr>
                  </a:solidFill>
                </a:rPr>
                <a:t>Associate</a:t>
              </a:r>
              <a:endParaRPr lang="pl-PL" sz="1000" dirty="0">
                <a:solidFill>
                  <a:schemeClr val="tx1">
                    <a:lumMod val="75000"/>
                    <a:lumOff val="25000"/>
                  </a:schemeClr>
                </a:solidFill>
              </a:endParaRPr>
            </a:p>
          </p:txBody>
        </p:sp>
        <p:sp>
          <p:nvSpPr>
            <p:cNvPr id="39" name="Prostokąt: zaokrąglone rogi 92">
              <a:extLst>
                <a:ext uri="{FF2B5EF4-FFF2-40B4-BE49-F238E27FC236}">
                  <a16:creationId xmlns:a16="http://schemas.microsoft.com/office/drawing/2014/main" id="{BD2A2742-4D31-44A0-8DC5-43FDC1397E4A}"/>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PD-100</a:t>
              </a:r>
            </a:p>
          </p:txBody>
        </p:sp>
      </p:grpSp>
      <p:grpSp>
        <p:nvGrpSpPr>
          <p:cNvPr id="40" name="Grupa 93">
            <a:extLst>
              <a:ext uri="{FF2B5EF4-FFF2-40B4-BE49-F238E27FC236}">
                <a16:creationId xmlns:a16="http://schemas.microsoft.com/office/drawing/2014/main" id="{68F0EA5D-AE95-4527-A18C-FAC7F5D32477}"/>
              </a:ext>
            </a:extLst>
          </p:cNvPr>
          <p:cNvGrpSpPr/>
          <p:nvPr/>
        </p:nvGrpSpPr>
        <p:grpSpPr>
          <a:xfrm>
            <a:off x="5408746" y="4870954"/>
            <a:ext cx="1623751" cy="757103"/>
            <a:chOff x="1737594" y="2204864"/>
            <a:chExt cx="1329007" cy="757103"/>
          </a:xfrm>
        </p:grpSpPr>
        <p:sp>
          <p:nvSpPr>
            <p:cNvPr id="41" name="Prostokąt: zaokrąglone rogi 94">
              <a:extLst>
                <a:ext uri="{FF2B5EF4-FFF2-40B4-BE49-F238E27FC236}">
                  <a16:creationId xmlns:a16="http://schemas.microsoft.com/office/drawing/2014/main" id="{9260E8F9-137D-4D8B-87EC-99E5468F4B9F}"/>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Database Administrator </a:t>
              </a:r>
              <a:r>
                <a:rPr lang="pl-PL" sz="1000" dirty="0" err="1">
                  <a:solidFill>
                    <a:schemeClr val="tx1">
                      <a:lumMod val="75000"/>
                      <a:lumOff val="25000"/>
                    </a:schemeClr>
                  </a:solidFill>
                </a:rPr>
                <a:t>Associate</a:t>
              </a:r>
              <a:endParaRPr lang="pl-PL" sz="1000" dirty="0">
                <a:solidFill>
                  <a:schemeClr val="tx1">
                    <a:lumMod val="75000"/>
                    <a:lumOff val="25000"/>
                  </a:schemeClr>
                </a:solidFill>
              </a:endParaRPr>
            </a:p>
          </p:txBody>
        </p:sp>
        <p:sp>
          <p:nvSpPr>
            <p:cNvPr id="42" name="Prostokąt: zaokrąglone rogi 95">
              <a:extLst>
                <a:ext uri="{FF2B5EF4-FFF2-40B4-BE49-F238E27FC236}">
                  <a16:creationId xmlns:a16="http://schemas.microsoft.com/office/drawing/2014/main" id="{3374F3EA-4666-43A2-9213-2EF6DFEE7809}"/>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DP-300</a:t>
              </a:r>
            </a:p>
          </p:txBody>
        </p:sp>
      </p:grpSp>
      <p:grpSp>
        <p:nvGrpSpPr>
          <p:cNvPr id="43" name="Grupa 96">
            <a:extLst>
              <a:ext uri="{FF2B5EF4-FFF2-40B4-BE49-F238E27FC236}">
                <a16:creationId xmlns:a16="http://schemas.microsoft.com/office/drawing/2014/main" id="{651D4950-580A-47DB-B872-A26957836858}"/>
              </a:ext>
            </a:extLst>
          </p:cNvPr>
          <p:cNvGrpSpPr/>
          <p:nvPr/>
        </p:nvGrpSpPr>
        <p:grpSpPr>
          <a:xfrm>
            <a:off x="7059905" y="5687281"/>
            <a:ext cx="1623751" cy="757103"/>
            <a:chOff x="1737594" y="2204864"/>
            <a:chExt cx="1329007" cy="757103"/>
          </a:xfrm>
        </p:grpSpPr>
        <p:sp>
          <p:nvSpPr>
            <p:cNvPr id="44" name="Prostokąt: zaokrąglone rogi 97">
              <a:extLst>
                <a:ext uri="{FF2B5EF4-FFF2-40B4-BE49-F238E27FC236}">
                  <a16:creationId xmlns:a16="http://schemas.microsoft.com/office/drawing/2014/main" id="{EFED7A96-A148-4578-8172-CD998CC523A6}"/>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Solutions Architect </a:t>
              </a:r>
              <a:r>
                <a:rPr lang="pl-PL" sz="1000" dirty="0" err="1">
                  <a:solidFill>
                    <a:schemeClr val="tx1">
                      <a:lumMod val="75000"/>
                      <a:lumOff val="25000"/>
                    </a:schemeClr>
                  </a:solidFill>
                </a:rPr>
                <a:t>Expert</a:t>
              </a:r>
              <a:endParaRPr lang="pl-PL" sz="1000" dirty="0">
                <a:solidFill>
                  <a:schemeClr val="tx1">
                    <a:lumMod val="75000"/>
                    <a:lumOff val="25000"/>
                  </a:schemeClr>
                </a:solidFill>
              </a:endParaRPr>
            </a:p>
          </p:txBody>
        </p:sp>
        <p:sp>
          <p:nvSpPr>
            <p:cNvPr id="45" name="Prostokąt: zaokrąglone rogi 98">
              <a:extLst>
                <a:ext uri="{FF2B5EF4-FFF2-40B4-BE49-F238E27FC236}">
                  <a16:creationId xmlns:a16="http://schemas.microsoft.com/office/drawing/2014/main" id="{51A8D9B0-410A-4A14-BAB4-281359B6F5ED}"/>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AZ-303     +     AZ-304</a:t>
              </a:r>
            </a:p>
          </p:txBody>
        </p:sp>
      </p:grpSp>
      <p:grpSp>
        <p:nvGrpSpPr>
          <p:cNvPr id="46" name="Grupa 99">
            <a:extLst>
              <a:ext uri="{FF2B5EF4-FFF2-40B4-BE49-F238E27FC236}">
                <a16:creationId xmlns:a16="http://schemas.microsoft.com/office/drawing/2014/main" id="{F613E1C3-EDBD-4C48-845D-9C01404FA51F}"/>
              </a:ext>
            </a:extLst>
          </p:cNvPr>
          <p:cNvGrpSpPr/>
          <p:nvPr/>
        </p:nvGrpSpPr>
        <p:grpSpPr>
          <a:xfrm>
            <a:off x="5408746" y="5687281"/>
            <a:ext cx="1623751" cy="757103"/>
            <a:chOff x="1737594" y="2204864"/>
            <a:chExt cx="1329007" cy="757103"/>
          </a:xfrm>
        </p:grpSpPr>
        <p:sp>
          <p:nvSpPr>
            <p:cNvPr id="47" name="Prostokąt: zaokrąglone rogi 100">
              <a:extLst>
                <a:ext uri="{FF2B5EF4-FFF2-40B4-BE49-F238E27FC236}">
                  <a16:creationId xmlns:a16="http://schemas.microsoft.com/office/drawing/2014/main" id="{ACB30F32-E802-4B4C-97D0-A91BE62A8AC4}"/>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DevOps</a:t>
              </a:r>
              <a:r>
                <a:rPr lang="pl-PL" sz="1000" dirty="0">
                  <a:solidFill>
                    <a:schemeClr val="tx1">
                      <a:lumMod val="75000"/>
                      <a:lumOff val="25000"/>
                    </a:schemeClr>
                  </a:solidFill>
                </a:rPr>
                <a:t> </a:t>
              </a:r>
              <a:r>
                <a:rPr lang="pl-PL" sz="1000" dirty="0" err="1">
                  <a:solidFill>
                    <a:schemeClr val="tx1">
                      <a:lumMod val="75000"/>
                      <a:lumOff val="25000"/>
                    </a:schemeClr>
                  </a:solidFill>
                </a:rPr>
                <a:t>Engineer</a:t>
              </a:r>
              <a:r>
                <a:rPr lang="pl-PL" sz="1000" dirty="0">
                  <a:solidFill>
                    <a:schemeClr val="tx1">
                      <a:lumMod val="75000"/>
                      <a:lumOff val="25000"/>
                    </a:schemeClr>
                  </a:solidFill>
                </a:rPr>
                <a:t> </a:t>
              </a:r>
              <a:r>
                <a:rPr lang="pl-PL" sz="1000" dirty="0" err="1">
                  <a:solidFill>
                    <a:schemeClr val="tx1">
                      <a:lumMod val="75000"/>
                      <a:lumOff val="25000"/>
                    </a:schemeClr>
                  </a:solidFill>
                </a:rPr>
                <a:t>Expert</a:t>
              </a:r>
              <a:endParaRPr lang="pl-PL" sz="1000" dirty="0">
                <a:solidFill>
                  <a:schemeClr val="tx1">
                    <a:lumMod val="75000"/>
                    <a:lumOff val="25000"/>
                  </a:schemeClr>
                </a:solidFill>
              </a:endParaRPr>
            </a:p>
          </p:txBody>
        </p:sp>
        <p:sp>
          <p:nvSpPr>
            <p:cNvPr id="48" name="Prostokąt: zaokrąglone rogi 101">
              <a:extLst>
                <a:ext uri="{FF2B5EF4-FFF2-40B4-BE49-F238E27FC236}">
                  <a16:creationId xmlns:a16="http://schemas.microsoft.com/office/drawing/2014/main" id="{3DBAEEC8-2F82-429E-B323-81D9C4BE8651}"/>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AZ-400</a:t>
              </a:r>
            </a:p>
          </p:txBody>
        </p:sp>
      </p:grpSp>
      <p:grpSp>
        <p:nvGrpSpPr>
          <p:cNvPr id="49" name="Grupa 102">
            <a:extLst>
              <a:ext uri="{FF2B5EF4-FFF2-40B4-BE49-F238E27FC236}">
                <a16:creationId xmlns:a16="http://schemas.microsoft.com/office/drawing/2014/main" id="{91E00440-7855-43FA-B1CA-30A6C2972C34}"/>
              </a:ext>
            </a:extLst>
          </p:cNvPr>
          <p:cNvGrpSpPr/>
          <p:nvPr/>
        </p:nvGrpSpPr>
        <p:grpSpPr>
          <a:xfrm>
            <a:off x="8711064" y="3203346"/>
            <a:ext cx="1623751" cy="757103"/>
            <a:chOff x="1737594" y="2204864"/>
            <a:chExt cx="1329007" cy="757103"/>
          </a:xfrm>
        </p:grpSpPr>
        <p:sp>
          <p:nvSpPr>
            <p:cNvPr id="50" name="Prostokąt: zaokrąglone rogi 103">
              <a:extLst>
                <a:ext uri="{FF2B5EF4-FFF2-40B4-BE49-F238E27FC236}">
                  <a16:creationId xmlns:a16="http://schemas.microsoft.com/office/drawing/2014/main" id="{D6710A5B-AD9C-4E70-825F-DD8FA5DAF4D5}"/>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Security </a:t>
              </a:r>
              <a:r>
                <a:rPr lang="pl-PL" sz="1000" dirty="0" err="1">
                  <a:solidFill>
                    <a:schemeClr val="tx1">
                      <a:lumMod val="75000"/>
                      <a:lumOff val="25000"/>
                    </a:schemeClr>
                  </a:solidFill>
                </a:rPr>
                <a:t>Engineer</a:t>
              </a:r>
              <a:r>
                <a:rPr lang="pl-PL" sz="1000" dirty="0">
                  <a:solidFill>
                    <a:schemeClr val="tx1">
                      <a:lumMod val="75000"/>
                      <a:lumOff val="25000"/>
                    </a:schemeClr>
                  </a:solidFill>
                </a:rPr>
                <a:t> </a:t>
              </a:r>
              <a:r>
                <a:rPr lang="pl-PL" sz="1000" dirty="0" err="1">
                  <a:solidFill>
                    <a:schemeClr val="tx1">
                      <a:lumMod val="75000"/>
                      <a:lumOff val="25000"/>
                    </a:schemeClr>
                  </a:solidFill>
                </a:rPr>
                <a:t>Associate</a:t>
              </a:r>
              <a:endParaRPr lang="pl-PL" sz="1000" dirty="0">
                <a:solidFill>
                  <a:schemeClr val="tx1">
                    <a:lumMod val="75000"/>
                    <a:lumOff val="25000"/>
                  </a:schemeClr>
                </a:solidFill>
              </a:endParaRPr>
            </a:p>
          </p:txBody>
        </p:sp>
        <p:sp>
          <p:nvSpPr>
            <p:cNvPr id="51" name="Prostokąt: zaokrąglone rogi 104">
              <a:extLst>
                <a:ext uri="{FF2B5EF4-FFF2-40B4-BE49-F238E27FC236}">
                  <a16:creationId xmlns:a16="http://schemas.microsoft.com/office/drawing/2014/main" id="{91ED6438-2B5F-457D-8CBF-7938CEABD218}"/>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AZ-500</a:t>
              </a:r>
            </a:p>
          </p:txBody>
        </p:sp>
      </p:grpSp>
      <p:grpSp>
        <p:nvGrpSpPr>
          <p:cNvPr id="52" name="Grupa 105">
            <a:extLst>
              <a:ext uri="{FF2B5EF4-FFF2-40B4-BE49-F238E27FC236}">
                <a16:creationId xmlns:a16="http://schemas.microsoft.com/office/drawing/2014/main" id="{B827F4C1-4D0A-453A-8E8F-85E52AA26B10}"/>
              </a:ext>
            </a:extLst>
          </p:cNvPr>
          <p:cNvGrpSpPr/>
          <p:nvPr/>
        </p:nvGrpSpPr>
        <p:grpSpPr>
          <a:xfrm>
            <a:off x="8711064" y="4059254"/>
            <a:ext cx="1623751" cy="757103"/>
            <a:chOff x="1737594" y="2204864"/>
            <a:chExt cx="1329007" cy="757103"/>
          </a:xfrm>
        </p:grpSpPr>
        <p:sp>
          <p:nvSpPr>
            <p:cNvPr id="53" name="Prostokąt: zaokrąglone rogi 106">
              <a:extLst>
                <a:ext uri="{FF2B5EF4-FFF2-40B4-BE49-F238E27FC236}">
                  <a16:creationId xmlns:a16="http://schemas.microsoft.com/office/drawing/2014/main" id="{5FBEBE34-40C5-4FDD-810F-748EB21013A7}"/>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err="1">
                  <a:solidFill>
                    <a:schemeClr val="tx1">
                      <a:lumMod val="75000"/>
                      <a:lumOff val="25000"/>
                    </a:schemeClr>
                  </a:solidFill>
                </a:rPr>
                <a:t>Azure</a:t>
              </a:r>
              <a:r>
                <a:rPr lang="pl-PL" sz="1000" dirty="0">
                  <a:solidFill>
                    <a:schemeClr val="tx1">
                      <a:lumMod val="75000"/>
                      <a:lumOff val="25000"/>
                    </a:schemeClr>
                  </a:solidFill>
                </a:rPr>
                <a:t> Data </a:t>
              </a:r>
              <a:r>
                <a:rPr lang="pl-PL" sz="1000" dirty="0" err="1">
                  <a:solidFill>
                    <a:schemeClr val="tx1">
                      <a:lumMod val="75000"/>
                      <a:lumOff val="25000"/>
                    </a:schemeClr>
                  </a:solidFill>
                </a:rPr>
                <a:t>Engineer</a:t>
              </a:r>
              <a:r>
                <a:rPr lang="pl-PL" sz="1000" dirty="0">
                  <a:solidFill>
                    <a:schemeClr val="tx1">
                      <a:lumMod val="75000"/>
                      <a:lumOff val="25000"/>
                    </a:schemeClr>
                  </a:solidFill>
                </a:rPr>
                <a:t> </a:t>
              </a:r>
              <a:r>
                <a:rPr lang="pl-PL" sz="1000" dirty="0" err="1">
                  <a:solidFill>
                    <a:schemeClr val="tx1">
                      <a:lumMod val="75000"/>
                      <a:lumOff val="25000"/>
                    </a:schemeClr>
                  </a:solidFill>
                </a:rPr>
                <a:t>Associate</a:t>
              </a:r>
              <a:endParaRPr lang="pl-PL" sz="1000" dirty="0">
                <a:solidFill>
                  <a:schemeClr val="tx1">
                    <a:lumMod val="75000"/>
                    <a:lumOff val="25000"/>
                  </a:schemeClr>
                </a:solidFill>
              </a:endParaRPr>
            </a:p>
          </p:txBody>
        </p:sp>
        <p:sp>
          <p:nvSpPr>
            <p:cNvPr id="54" name="Prostokąt: zaokrąglone rogi 107">
              <a:extLst>
                <a:ext uri="{FF2B5EF4-FFF2-40B4-BE49-F238E27FC236}">
                  <a16:creationId xmlns:a16="http://schemas.microsoft.com/office/drawing/2014/main" id="{251B9C34-DA33-48C1-8FAD-9216129F4632}"/>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DP-203</a:t>
              </a:r>
            </a:p>
          </p:txBody>
        </p:sp>
      </p:grpSp>
      <p:grpSp>
        <p:nvGrpSpPr>
          <p:cNvPr id="55" name="Grupa 108">
            <a:extLst>
              <a:ext uri="{FF2B5EF4-FFF2-40B4-BE49-F238E27FC236}">
                <a16:creationId xmlns:a16="http://schemas.microsoft.com/office/drawing/2014/main" id="{855F55DC-EBD1-4A61-8302-ECA4EE1E07AA}"/>
              </a:ext>
            </a:extLst>
          </p:cNvPr>
          <p:cNvGrpSpPr/>
          <p:nvPr/>
        </p:nvGrpSpPr>
        <p:grpSpPr>
          <a:xfrm>
            <a:off x="8711064" y="4870954"/>
            <a:ext cx="1623751" cy="757103"/>
            <a:chOff x="1737594" y="2204864"/>
            <a:chExt cx="1329007" cy="757103"/>
          </a:xfrm>
        </p:grpSpPr>
        <p:sp>
          <p:nvSpPr>
            <p:cNvPr id="56" name="Prostokąt: zaokrąglone rogi 109">
              <a:extLst>
                <a:ext uri="{FF2B5EF4-FFF2-40B4-BE49-F238E27FC236}">
                  <a16:creationId xmlns:a16="http://schemas.microsoft.com/office/drawing/2014/main" id="{C0ACEB7D-8E88-4C1F-9E46-73BCEE324138}"/>
                </a:ext>
              </a:extLst>
            </p:cNvPr>
            <p:cNvSpPr/>
            <p:nvPr/>
          </p:nvSpPr>
          <p:spPr>
            <a:xfrm>
              <a:off x="1737594" y="2204864"/>
              <a:ext cx="1329007" cy="648752"/>
            </a:xfrm>
            <a:prstGeom prst="roundRect">
              <a:avLst>
                <a:gd name="adj" fmla="val 0"/>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lnSpc>
                  <a:spcPts val="1000"/>
                </a:lnSpc>
              </a:pPr>
              <a:r>
                <a:rPr lang="pl-PL" sz="1000" dirty="0">
                  <a:solidFill>
                    <a:schemeClr val="tx1">
                      <a:lumMod val="75000"/>
                      <a:lumOff val="25000"/>
                    </a:schemeClr>
                  </a:solidFill>
                </a:rPr>
                <a:t>Data </a:t>
              </a:r>
              <a:r>
                <a:rPr lang="pl-PL" sz="1000" dirty="0" err="1">
                  <a:solidFill>
                    <a:schemeClr val="tx1">
                      <a:lumMod val="75000"/>
                      <a:lumOff val="25000"/>
                    </a:schemeClr>
                  </a:solidFill>
                </a:rPr>
                <a:t>Analyst</a:t>
              </a:r>
              <a:r>
                <a:rPr lang="pl-PL" sz="1000" dirty="0">
                  <a:solidFill>
                    <a:schemeClr val="tx1">
                      <a:lumMod val="75000"/>
                      <a:lumOff val="25000"/>
                    </a:schemeClr>
                  </a:solidFill>
                </a:rPr>
                <a:t> </a:t>
              </a:r>
              <a:r>
                <a:rPr lang="pl-PL" sz="1000" dirty="0" err="1">
                  <a:solidFill>
                    <a:schemeClr val="tx1">
                      <a:lumMod val="75000"/>
                      <a:lumOff val="25000"/>
                    </a:schemeClr>
                  </a:solidFill>
                </a:rPr>
                <a:t>Associate</a:t>
              </a:r>
              <a:endParaRPr lang="pl-PL" sz="1000" dirty="0">
                <a:solidFill>
                  <a:schemeClr val="tx1">
                    <a:lumMod val="75000"/>
                    <a:lumOff val="25000"/>
                  </a:schemeClr>
                </a:solidFill>
              </a:endParaRPr>
            </a:p>
          </p:txBody>
        </p:sp>
        <p:sp>
          <p:nvSpPr>
            <p:cNvPr id="57" name="Prostokąt: zaokrąglone rogi 110">
              <a:extLst>
                <a:ext uri="{FF2B5EF4-FFF2-40B4-BE49-F238E27FC236}">
                  <a16:creationId xmlns:a16="http://schemas.microsoft.com/office/drawing/2014/main" id="{FC502A27-CA2E-454A-92FA-E6D7888D2122}"/>
                </a:ext>
              </a:extLst>
            </p:cNvPr>
            <p:cNvSpPr/>
            <p:nvPr/>
          </p:nvSpPr>
          <p:spPr>
            <a:xfrm>
              <a:off x="1737594" y="2745265"/>
              <a:ext cx="1329007" cy="216702"/>
            </a:xfrm>
            <a:prstGeom prst="roundRect">
              <a:avLst>
                <a:gd name="adj" fmla="val 0"/>
              </a:avLst>
            </a:prstGeom>
            <a:solidFill>
              <a:srgbClr val="30AE93"/>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lgn="ctr">
                <a:lnSpc>
                  <a:spcPts val="1400"/>
                </a:lnSpc>
              </a:pPr>
              <a:r>
                <a:rPr lang="pl-PL" sz="1000" dirty="0">
                  <a:solidFill>
                    <a:schemeClr val="bg1"/>
                  </a:solidFill>
                </a:rPr>
                <a:t>DA-100</a:t>
              </a:r>
            </a:p>
          </p:txBody>
        </p:sp>
      </p:grpSp>
      <p:sp>
        <p:nvSpPr>
          <p:cNvPr id="58" name="Gwiazda: 5 punktów 4">
            <a:extLst>
              <a:ext uri="{FF2B5EF4-FFF2-40B4-BE49-F238E27FC236}">
                <a16:creationId xmlns:a16="http://schemas.microsoft.com/office/drawing/2014/main" id="{4B5B0F01-4268-4586-BB9E-AED174C43ABA}"/>
              </a:ext>
            </a:extLst>
          </p:cNvPr>
          <p:cNvSpPr/>
          <p:nvPr/>
        </p:nvSpPr>
        <p:spPr>
          <a:xfrm>
            <a:off x="8568742" y="5756149"/>
            <a:ext cx="72008" cy="72008"/>
          </a:xfrm>
          <a:prstGeom prst="star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Gwiazda: 5 punktów 114">
            <a:extLst>
              <a:ext uri="{FF2B5EF4-FFF2-40B4-BE49-F238E27FC236}">
                <a16:creationId xmlns:a16="http://schemas.microsoft.com/office/drawing/2014/main" id="{0DA382CF-60C9-4F0E-8DBF-9FBED92B85F1}"/>
              </a:ext>
            </a:extLst>
          </p:cNvPr>
          <p:cNvSpPr/>
          <p:nvPr/>
        </p:nvSpPr>
        <p:spPr>
          <a:xfrm>
            <a:off x="6886598" y="5756149"/>
            <a:ext cx="72008" cy="72008"/>
          </a:xfrm>
          <a:prstGeom prst="star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981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5"/>
                                        </p:tgtEl>
                                        <p:attrNameLst>
                                          <p:attrName>r</p:attrName>
                                        </p:attrNameLst>
                                      </p:cBhvr>
                                    </p:animRot>
                                    <p:animRot by="-240000">
                                      <p:cBhvr>
                                        <p:cTn id="15" dur="200" fill="hold">
                                          <p:stCondLst>
                                            <p:cond delay="200"/>
                                          </p:stCondLst>
                                        </p:cTn>
                                        <p:tgtEl>
                                          <p:spTgt spid="25"/>
                                        </p:tgtEl>
                                        <p:attrNameLst>
                                          <p:attrName>r</p:attrName>
                                        </p:attrNameLst>
                                      </p:cBhvr>
                                    </p:animRot>
                                    <p:animRot by="240000">
                                      <p:cBhvr>
                                        <p:cTn id="16" dur="200" fill="hold">
                                          <p:stCondLst>
                                            <p:cond delay="400"/>
                                          </p:stCondLst>
                                        </p:cTn>
                                        <p:tgtEl>
                                          <p:spTgt spid="25"/>
                                        </p:tgtEl>
                                        <p:attrNameLst>
                                          <p:attrName>r</p:attrName>
                                        </p:attrNameLst>
                                      </p:cBhvr>
                                    </p:animRot>
                                    <p:animRot by="-240000">
                                      <p:cBhvr>
                                        <p:cTn id="17" dur="200" fill="hold">
                                          <p:stCondLst>
                                            <p:cond delay="600"/>
                                          </p:stCondLst>
                                        </p:cTn>
                                        <p:tgtEl>
                                          <p:spTgt spid="25"/>
                                        </p:tgtEl>
                                        <p:attrNameLst>
                                          <p:attrName>r</p:attrName>
                                        </p:attrNameLst>
                                      </p:cBhvr>
                                    </p:animRot>
                                    <p:animRot by="120000">
                                      <p:cBhvr>
                                        <p:cTn id="18" dur="200" fill="hold">
                                          <p:stCondLst>
                                            <p:cond delay="800"/>
                                          </p:stCondLst>
                                        </p:cTn>
                                        <p:tgtEl>
                                          <p:spTgt spid="2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3"/>
                                        </p:tgtEl>
                                        <p:attrNameLst>
                                          <p:attrName>r</p:attrName>
                                        </p:attrNameLst>
                                      </p:cBhvr>
                                    </p:animRot>
                                    <p:animRot by="-240000">
                                      <p:cBhvr>
                                        <p:cTn id="23" dur="200" fill="hold">
                                          <p:stCondLst>
                                            <p:cond delay="200"/>
                                          </p:stCondLst>
                                        </p:cTn>
                                        <p:tgtEl>
                                          <p:spTgt spid="43"/>
                                        </p:tgtEl>
                                        <p:attrNameLst>
                                          <p:attrName>r</p:attrName>
                                        </p:attrNameLst>
                                      </p:cBhvr>
                                    </p:animRot>
                                    <p:animRot by="240000">
                                      <p:cBhvr>
                                        <p:cTn id="24" dur="200" fill="hold">
                                          <p:stCondLst>
                                            <p:cond delay="400"/>
                                          </p:stCondLst>
                                        </p:cTn>
                                        <p:tgtEl>
                                          <p:spTgt spid="43"/>
                                        </p:tgtEl>
                                        <p:attrNameLst>
                                          <p:attrName>r</p:attrName>
                                        </p:attrNameLst>
                                      </p:cBhvr>
                                    </p:animRot>
                                    <p:animRot by="-240000">
                                      <p:cBhvr>
                                        <p:cTn id="25" dur="200" fill="hold">
                                          <p:stCondLst>
                                            <p:cond delay="600"/>
                                          </p:stCondLst>
                                        </p:cTn>
                                        <p:tgtEl>
                                          <p:spTgt spid="43"/>
                                        </p:tgtEl>
                                        <p:attrNameLst>
                                          <p:attrName>r</p:attrName>
                                        </p:attrNameLst>
                                      </p:cBhvr>
                                    </p:animRot>
                                    <p:animRot by="120000">
                                      <p:cBhvr>
                                        <p:cTn id="26" dur="200" fill="hold">
                                          <p:stCondLst>
                                            <p:cond delay="800"/>
                                          </p:stCondLst>
                                        </p:cTn>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19B7-A60C-47BC-8530-E9C0E6A9AAFE}"/>
              </a:ext>
            </a:extLst>
          </p:cNvPr>
          <p:cNvSpPr>
            <a:spLocks noGrp="1"/>
          </p:cNvSpPr>
          <p:nvPr>
            <p:ph type="title"/>
          </p:nvPr>
        </p:nvSpPr>
        <p:spPr/>
        <p:txBody>
          <a:bodyPr/>
          <a:lstStyle/>
          <a:p>
            <a:r>
              <a:rPr lang="pl-PL" dirty="0" err="1"/>
              <a:t>Cloud</a:t>
            </a:r>
            <a:r>
              <a:rPr lang="pl-PL" dirty="0"/>
              <a:t> </a:t>
            </a:r>
            <a:r>
              <a:rPr lang="pl-PL" dirty="0" err="1"/>
              <a:t>Concepts</a:t>
            </a:r>
            <a:endParaRPr lang="pl-PL" dirty="0"/>
          </a:p>
        </p:txBody>
      </p:sp>
      <p:sp>
        <p:nvSpPr>
          <p:cNvPr id="3" name="Text Placeholder 2">
            <a:extLst>
              <a:ext uri="{FF2B5EF4-FFF2-40B4-BE49-F238E27FC236}">
                <a16:creationId xmlns:a16="http://schemas.microsoft.com/office/drawing/2014/main" id="{303903D9-CF6B-4EDC-ADFD-541A345059CF}"/>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2714036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5F43A567-9D5F-4ABA-AE51-C2743E95C977}"/>
              </a:ext>
            </a:extLst>
          </p:cNvPr>
          <p:cNvSpPr/>
          <p:nvPr/>
        </p:nvSpPr>
        <p:spPr>
          <a:xfrm>
            <a:off x="822121" y="1761688"/>
            <a:ext cx="10368793"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2" name="Title 1">
            <a:extLst>
              <a:ext uri="{FF2B5EF4-FFF2-40B4-BE49-F238E27FC236}">
                <a16:creationId xmlns:a16="http://schemas.microsoft.com/office/drawing/2014/main" id="{6C117CD5-85EF-4F00-AE68-315731AAB623}"/>
              </a:ext>
            </a:extLst>
          </p:cNvPr>
          <p:cNvSpPr>
            <a:spLocks noGrp="1"/>
          </p:cNvSpPr>
          <p:nvPr>
            <p:ph type="title"/>
          </p:nvPr>
        </p:nvSpPr>
        <p:spPr/>
        <p:txBody>
          <a:bodyPr/>
          <a:lstStyle/>
          <a:p>
            <a:r>
              <a:rPr lang="pl-PL" dirty="0"/>
              <a:t>Plan</a:t>
            </a:r>
          </a:p>
        </p:txBody>
      </p:sp>
      <p:sp>
        <p:nvSpPr>
          <p:cNvPr id="3" name="Content Placeholder 2">
            <a:extLst>
              <a:ext uri="{FF2B5EF4-FFF2-40B4-BE49-F238E27FC236}">
                <a16:creationId xmlns:a16="http://schemas.microsoft.com/office/drawing/2014/main" id="{CFBE3936-6A48-4A8F-99FD-BE7A56564216}"/>
              </a:ext>
            </a:extLst>
          </p:cNvPr>
          <p:cNvSpPr>
            <a:spLocks noGrp="1"/>
          </p:cNvSpPr>
          <p:nvPr>
            <p:ph idx="1"/>
          </p:nvPr>
        </p:nvSpPr>
        <p:spPr/>
        <p:txBody>
          <a:bodyPr>
            <a:normAutofit fontScale="92500" lnSpcReduction="20000"/>
          </a:bodyPr>
          <a:lstStyle/>
          <a:p>
            <a:r>
              <a:rPr lang="pl-PL" b="1" dirty="0" err="1"/>
              <a:t>Describe</a:t>
            </a:r>
            <a:r>
              <a:rPr lang="pl-PL" b="1" dirty="0"/>
              <a:t> </a:t>
            </a:r>
            <a:r>
              <a:rPr lang="pl-PL" b="1" dirty="0" err="1"/>
              <a:t>Cloud</a:t>
            </a:r>
            <a:r>
              <a:rPr lang="pl-PL" b="1" dirty="0"/>
              <a:t> </a:t>
            </a:r>
            <a:r>
              <a:rPr lang="pl-PL" b="1" dirty="0" err="1"/>
              <a:t>Concepts</a:t>
            </a:r>
            <a:r>
              <a:rPr lang="pl-PL" b="1" dirty="0"/>
              <a:t> (20-25%)</a:t>
            </a:r>
            <a:r>
              <a:rPr lang="pl-PL" dirty="0"/>
              <a:t> </a:t>
            </a:r>
          </a:p>
          <a:p>
            <a:pPr lvl="1"/>
            <a:r>
              <a:rPr lang="pl-PL" b="1" dirty="0" err="1"/>
              <a:t>Identify</a:t>
            </a:r>
            <a:r>
              <a:rPr lang="pl-PL" b="1" dirty="0"/>
              <a:t> the </a:t>
            </a:r>
            <a:r>
              <a:rPr lang="pl-PL" b="1" dirty="0" err="1"/>
              <a:t>benefits</a:t>
            </a:r>
            <a:r>
              <a:rPr lang="pl-PL" b="1" dirty="0"/>
              <a:t> and </a:t>
            </a:r>
            <a:r>
              <a:rPr lang="pl-PL" b="1" dirty="0" err="1"/>
              <a:t>considerations</a:t>
            </a:r>
            <a:r>
              <a:rPr lang="pl-PL" b="1" dirty="0"/>
              <a:t> of </a:t>
            </a:r>
            <a:r>
              <a:rPr lang="pl-PL" b="1" dirty="0" err="1"/>
              <a:t>using</a:t>
            </a:r>
            <a:r>
              <a:rPr lang="pl-PL" b="1" dirty="0"/>
              <a:t> </a:t>
            </a:r>
            <a:r>
              <a:rPr lang="pl-PL" b="1" dirty="0" err="1"/>
              <a:t>cloud</a:t>
            </a:r>
            <a:r>
              <a:rPr lang="pl-PL" b="1" dirty="0"/>
              <a:t> services</a:t>
            </a:r>
          </a:p>
          <a:p>
            <a:pPr lvl="2"/>
            <a:r>
              <a:rPr lang="pl-PL" dirty="0" err="1"/>
              <a:t>Identify</a:t>
            </a:r>
            <a:r>
              <a:rPr lang="pl-PL" dirty="0"/>
              <a:t> the </a:t>
            </a:r>
            <a:r>
              <a:rPr lang="pl-PL" dirty="0" err="1"/>
              <a:t>benefits</a:t>
            </a:r>
            <a:r>
              <a:rPr lang="pl-PL" dirty="0"/>
              <a:t> of </a:t>
            </a:r>
            <a:r>
              <a:rPr lang="pl-PL" dirty="0" err="1"/>
              <a:t>cloud</a:t>
            </a:r>
            <a:r>
              <a:rPr lang="pl-PL" dirty="0"/>
              <a:t> </a:t>
            </a:r>
            <a:r>
              <a:rPr lang="pl-PL" dirty="0" err="1"/>
              <a:t>computing</a:t>
            </a:r>
            <a:r>
              <a:rPr lang="pl-PL" dirty="0"/>
              <a:t>, </a:t>
            </a:r>
            <a:r>
              <a:rPr lang="pl-PL" dirty="0" err="1"/>
              <a:t>such</a:t>
            </a:r>
            <a:r>
              <a:rPr lang="pl-PL" dirty="0"/>
              <a:t> as High </a:t>
            </a:r>
            <a:r>
              <a:rPr lang="pl-PL" dirty="0" err="1"/>
              <a:t>Availability</a:t>
            </a:r>
            <a:r>
              <a:rPr lang="pl-PL" dirty="0"/>
              <a:t>, </a:t>
            </a:r>
            <a:r>
              <a:rPr lang="pl-PL" dirty="0" err="1"/>
              <a:t>Scalability</a:t>
            </a:r>
            <a:r>
              <a:rPr lang="pl-PL" dirty="0"/>
              <a:t>, </a:t>
            </a:r>
            <a:r>
              <a:rPr lang="pl-PL" dirty="0" err="1"/>
              <a:t>Elasticity</a:t>
            </a:r>
            <a:r>
              <a:rPr lang="pl-PL" dirty="0"/>
              <a:t>, </a:t>
            </a:r>
            <a:r>
              <a:rPr lang="pl-PL" dirty="0" err="1"/>
              <a:t>Agility</a:t>
            </a:r>
            <a:r>
              <a:rPr lang="pl-PL" dirty="0"/>
              <a:t>, and </a:t>
            </a:r>
            <a:r>
              <a:rPr lang="pl-PL" dirty="0" err="1"/>
              <a:t>Disaster</a:t>
            </a:r>
            <a:r>
              <a:rPr lang="pl-PL" dirty="0"/>
              <a:t> </a:t>
            </a:r>
            <a:r>
              <a:rPr lang="pl-PL" dirty="0" err="1"/>
              <a:t>Recovery</a:t>
            </a:r>
            <a:r>
              <a:rPr lang="pl-PL" dirty="0"/>
              <a:t>  </a:t>
            </a:r>
          </a:p>
          <a:p>
            <a:pPr lvl="2"/>
            <a:r>
              <a:rPr lang="pl-PL" dirty="0" err="1"/>
              <a:t>Identify</a:t>
            </a:r>
            <a:r>
              <a:rPr lang="pl-PL" dirty="0"/>
              <a:t> the </a:t>
            </a:r>
            <a:r>
              <a:rPr lang="pl-PL" dirty="0" err="1"/>
              <a:t>differences</a:t>
            </a:r>
            <a:r>
              <a:rPr lang="pl-PL" dirty="0"/>
              <a:t> </a:t>
            </a:r>
            <a:r>
              <a:rPr lang="pl-PL" dirty="0" err="1"/>
              <a:t>between</a:t>
            </a:r>
            <a:r>
              <a:rPr lang="pl-PL" dirty="0"/>
              <a:t> Capital </a:t>
            </a:r>
            <a:r>
              <a:rPr lang="pl-PL" dirty="0" err="1"/>
              <a:t>Expenditure</a:t>
            </a:r>
            <a:r>
              <a:rPr lang="pl-PL" dirty="0"/>
              <a:t> (</a:t>
            </a:r>
            <a:r>
              <a:rPr lang="pl-PL" dirty="0" err="1"/>
              <a:t>CapEx</a:t>
            </a:r>
            <a:r>
              <a:rPr lang="pl-PL" dirty="0"/>
              <a:t>) and </a:t>
            </a:r>
            <a:r>
              <a:rPr lang="pl-PL" dirty="0" err="1"/>
              <a:t>Operational</a:t>
            </a:r>
            <a:r>
              <a:rPr lang="pl-PL" dirty="0"/>
              <a:t> </a:t>
            </a:r>
            <a:r>
              <a:rPr lang="pl-PL" dirty="0" err="1"/>
              <a:t>Expenditure</a:t>
            </a:r>
            <a:r>
              <a:rPr lang="pl-PL" dirty="0"/>
              <a:t> (</a:t>
            </a:r>
            <a:r>
              <a:rPr lang="pl-PL" dirty="0" err="1"/>
              <a:t>OpEx</a:t>
            </a:r>
            <a:r>
              <a:rPr lang="pl-PL" dirty="0"/>
              <a:t>) </a:t>
            </a:r>
          </a:p>
          <a:p>
            <a:pPr lvl="2"/>
            <a:r>
              <a:rPr lang="pl-PL" dirty="0" err="1"/>
              <a:t>Describe</a:t>
            </a:r>
            <a:r>
              <a:rPr lang="pl-PL" dirty="0"/>
              <a:t> the </a:t>
            </a:r>
            <a:r>
              <a:rPr lang="pl-PL" dirty="0" err="1"/>
              <a:t>consumption-based</a:t>
            </a:r>
            <a:r>
              <a:rPr lang="pl-PL" dirty="0"/>
              <a:t> model </a:t>
            </a:r>
          </a:p>
          <a:p>
            <a:pPr lvl="1"/>
            <a:r>
              <a:rPr lang="pl-PL" b="1" dirty="0" err="1"/>
              <a:t>Describe</a:t>
            </a:r>
            <a:r>
              <a:rPr lang="pl-PL" b="1" dirty="0"/>
              <a:t> the </a:t>
            </a:r>
            <a:r>
              <a:rPr lang="pl-PL" b="1" dirty="0" err="1"/>
              <a:t>differences</a:t>
            </a:r>
            <a:r>
              <a:rPr lang="pl-PL" b="1" dirty="0"/>
              <a:t> </a:t>
            </a:r>
            <a:r>
              <a:rPr lang="pl-PL" b="1" dirty="0" err="1"/>
              <a:t>between</a:t>
            </a:r>
            <a:r>
              <a:rPr lang="pl-PL" b="1" dirty="0"/>
              <a:t> </a:t>
            </a:r>
            <a:r>
              <a:rPr lang="pl-PL" b="1" dirty="0" err="1"/>
              <a:t>categories</a:t>
            </a:r>
            <a:r>
              <a:rPr lang="pl-PL" b="1" dirty="0"/>
              <a:t> of </a:t>
            </a:r>
            <a:r>
              <a:rPr lang="pl-PL" b="1" dirty="0" err="1"/>
              <a:t>cloud</a:t>
            </a:r>
            <a:r>
              <a:rPr lang="pl-PL" b="1" dirty="0"/>
              <a:t> services</a:t>
            </a:r>
            <a:r>
              <a:rPr lang="pl-PL" dirty="0"/>
              <a:t> </a:t>
            </a:r>
          </a:p>
          <a:p>
            <a:pPr lvl="2"/>
            <a:r>
              <a:rPr lang="pl-PL" dirty="0" err="1"/>
              <a:t>describe</a:t>
            </a:r>
            <a:r>
              <a:rPr lang="pl-PL" dirty="0"/>
              <a:t> the </a:t>
            </a:r>
            <a:r>
              <a:rPr lang="pl-PL" dirty="0" err="1"/>
              <a:t>shared</a:t>
            </a:r>
            <a:r>
              <a:rPr lang="pl-PL" dirty="0"/>
              <a:t> </a:t>
            </a:r>
            <a:r>
              <a:rPr lang="pl-PL" dirty="0" err="1"/>
              <a:t>responsibility</a:t>
            </a:r>
            <a:r>
              <a:rPr lang="pl-PL" dirty="0"/>
              <a:t> model </a:t>
            </a:r>
          </a:p>
          <a:p>
            <a:pPr lvl="2"/>
            <a:r>
              <a:rPr lang="pl-PL" dirty="0" err="1"/>
              <a:t>describe</a:t>
            </a:r>
            <a:r>
              <a:rPr lang="pl-PL" dirty="0"/>
              <a:t> </a:t>
            </a:r>
            <a:r>
              <a:rPr lang="pl-PL" dirty="0" err="1"/>
              <a:t>Infrastructure</a:t>
            </a:r>
            <a:r>
              <a:rPr lang="pl-PL" dirty="0"/>
              <a:t>-as-a-Service (IaaS), </a:t>
            </a:r>
          </a:p>
          <a:p>
            <a:pPr lvl="2"/>
            <a:r>
              <a:rPr lang="pl-PL" dirty="0" err="1"/>
              <a:t>describe</a:t>
            </a:r>
            <a:r>
              <a:rPr lang="pl-PL" dirty="0"/>
              <a:t> Platform-as-a-Service (PaaS) </a:t>
            </a:r>
          </a:p>
          <a:p>
            <a:pPr lvl="2"/>
            <a:r>
              <a:rPr lang="pl-PL" dirty="0" err="1"/>
              <a:t>describe</a:t>
            </a:r>
            <a:r>
              <a:rPr lang="pl-PL" dirty="0"/>
              <a:t> </a:t>
            </a:r>
            <a:r>
              <a:rPr lang="pl-PL" dirty="0" err="1"/>
              <a:t>serverless</a:t>
            </a:r>
            <a:r>
              <a:rPr lang="pl-PL" dirty="0"/>
              <a:t> </a:t>
            </a:r>
            <a:r>
              <a:rPr lang="pl-PL" dirty="0" err="1"/>
              <a:t>computing</a:t>
            </a:r>
            <a:endParaRPr lang="pl-PL" dirty="0"/>
          </a:p>
          <a:p>
            <a:pPr lvl="2"/>
            <a:r>
              <a:rPr lang="pl-PL" dirty="0" err="1"/>
              <a:t>describe</a:t>
            </a:r>
            <a:r>
              <a:rPr lang="pl-PL" dirty="0"/>
              <a:t> Software-as-a-Service (SaaS)</a:t>
            </a:r>
          </a:p>
          <a:p>
            <a:pPr lvl="2"/>
            <a:r>
              <a:rPr lang="pl-PL" dirty="0" err="1"/>
              <a:t>identify</a:t>
            </a:r>
            <a:r>
              <a:rPr lang="pl-PL" dirty="0"/>
              <a:t> a service </a:t>
            </a:r>
            <a:r>
              <a:rPr lang="pl-PL" dirty="0" err="1"/>
              <a:t>type</a:t>
            </a:r>
            <a:r>
              <a:rPr lang="pl-PL" dirty="0"/>
              <a:t> </a:t>
            </a:r>
            <a:r>
              <a:rPr lang="pl-PL" dirty="0" err="1"/>
              <a:t>based</a:t>
            </a:r>
            <a:r>
              <a:rPr lang="pl-PL" dirty="0"/>
              <a:t> on a </a:t>
            </a:r>
            <a:r>
              <a:rPr lang="pl-PL" dirty="0" err="1"/>
              <a:t>use</a:t>
            </a:r>
            <a:r>
              <a:rPr lang="pl-PL" dirty="0"/>
              <a:t> </a:t>
            </a:r>
            <a:r>
              <a:rPr lang="pl-PL" dirty="0" err="1"/>
              <a:t>case</a:t>
            </a:r>
            <a:r>
              <a:rPr lang="pl-PL" dirty="0"/>
              <a:t> </a:t>
            </a:r>
          </a:p>
          <a:p>
            <a:pPr lvl="1"/>
            <a:r>
              <a:rPr lang="pl-PL" b="1" dirty="0" err="1"/>
              <a:t>Describe</a:t>
            </a:r>
            <a:r>
              <a:rPr lang="pl-PL" b="1" dirty="0"/>
              <a:t> the </a:t>
            </a:r>
            <a:r>
              <a:rPr lang="pl-PL" b="1" dirty="0" err="1"/>
              <a:t>differences</a:t>
            </a:r>
            <a:r>
              <a:rPr lang="pl-PL" b="1" dirty="0"/>
              <a:t> </a:t>
            </a:r>
            <a:r>
              <a:rPr lang="pl-PL" b="1" dirty="0" err="1"/>
              <a:t>between</a:t>
            </a:r>
            <a:r>
              <a:rPr lang="pl-PL" b="1" dirty="0"/>
              <a:t> </a:t>
            </a:r>
            <a:r>
              <a:rPr lang="pl-PL" b="1" dirty="0" err="1"/>
              <a:t>types</a:t>
            </a:r>
            <a:r>
              <a:rPr lang="pl-PL" b="1" dirty="0"/>
              <a:t> of </a:t>
            </a:r>
            <a:r>
              <a:rPr lang="pl-PL" b="1" dirty="0" err="1"/>
              <a:t>cloud</a:t>
            </a:r>
            <a:r>
              <a:rPr lang="pl-PL" b="1" dirty="0"/>
              <a:t> </a:t>
            </a:r>
            <a:r>
              <a:rPr lang="pl-PL" b="1" dirty="0" err="1"/>
              <a:t>computing</a:t>
            </a:r>
            <a:r>
              <a:rPr lang="pl-PL" dirty="0"/>
              <a:t> </a:t>
            </a:r>
          </a:p>
          <a:p>
            <a:pPr lvl="2"/>
            <a:r>
              <a:rPr lang="pl-PL" dirty="0" err="1"/>
              <a:t>define</a:t>
            </a:r>
            <a:r>
              <a:rPr lang="pl-PL" dirty="0"/>
              <a:t> </a:t>
            </a:r>
            <a:r>
              <a:rPr lang="pl-PL" dirty="0" err="1"/>
              <a:t>cloud</a:t>
            </a:r>
            <a:r>
              <a:rPr lang="pl-PL" dirty="0"/>
              <a:t> </a:t>
            </a:r>
            <a:r>
              <a:rPr lang="pl-PL" dirty="0" err="1"/>
              <a:t>computing</a:t>
            </a:r>
            <a:r>
              <a:rPr lang="pl-PL" dirty="0"/>
              <a:t> </a:t>
            </a:r>
          </a:p>
          <a:p>
            <a:pPr lvl="2"/>
            <a:r>
              <a:rPr lang="pl-PL" dirty="0" err="1"/>
              <a:t>describe</a:t>
            </a:r>
            <a:r>
              <a:rPr lang="pl-PL" dirty="0"/>
              <a:t> Public </a:t>
            </a:r>
            <a:r>
              <a:rPr lang="pl-PL" dirty="0" err="1"/>
              <a:t>cloud</a:t>
            </a:r>
            <a:endParaRPr lang="pl-PL" dirty="0"/>
          </a:p>
          <a:p>
            <a:pPr lvl="2"/>
            <a:r>
              <a:rPr lang="pl-PL" dirty="0" err="1"/>
              <a:t>describe</a:t>
            </a:r>
            <a:r>
              <a:rPr lang="pl-PL" dirty="0"/>
              <a:t> </a:t>
            </a:r>
            <a:r>
              <a:rPr lang="pl-PL" dirty="0" err="1"/>
              <a:t>Private</a:t>
            </a:r>
            <a:r>
              <a:rPr lang="pl-PL" dirty="0"/>
              <a:t> </a:t>
            </a:r>
            <a:r>
              <a:rPr lang="pl-PL" dirty="0" err="1"/>
              <a:t>cloud</a:t>
            </a:r>
            <a:endParaRPr lang="pl-PL" dirty="0"/>
          </a:p>
          <a:p>
            <a:pPr lvl="2"/>
            <a:r>
              <a:rPr lang="pl-PL" dirty="0" err="1"/>
              <a:t>describe</a:t>
            </a:r>
            <a:r>
              <a:rPr lang="pl-PL" dirty="0"/>
              <a:t> </a:t>
            </a:r>
            <a:r>
              <a:rPr lang="pl-PL" dirty="0" err="1"/>
              <a:t>Hybrid</a:t>
            </a:r>
            <a:r>
              <a:rPr lang="pl-PL" dirty="0"/>
              <a:t> </a:t>
            </a:r>
            <a:r>
              <a:rPr lang="pl-PL" dirty="0" err="1"/>
              <a:t>cloud</a:t>
            </a:r>
            <a:endParaRPr lang="pl-PL" dirty="0"/>
          </a:p>
          <a:p>
            <a:pPr lvl="2"/>
            <a:r>
              <a:rPr lang="pl-PL" dirty="0" err="1"/>
              <a:t>compare</a:t>
            </a:r>
            <a:r>
              <a:rPr lang="pl-PL" dirty="0"/>
              <a:t> and </a:t>
            </a:r>
            <a:r>
              <a:rPr lang="pl-PL" dirty="0" err="1"/>
              <a:t>contrast</a:t>
            </a:r>
            <a:r>
              <a:rPr lang="pl-PL" dirty="0"/>
              <a:t> the </a:t>
            </a:r>
            <a:r>
              <a:rPr lang="pl-PL" dirty="0" err="1"/>
              <a:t>three</a:t>
            </a:r>
            <a:r>
              <a:rPr lang="pl-PL" dirty="0"/>
              <a:t> </a:t>
            </a:r>
            <a:r>
              <a:rPr lang="pl-PL" dirty="0" err="1"/>
              <a:t>types</a:t>
            </a:r>
            <a:r>
              <a:rPr lang="pl-PL" dirty="0"/>
              <a:t> of </a:t>
            </a:r>
            <a:r>
              <a:rPr lang="pl-PL" dirty="0" err="1"/>
              <a:t>cloud</a:t>
            </a:r>
            <a:r>
              <a:rPr lang="pl-PL" dirty="0"/>
              <a:t> </a:t>
            </a:r>
            <a:r>
              <a:rPr lang="pl-PL" dirty="0" err="1"/>
              <a:t>computing</a:t>
            </a:r>
            <a:endParaRPr lang="pl-PL" dirty="0"/>
          </a:p>
        </p:txBody>
      </p:sp>
    </p:spTree>
    <p:extLst>
      <p:ext uri="{BB962C8B-B14F-4D97-AF65-F5344CB8AC3E}">
        <p14:creationId xmlns:p14="http://schemas.microsoft.com/office/powerpoint/2010/main" val="40192859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{8C5223C8-23D3-4DC8-B5DF-BE9591AB6207}tf78438558_win32</Template>
  <TotalTime>9940</TotalTime>
  <Words>1821</Words>
  <Application>Microsoft Office PowerPoint</Application>
  <PresentationFormat>Widescreen</PresentationFormat>
  <Paragraphs>336</Paragraphs>
  <Slides>30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Century Gothic</vt:lpstr>
      <vt:lpstr>Garamond</vt:lpstr>
      <vt:lpstr>PT Sans</vt:lpstr>
      <vt:lpstr>Raleway</vt:lpstr>
      <vt:lpstr>Segoe UI</vt:lpstr>
      <vt:lpstr>Signika Negative</vt:lpstr>
      <vt:lpstr>SavonVTI</vt:lpstr>
      <vt:lpstr>Azure fundamentals</vt:lpstr>
      <vt:lpstr>PowerPoint Presentation</vt:lpstr>
      <vt:lpstr>Wstępne Informacje</vt:lpstr>
      <vt:lpstr>Jak wygląda egzamin?</vt:lpstr>
      <vt:lpstr>Jak przygotować się do egzaminu</vt:lpstr>
      <vt:lpstr>Partnerstwo z Microsoft</vt:lpstr>
      <vt:lpstr>Co dalej?</vt:lpstr>
      <vt:lpstr>Cloud Concepts</vt:lpstr>
      <vt:lpstr>Plan</vt:lpstr>
      <vt:lpstr>Czym jest chmura?</vt:lpstr>
      <vt:lpstr>Regiony geograficzne</vt:lpstr>
      <vt:lpstr>Struktura Azure</vt:lpstr>
      <vt:lpstr>Centra danych</vt:lpstr>
      <vt:lpstr>Jak działa Azure?</vt:lpstr>
      <vt:lpstr>Struktura projektu w Azure</vt:lpstr>
      <vt:lpstr>Subskrypcja</vt:lpstr>
      <vt:lpstr>Nowa subskrypcja?</vt:lpstr>
      <vt:lpstr>Usługi Azure</vt:lpstr>
      <vt:lpstr>Shared responsibility</vt:lpstr>
      <vt:lpstr>Pizza as a Service</vt:lpstr>
      <vt:lpstr>PowerPoint Presentation</vt:lpstr>
      <vt:lpstr>Typy chmur</vt:lpstr>
      <vt:lpstr>Zalety usług chmurowych</vt:lpstr>
      <vt:lpstr>Consumption-based model</vt:lpstr>
      <vt:lpstr>CapEx vs OpEx</vt:lpstr>
      <vt:lpstr>Architektura Azure</vt:lpstr>
      <vt:lpstr>Plan</vt:lpstr>
      <vt:lpstr>Resource &amp; Resource groups</vt:lpstr>
      <vt:lpstr>Azure Resource Manager (ARM)</vt:lpstr>
      <vt:lpstr>Availability zones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fundametals</dc:title>
  <dc:creator>Vadim Peczyński</dc:creator>
  <cp:lastModifiedBy>Vadim Peczyński</cp:lastModifiedBy>
  <cp:revision>46</cp:revision>
  <dcterms:created xsi:type="dcterms:W3CDTF">2021-04-30T09:28:47Z</dcterms:created>
  <dcterms:modified xsi:type="dcterms:W3CDTF">2021-05-07T07:09:04Z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